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4" r:id="rId7"/>
    <p:sldId id="263" r:id="rId8"/>
    <p:sldId id="265" r:id="rId9"/>
    <p:sldId id="266" r:id="rId10"/>
    <p:sldId id="261" r:id="rId11"/>
    <p:sldId id="262" r:id="rId12"/>
    <p:sldId id="268" r:id="rId13"/>
    <p:sldId id="267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1F6AAC-B75B-4996-B59D-D6EDF5BF9AB2}" type="datetimeFigureOut">
              <a:rPr lang="ru-RU" smtClean="0"/>
              <a:pPr/>
              <a:t>23.03.2024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1A772-CA78-4035-9951-7E4584C5AB1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2023577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1F6AAC-B75B-4996-B59D-D6EDF5BF9AB2}" type="datetimeFigureOut">
              <a:rPr lang="ru-RU" smtClean="0"/>
              <a:pPr/>
              <a:t>23.03.2024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1A772-CA78-4035-9951-7E4584C5AB1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1739576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1F6AAC-B75B-4996-B59D-D6EDF5BF9AB2}" type="datetimeFigureOut">
              <a:rPr lang="ru-RU" smtClean="0"/>
              <a:pPr/>
              <a:t>23.03.2024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1A772-CA78-4035-9951-7E4584C5AB1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0716043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1F6AAC-B75B-4996-B59D-D6EDF5BF9AB2}" type="datetimeFigureOut">
              <a:rPr lang="ru-RU" smtClean="0"/>
              <a:pPr/>
              <a:t>23.03.2024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1A772-CA78-4035-9951-7E4584C5AB1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6409041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1F6AAC-B75B-4996-B59D-D6EDF5BF9AB2}" type="datetimeFigureOut">
              <a:rPr lang="ru-RU" smtClean="0"/>
              <a:pPr/>
              <a:t>23.03.2024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1A772-CA78-4035-9951-7E4584C5AB1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1117310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1F6AAC-B75B-4996-B59D-D6EDF5BF9AB2}" type="datetimeFigureOut">
              <a:rPr lang="ru-RU" smtClean="0"/>
              <a:pPr/>
              <a:t>23.03.2024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1A772-CA78-4035-9951-7E4584C5AB1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5175525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1F6AAC-B75B-4996-B59D-D6EDF5BF9AB2}" type="datetimeFigureOut">
              <a:rPr lang="ru-RU" smtClean="0"/>
              <a:pPr/>
              <a:t>23.03.2024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1A772-CA78-4035-9951-7E4584C5AB1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6928904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1F6AAC-B75B-4996-B59D-D6EDF5BF9AB2}" type="datetimeFigureOut">
              <a:rPr lang="ru-RU" smtClean="0"/>
              <a:pPr/>
              <a:t>23.03.2024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1A772-CA78-4035-9951-7E4584C5AB1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4930585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1F6AAC-B75B-4996-B59D-D6EDF5BF9AB2}" type="datetimeFigureOut">
              <a:rPr lang="ru-RU" smtClean="0"/>
              <a:pPr/>
              <a:t>23.03.2024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1A772-CA78-4035-9951-7E4584C5AB1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3418073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1F6AAC-B75B-4996-B59D-D6EDF5BF9AB2}" type="datetimeFigureOut">
              <a:rPr lang="ru-RU" smtClean="0"/>
              <a:pPr/>
              <a:t>23.03.2024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1A772-CA78-4035-9951-7E4584C5AB1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1898394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1F6AAC-B75B-4996-B59D-D6EDF5BF9AB2}" type="datetimeFigureOut">
              <a:rPr lang="ru-RU" smtClean="0"/>
              <a:pPr/>
              <a:t>23.03.2024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1A772-CA78-4035-9951-7E4584C5AB1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5057397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1F6AAC-B75B-4996-B59D-D6EDF5BF9AB2}" type="datetimeFigureOut">
              <a:rPr lang="ru-RU" smtClean="0"/>
              <a:pPr/>
              <a:t>23.03.2024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81A772-CA78-4035-9951-7E4584C5AB1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1194885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5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332656"/>
            <a:ext cx="7991772" cy="2304255"/>
          </a:xfrm>
        </p:spPr>
        <p:txBody>
          <a:bodyPr>
            <a:normAutofit/>
          </a:bodyPr>
          <a:lstStyle/>
          <a:p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0"/>
            <a:ext cx="9144000" cy="6858000"/>
          </a:xfrm>
          <a:effectLst>
            <a:outerShdw blurRad="40000" dist="20000" dir="5400000" rotWithShape="0">
              <a:srgbClr val="000000">
                <a:alpha val="38000"/>
              </a:srgbClr>
            </a:outerShdw>
            <a:softEdge rad="63500"/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1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образования Калининградской области</a:t>
            </a:r>
            <a:br>
              <a:rPr lang="ru-RU" sz="1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государственное автономное учреждение</a:t>
            </a:r>
            <a:br>
              <a:rPr lang="ru-RU" sz="1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Калининградской области</a:t>
            </a:r>
            <a:br>
              <a:rPr lang="ru-RU" sz="1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профессиональная образовательная организация</a:t>
            </a:r>
            <a:br>
              <a:rPr lang="ru-RU" sz="1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«Колледж сервиса и туризма»</a:t>
            </a:r>
            <a:br>
              <a:rPr lang="ru-RU" sz="1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(ГАУ КО ПОО КСТ)</a:t>
            </a:r>
            <a:r>
              <a:rPr lang="ru-RU" sz="8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8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8800" b="1" dirty="0" smtClean="0"/>
          </a:p>
          <a:p>
            <a:endParaRPr lang="ru-RU" sz="4000" b="1" dirty="0" smtClean="0">
              <a:solidFill>
                <a:prstClr val="black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  <a:p>
            <a:endParaRPr lang="ru-RU" sz="4000" b="1" dirty="0" smtClean="0">
              <a:solidFill>
                <a:prstClr val="black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  <a:p>
            <a:endParaRPr lang="ru-RU" sz="4000" b="1" dirty="0" smtClean="0">
              <a:solidFill>
                <a:prstClr val="black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  <a:p>
            <a:r>
              <a:rPr lang="ru-RU" sz="4000" b="1" dirty="0" smtClean="0">
                <a:solidFill>
                  <a:prstClr val="black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lang="ru-RU" sz="4000" b="1" dirty="0" smtClean="0">
                <a:solidFill>
                  <a:prstClr val="black"/>
                </a:solidFill>
                <a:latin typeface="Times New Roman" pitchFamily="18" charset="0"/>
                <a:ea typeface="+mj-ea"/>
                <a:cs typeface="Times New Roman" pitchFamily="18" charset="0"/>
              </a:rPr>
            </a:br>
            <a:endParaRPr lang="ru-RU" sz="4000" dirty="0"/>
          </a:p>
        </p:txBody>
      </p:sp>
      <p:pic>
        <p:nvPicPr>
          <p:cNvPr id="6" name="Рисунок 5" descr="https://ribalka.guru/wp-content/auploads/605948/fullsize.jpg"/>
          <p:cNvPicPr/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3" y="3140968"/>
            <a:ext cx="4968552" cy="2664296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Прямоугольник 7"/>
          <p:cNvSpPr/>
          <p:nvPr/>
        </p:nvSpPr>
        <p:spPr>
          <a:xfrm>
            <a:off x="179512" y="5877272"/>
            <a:ext cx="72008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Разработал, преподаватель: Гавриленко Татьяна Юрьевна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>
            <a:off x="395536" y="188640"/>
            <a:ext cx="8363272" cy="144016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3200" b="1" i="0" u="sng" strike="noStrike" kern="1200" cap="none" spc="0" normalizeH="0" baseline="0" noProof="0" dirty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1" name="Заголовок 1"/>
          <p:cNvSpPr txBox="1">
            <a:spLocks/>
          </p:cNvSpPr>
          <p:nvPr/>
        </p:nvSpPr>
        <p:spPr>
          <a:xfrm>
            <a:off x="359024" y="1340768"/>
            <a:ext cx="8784976" cy="15841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3200" b="1" u="sng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Презентация по МДК.02.02.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sng" strike="noStrike" kern="1200" cap="none" spc="0" normalizeH="0" baseline="0" noProof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Тема:</a:t>
            </a:r>
            <a:r>
              <a:rPr kumimoji="0" lang="ru-RU" sz="2800" b="1" i="0" u="sng" strike="noStrike" kern="1200" cap="none" spc="0" normalizeH="0" noProof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r>
              <a:rPr kumimoji="0" lang="ru-RU" sz="2800" b="1" i="0" u="sng" strike="noStrike" kern="1200" cap="none" spc="0" normalizeH="0" noProof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« Приготовление</a:t>
            </a:r>
            <a:r>
              <a:rPr kumimoji="0" lang="ru-RU" sz="2800" b="1" i="0" u="sng" strike="noStrike" kern="1200" cap="none" spc="0" normalizeH="0" noProof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, оформление и отпуск ухи»</a:t>
            </a:r>
            <a:endParaRPr kumimoji="0" lang="ru-RU" sz="2800" b="1" i="0" u="sng" strike="noStrike" kern="1200" cap="none" spc="0" normalizeH="0" baseline="0" noProof="0" dirty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86739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https://fs3.ppt4web.ru/images/132017/174586/640/img2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4624"/>
            <a:ext cx="9036496" cy="662473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375975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 rot="10800000" flipV="1">
            <a:off x="323528" y="336615"/>
            <a:ext cx="8568952" cy="500097"/>
          </a:xfrm>
        </p:spPr>
        <p:txBody>
          <a:bodyPr>
            <a:normAutofit fontScale="90000"/>
          </a:bodyPr>
          <a:lstStyle/>
          <a:p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Требования к качеству, сроки хранения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7504" y="908720"/>
            <a:ext cx="8928992" cy="5760640"/>
          </a:xfrm>
        </p:spPr>
        <p:txBody>
          <a:bodyPr>
            <a:normAutofit lnSpcReduction="10000"/>
          </a:bodyPr>
          <a:lstStyle/>
          <a:p>
            <a:pPr marL="342900" indent="-342900" algn="l">
              <a:buFont typeface="Wingdings" pitchFamily="2" charset="2"/>
              <a:buChar char="ü"/>
            </a:pP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Уха с фрикадельками или расстегаями должна иметь </a:t>
            </a:r>
          </a:p>
          <a:p>
            <a:pPr algn="l"/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прозрачный бульон; цвет жёлтый. На поверхности </a:t>
            </a:r>
          </a:p>
          <a:p>
            <a:pPr algn="l"/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бульона не должно быть блёсток жира. Запах </a:t>
            </a:r>
            <a:r>
              <a:rPr lang="ru-RU" sz="2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исполь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</a:t>
            </a:r>
          </a:p>
          <a:p>
            <a:pPr algn="l"/>
            <a:r>
              <a:rPr lang="ru-RU" sz="20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sz="2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уемой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рыбы.</a:t>
            </a:r>
          </a:p>
          <a:p>
            <a:pPr marL="342900" indent="-342900" algn="l">
              <a:buFont typeface="Wingdings" pitchFamily="2" charset="2"/>
              <a:buChar char="ü"/>
            </a:pP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Уха рыбацкая: бульон должен быть прозрачным, </a:t>
            </a:r>
          </a:p>
          <a:p>
            <a:pPr algn="l"/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 поверхности блёстки жира жёлтого цвета. </a:t>
            </a:r>
            <a:r>
              <a:rPr lang="ru-RU" sz="2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Карто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</a:t>
            </a:r>
          </a:p>
          <a:p>
            <a:pPr algn="l"/>
            <a:r>
              <a:rPr lang="ru-RU" sz="20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</a:t>
            </a:r>
            <a:r>
              <a:rPr lang="ru-RU" sz="2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ель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лук, белые коренья должны сохранить форму, </a:t>
            </a:r>
          </a:p>
          <a:p>
            <a:pPr algn="l"/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быть мягкими. Запах и вкус используемых овощей и рыбы.</a:t>
            </a:r>
          </a:p>
          <a:p>
            <a:pPr marL="342900" indent="-342900" algn="l">
              <a:buFont typeface="Wingdings" pitchFamily="2" charset="2"/>
              <a:buChar char="ü"/>
            </a:pP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Уха ростовская имеет более тёмный цвет бульона и на поверхности</a:t>
            </a:r>
            <a:r>
              <a:rPr lang="ru-RU" sz="2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блёстки </a:t>
            </a:r>
            <a:endParaRPr lang="ru-RU" sz="2000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l"/>
            <a:r>
              <a:rPr lang="ru-RU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жира </a:t>
            </a:r>
            <a:r>
              <a:rPr lang="ru-RU" sz="2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тёмно - оранжевого </a:t>
            </a:r>
            <a:r>
              <a:rPr lang="ru-RU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цвета. </a:t>
            </a:r>
            <a:r>
              <a:rPr lang="ru-RU" sz="2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Овощи должны сохранить форму и </a:t>
            </a:r>
            <a:r>
              <a:rPr lang="ru-RU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быть</a:t>
            </a:r>
          </a:p>
          <a:p>
            <a:pPr lvl="0" algn="l"/>
            <a:r>
              <a:rPr lang="ru-RU" sz="2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мягкими. </a:t>
            </a:r>
            <a:r>
              <a:rPr lang="ru-RU" sz="2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Запах и вкус используемых овощей и </a:t>
            </a:r>
            <a:endParaRPr lang="ru-RU" sz="2000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l"/>
            <a:r>
              <a:rPr lang="ru-RU" sz="2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рыбы. </a:t>
            </a:r>
            <a:r>
              <a:rPr lang="ru-RU" sz="20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Температура отпуска не ниже 75°</a:t>
            </a:r>
            <a:r>
              <a:rPr lang="en-US" sz="20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</a:t>
            </a:r>
            <a:r>
              <a:rPr lang="ru-RU" sz="20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lvl="0" algn="l"/>
            <a:r>
              <a:rPr lang="ru-RU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</a:t>
            </a:r>
            <a:r>
              <a:rPr lang="ru-RU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Хранят уху не более</a:t>
            </a:r>
          </a:p>
          <a:p>
            <a:pPr lvl="0" algn="l"/>
            <a:r>
              <a:rPr lang="ru-RU" sz="20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2-х часов на мармите</a:t>
            </a:r>
            <a:endParaRPr lang="ru-RU" sz="2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l"/>
            <a:r>
              <a:rPr lang="ru-RU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</a:t>
            </a:r>
            <a:endParaRPr lang="ru-RU" sz="20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ru-RU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                             </a:t>
            </a:r>
            <a:endParaRPr lang="ru-RU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l"/>
            <a:r>
              <a:rPr lang="ru-RU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endParaRPr lang="ru-RU" sz="20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endParaRPr lang="ru-RU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http://povar.co/wp-content/uploads/2015/11/427.jpg"/>
          <p:cNvPicPr/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980728"/>
            <a:ext cx="2736304" cy="2376264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http://udaff.com/image/639/63946.jpg"/>
          <p:cNvPicPr/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4294774"/>
            <a:ext cx="3467100" cy="25431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http://i.ucrazy.ru/files/i/2013.1.29/1359464718_57.jpg"/>
          <p:cNvPicPr/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45655" y="5013837"/>
            <a:ext cx="3098345" cy="18002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="" xmlns:p14="http://schemas.microsoft.com/office/powerpoint/2010/main" val="3472530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476672"/>
            <a:ext cx="8568952" cy="4824536"/>
          </a:xfrm>
        </p:spPr>
        <p:txBody>
          <a:bodyPr>
            <a:normAutofit fontScale="62500" lnSpcReduction="20000"/>
          </a:bodyPr>
          <a:lstStyle/>
          <a:p>
            <a:pPr algn="ctr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Контрольные вопросы для закрепления темы: «Приготовление ухи»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70000"/>
              </a:lnSpc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1.Укажите форму нарезки овощей  для ухи ростовской …..</a:t>
            </a:r>
          </a:p>
          <a:p>
            <a:pPr>
              <a:lnSpc>
                <a:spcPct val="170000"/>
              </a:lnSpc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2. Какую рыбу,  используют для варки бульона и приготовления ухи рыбацкой?</a:t>
            </a:r>
          </a:p>
          <a:p>
            <a:pPr>
              <a:lnSpc>
                <a:spcPct val="170000"/>
              </a:lnSpc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3. Как осветляют рыбный бульон?</a:t>
            </a:r>
          </a:p>
          <a:p>
            <a:pPr>
              <a:lnSpc>
                <a:spcPct val="170000"/>
              </a:lnSpc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4. В чём особенность ухи с расстегаями?</a:t>
            </a:r>
          </a:p>
          <a:p>
            <a:pPr>
              <a:lnSpc>
                <a:spcPct val="170000"/>
              </a:lnSpc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5. Какую рыбу можно, использовать для приготовления ухи из стерляди?</a:t>
            </a:r>
          </a:p>
          <a:p>
            <a:pPr>
              <a:lnSpc>
                <a:spcPct val="170000"/>
              </a:lnSpc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6. Перечислите отличительные особенности ухи из стерляди.</a:t>
            </a:r>
          </a:p>
          <a:p>
            <a:pPr>
              <a:lnSpc>
                <a:spcPct val="170000"/>
              </a:lnSpc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endParaRPr lang="ru-RU" dirty="0"/>
          </a:p>
        </p:txBody>
      </p:sp>
      <p:pic>
        <p:nvPicPr>
          <p:cNvPr id="5" name="Рисунок 4" descr="http://smashno.ru/wp-content/uploads/2012/01/Uha1.jpg"/>
          <p:cNvPicPr/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4365104"/>
            <a:ext cx="2304256" cy="2376264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https://png.pngtree.com/png_detail/18/09/10/pngtree-the-chef-with-the-fish-png-clipart_3401631.jpg"/>
          <p:cNvPicPr/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6296" y="1772816"/>
            <a:ext cx="1296144" cy="172819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79712" y="4365104"/>
            <a:ext cx="4176464" cy="864096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88640"/>
            <a:ext cx="8871766" cy="6261732"/>
          </a:xfr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>
              <a:buNone/>
            </a:pPr>
            <a:endParaRPr lang="ru-RU" dirty="0" smtClean="0"/>
          </a:p>
          <a:p>
            <a:pPr marL="0" lvl="0" indent="0" algn="ctr">
              <a:buNone/>
            </a:pPr>
            <a:endParaRPr lang="ru-RU" sz="44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0" algn="ctr">
              <a:buNone/>
            </a:pPr>
            <a:r>
              <a:rPr lang="ru-RU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СПАСИБО </a:t>
            </a:r>
          </a:p>
          <a:p>
            <a:pPr marL="0" lvl="0" indent="0" algn="ctr">
              <a:buNone/>
            </a:pPr>
            <a:r>
              <a:rPr lang="ru-RU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 </a:t>
            </a:r>
            <a:r>
              <a:rPr lang="ru-RU" sz="4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ВНИМАНИЕ</a:t>
            </a:r>
            <a:r>
              <a:rPr lang="ru-RU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!!!</a:t>
            </a:r>
          </a:p>
          <a:p>
            <a:pPr marL="0" lvl="0" indent="0" algn="ctr">
              <a:buNone/>
            </a:pPr>
            <a:endParaRPr lang="ru-RU" sz="93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endParaRPr lang="ru-RU" sz="9300" dirty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endParaRPr lang="ru-RU" sz="93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endParaRPr lang="ru-RU" sz="9300" dirty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endParaRPr lang="ru-RU" sz="93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endParaRPr lang="ru-RU" sz="93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http://magspace.ru/uploads/2018/01/27/auto_23-5520261231.jpg"/>
          <p:cNvPicPr/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3501008"/>
            <a:ext cx="3528392" cy="2592288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http://www.sdelalsam.su/uploads/posts/2015-06/1435241365_screenshot_7.jpg"/>
          <p:cNvPicPr/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3501008"/>
            <a:ext cx="3621410" cy="2579721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 descr="https://st2.depositphotos.com/1157310/8639/v/950/depositphotos_86391058-stock-illustration-cartoon-chef-fish-and-cloche.jpg"/>
          <p:cNvPicPr/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548680"/>
            <a:ext cx="1440160" cy="187220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="" xmlns:p14="http://schemas.microsoft.com/office/powerpoint/2010/main" val="1152646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692696"/>
            <a:ext cx="8712968" cy="2736304"/>
          </a:xfrm>
        </p:spPr>
        <p:txBody>
          <a:bodyPr>
            <a:normAutofit fontScale="90000"/>
          </a:bodyPr>
          <a:lstStyle/>
          <a:p>
            <a:pPr lvl="0" algn="l">
              <a:spcBef>
                <a:spcPct val="20000"/>
              </a:spcBef>
            </a:pPr>
            <a:r>
              <a:rPr lang="ru-RU" sz="2700" b="1" cap="all" dirty="0" smtClean="0">
                <a:solidFill>
                  <a:srgbClr val="FF0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ru-RU" sz="2700" b="1" cap="all" dirty="0" smtClean="0">
                <a:solidFill>
                  <a:srgbClr val="FF0000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sz="2700" b="1" cap="all" dirty="0" smtClean="0">
                <a:solidFill>
                  <a:srgbClr val="FF0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УХА - </a:t>
            </a:r>
            <a:r>
              <a:rPr lang="ru-RU" sz="2700" b="1" cap="all" dirty="0">
                <a:solidFill>
                  <a:srgbClr val="FF0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НАЦИОНАЛЬНОЕ РУССКОЕ БЛЮДО</a:t>
            </a:r>
            <a:r>
              <a:rPr lang="ru-RU" sz="2400" b="1" cap="all" dirty="0">
                <a:solidFill>
                  <a:srgbClr val="1E1E1E"/>
                </a:solidFill>
                <a:latin typeface="Lato"/>
                <a:ea typeface="+mn-ea"/>
                <a:cs typeface="+mn-cs"/>
              </a:rPr>
              <a:t/>
            </a:r>
            <a:br>
              <a:rPr lang="ru-RU" sz="2400" b="1" cap="all" dirty="0">
                <a:solidFill>
                  <a:srgbClr val="1E1E1E"/>
                </a:solidFill>
                <a:latin typeface="Lato"/>
                <a:ea typeface="+mn-ea"/>
                <a:cs typeface="+mn-cs"/>
              </a:rPr>
            </a:br>
            <a:r>
              <a:rPr lang="ru-RU" sz="2400" dirty="0">
                <a:solidFill>
                  <a:srgbClr val="1E1E1E"/>
                </a:solidFill>
                <a:latin typeface="Lato"/>
                <a:ea typeface="+mn-ea"/>
                <a:cs typeface="+mn-cs"/>
              </a:rPr>
              <a:t/>
            </a:r>
            <a:br>
              <a:rPr lang="ru-RU" sz="2400" dirty="0">
                <a:solidFill>
                  <a:srgbClr val="1E1E1E"/>
                </a:solidFill>
                <a:latin typeface="Lato"/>
                <a:ea typeface="+mn-ea"/>
                <a:cs typeface="+mn-cs"/>
              </a:rPr>
            </a:br>
            <a:r>
              <a:rPr lang="ru-RU" sz="1800" dirty="0">
                <a:solidFill>
                  <a:prstClr val="black"/>
                </a:solidFill>
                <a:ea typeface="+mn-ea"/>
                <a:cs typeface="+mn-cs"/>
              </a:rPr>
              <a:t/>
            </a:r>
            <a:br>
              <a:rPr lang="ru-RU" sz="1800" dirty="0">
                <a:solidFill>
                  <a:prstClr val="black"/>
                </a:solidFill>
                <a:ea typeface="+mn-ea"/>
                <a:cs typeface="+mn-cs"/>
              </a:rPr>
            </a:br>
            <a:r>
              <a:rPr lang="ru-RU" sz="1800" dirty="0" smtClean="0">
                <a:solidFill>
                  <a:prstClr val="black"/>
                </a:solidFill>
                <a:ea typeface="+mn-ea"/>
                <a:cs typeface="+mn-cs"/>
              </a:rPr>
              <a:t>          </a:t>
            </a:r>
            <a:r>
              <a:rPr lang="ru-RU" sz="2200" dirty="0" smtClean="0">
                <a:latin typeface="Times New Roman" pitchFamily="18" charset="0"/>
                <a:ea typeface="+mn-ea"/>
                <a:cs typeface="Times New Roman" pitchFamily="18" charset="0"/>
              </a:rPr>
              <a:t>Нежная </a:t>
            </a:r>
            <a:r>
              <a:rPr lang="ru-RU" sz="2200" dirty="0">
                <a:latin typeface="Times New Roman" pitchFamily="18" charset="0"/>
                <a:ea typeface="+mn-ea"/>
                <a:cs typeface="Times New Roman" pitchFamily="18" charset="0"/>
              </a:rPr>
              <a:t>уха с легким сладковато-сливочным привкусом рыбы была </a:t>
            </a:r>
            <a:r>
              <a:rPr lang="ru-RU" sz="2200" dirty="0" smtClean="0">
                <a:latin typeface="Times New Roman" pitchFamily="18" charset="0"/>
                <a:ea typeface="+mn-ea"/>
                <a:cs typeface="Times New Roman" pitchFamily="18" charset="0"/>
              </a:rPr>
              <a:t>на Руси </a:t>
            </a:r>
            <a:r>
              <a:rPr lang="ru-RU" sz="2200" dirty="0">
                <a:latin typeface="Times New Roman" pitchFamily="18" charset="0"/>
                <a:ea typeface="+mn-ea"/>
                <a:cs typeface="Times New Roman" pitchFamily="18" charset="0"/>
              </a:rPr>
              <a:t>в почете. Готовили ее в семьях разного достатка. Подача и виды используемой рыбы отличались, а рецепты с появлением новых </a:t>
            </a:r>
            <a:r>
              <a:rPr lang="ru-RU" sz="2200" dirty="0" smtClean="0">
                <a:latin typeface="Times New Roman" pitchFamily="18" charset="0"/>
                <a:ea typeface="+mn-ea"/>
                <a:cs typeface="Times New Roman" pitchFamily="18" charset="0"/>
              </a:rPr>
              <a:t>продуктов менялись</a:t>
            </a:r>
            <a:r>
              <a:rPr lang="ru-RU" sz="2200" dirty="0">
                <a:latin typeface="Times New Roman" pitchFamily="18" charset="0"/>
                <a:ea typeface="+mn-ea"/>
                <a:cs typeface="Times New Roman" pitchFamily="18" charset="0"/>
              </a:rPr>
              <a:t>. </a:t>
            </a:r>
            <a:br>
              <a:rPr lang="ru-RU" sz="2200" dirty="0"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sz="2200" dirty="0" smtClean="0">
                <a:latin typeface="Times New Roman" pitchFamily="18" charset="0"/>
                <a:ea typeface="+mn-ea"/>
                <a:cs typeface="Times New Roman" pitchFamily="18" charset="0"/>
              </a:rPr>
              <a:t>          Часто </a:t>
            </a:r>
            <a:r>
              <a:rPr lang="ru-RU" sz="2200" dirty="0">
                <a:latin typeface="Times New Roman" pitchFamily="18" charset="0"/>
                <a:ea typeface="+mn-ea"/>
                <a:cs typeface="Times New Roman" pitchFamily="18" charset="0"/>
              </a:rPr>
              <a:t>наваристые рыбные бульоны готовились к праздникам и подавались к столу с расстегаем из рыбы. Свои правила приготовления ухи на Руси </a:t>
            </a:r>
            <a:r>
              <a:rPr lang="ru-RU" sz="2200" dirty="0" smtClean="0">
                <a:latin typeface="Times New Roman" pitchFamily="18" charset="0"/>
                <a:ea typeface="+mn-ea"/>
                <a:cs typeface="Times New Roman" pitchFamily="18" charset="0"/>
              </a:rPr>
              <a:t>внесла французская </a:t>
            </a:r>
            <a:r>
              <a:rPr lang="ru-RU" sz="2200" dirty="0">
                <a:latin typeface="Times New Roman" pitchFamily="18" charset="0"/>
                <a:ea typeface="+mn-ea"/>
                <a:cs typeface="Times New Roman" pitchFamily="18" charset="0"/>
              </a:rPr>
              <a:t>кухня. Жирные навары перестали считаться признаками вкусного и правильно приготовленного супа.</a:t>
            </a:r>
            <a:br>
              <a:rPr lang="ru-RU" sz="2200" dirty="0"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sz="2200" dirty="0">
                <a:solidFill>
                  <a:srgbClr val="1E1E1E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ru-RU" sz="2200" dirty="0">
                <a:solidFill>
                  <a:srgbClr val="1E1E1E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ÑÑÑÑÐºÐ°Ñ ÑÑÐ°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3789040"/>
            <a:ext cx="4286250" cy="302768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 descr="http://restoran-grafskiy.ru/upload/resize_cache/iblock/0a5/1200_1200_0/ukha-iz-sudaka-s-rasstegaem.jpg"/>
          <p:cNvPicPr/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94085" y="3789040"/>
            <a:ext cx="4114800" cy="302768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="" xmlns:p14="http://schemas.microsoft.com/office/powerpoint/2010/main" val="2006556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rmAutofit/>
          </a:bodyPr>
          <a:lstStyle/>
          <a:p>
            <a:r>
              <a:rPr lang="ru-RU" sz="2400" b="1" i="0" cap="all" dirty="0" smtClean="0">
                <a:effectLst/>
                <a:latin typeface="Times New Roman" pitchFamily="18" charset="0"/>
                <a:cs typeface="Times New Roman" pitchFamily="18" charset="0"/>
              </a:rPr>
              <a:t>ИСТОРИЯ ПРОИСХОЖДЕНИЯ УХИ НА РУСИ</a:t>
            </a:r>
            <a:br>
              <a:rPr lang="ru-RU" sz="2400" b="1" i="0" cap="all" dirty="0" smtClean="0">
                <a:effectLst/>
                <a:latin typeface="Times New Roman" pitchFamily="18" charset="0"/>
                <a:cs typeface="Times New Roman" pitchFamily="18" charset="0"/>
              </a:rPr>
            </a:b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ÑÑÐ°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836712"/>
            <a:ext cx="3456384" cy="266429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07504" y="3501008"/>
            <a:ext cx="8856984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0" i="0" dirty="0" smtClean="0">
                <a:effectLst/>
                <a:latin typeface="Times New Roman" pitchFamily="18" charset="0"/>
                <a:cs typeface="Times New Roman" pitchFamily="18" charset="0"/>
              </a:rPr>
              <a:t>      Уха являлась родоначальницей всех супов на Руси. Так называли овощные, мясные и рыбные бульоны. Со временем в них добавляли различные крупы и овощи, и давали новоявленным блюдам новые названия. Уха при этом никуда не исчезла и название закрепилось за супом на основе рыбного отвара.</a:t>
            </a:r>
          </a:p>
          <a:p>
            <a:pPr algn="just"/>
            <a:r>
              <a:rPr lang="ru-RU" b="0" i="0" dirty="0" smtClean="0">
                <a:effectLst/>
                <a:latin typeface="Times New Roman" pitchFamily="18" charset="0"/>
                <a:cs typeface="Times New Roman" pitchFamily="18" charset="0"/>
              </a:rPr>
              <a:t>      Примерный период появления рыбной ухи датирован XI — XII веком. Изначально хорошим блюдом считался наваристый бульон. Если уха получалась недостаточно жирной, ее заправляли сливочным маслом. </a:t>
            </a:r>
          </a:p>
          <a:p>
            <a:pPr algn="just"/>
            <a:r>
              <a:rPr lang="ru-RU" b="0" i="0" dirty="0" smtClean="0">
                <a:effectLst/>
                <a:latin typeface="Times New Roman" pitchFamily="18" charset="0"/>
                <a:cs typeface="Times New Roman" pitchFamily="18" charset="0"/>
              </a:rPr>
              <a:t>      Конец XIX века ознаменовался проникновением французской кухни. Популярностью среди знати стала пользоваться обезжиренная уха со светлым прозрачным бульоном. </a:t>
            </a:r>
            <a:endParaRPr lang="ru-RU" b="0" i="0" dirty="0"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2" name="Picture 4" descr="Ð. Ð. ÐÐ¾Ð¿Ð¾Ð² ÐÐµÐ¼ÑÑÐ½Ð¾Ð²Ð° ÑÑÐ°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836712"/>
            <a:ext cx="3816424" cy="266429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680317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88640"/>
            <a:ext cx="8507288" cy="4752528"/>
          </a:xfrm>
        </p:spPr>
        <p:txBody>
          <a:bodyPr>
            <a:noAutofit/>
          </a:bodyPr>
          <a:lstStyle/>
          <a:p>
            <a:pPr algn="l"/>
            <a:r>
              <a:rPr lang="ru-RU" sz="2000" b="0" i="0" dirty="0" smtClean="0">
                <a:effectLst/>
                <a:latin typeface="Times New Roman" pitchFamily="18" charset="0"/>
                <a:cs typeface="Times New Roman" pitchFamily="18" charset="0"/>
              </a:rPr>
              <a:t>          </a:t>
            </a:r>
            <a:br>
              <a:rPr lang="ru-RU" sz="2000" b="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   </a:t>
            </a:r>
            <a:r>
              <a:rPr lang="ru-RU" sz="2000" b="0" i="0" dirty="0" smtClean="0">
                <a:effectLst/>
                <a:latin typeface="Times New Roman" pitchFamily="18" charset="0"/>
                <a:cs typeface="Times New Roman" pitchFamily="18" charset="0"/>
              </a:rPr>
              <a:t>По рецептуре очищенную рыбу клали в бульон на основе моркови и лука, затем добавляли в него приправы: </a:t>
            </a:r>
            <a:r>
              <a:rPr lang="ru-RU" sz="2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соль, </a:t>
            </a:r>
            <a:r>
              <a:rPr lang="ru-RU" sz="2000" b="0" i="0" dirty="0" smtClean="0">
                <a:effectLst/>
                <a:latin typeface="Times New Roman" pitchFamily="18" charset="0"/>
                <a:cs typeface="Times New Roman" pitchFamily="18" charset="0"/>
              </a:rPr>
              <a:t>перец, лимон, гвоздику, корицу, укроп, пастернак. В янтарную уху положено было класть немного изысканного шафрана.  Пряностей добавляли в меру, чтобы они не перебивали вкус рыбы. </a:t>
            </a:r>
            <a:br>
              <a:rPr lang="ru-RU" sz="2000" b="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000" b="0" i="0" dirty="0" smtClean="0">
                <a:effectLst/>
                <a:latin typeface="Times New Roman" pitchFamily="18" charset="0"/>
                <a:cs typeface="Times New Roman" pitchFamily="18" charset="0"/>
              </a:rPr>
              <a:t>          После XVIII века в ухе появился картофель. В южных губерниях варили уху с томатами. После варки помидоры очищали от кожицы, перетирали и уха получалась красной. На севере рыбу отваривали в молоке.</a:t>
            </a:r>
            <a:br>
              <a:rPr lang="ru-RU" sz="2000" b="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          </a:t>
            </a:r>
            <a:r>
              <a:rPr lang="ru-RU" sz="2000" b="0" i="0" dirty="0" smtClean="0">
                <a:effectLst/>
                <a:latin typeface="Times New Roman" pitchFamily="18" charset="0"/>
                <a:cs typeface="Times New Roman" pitchFamily="18" charset="0"/>
              </a:rPr>
              <a:t>Традиционно уху подавали к столу с пирожками. Это случалось по праздникам. В будние дни дополнением к рыбному супу служили размоченные булочки. </a:t>
            </a:r>
            <a:br>
              <a:rPr lang="ru-RU" sz="2000" b="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000" b="0" i="0" dirty="0" smtClean="0">
                <a:effectLst/>
                <a:latin typeface="Times New Roman" pitchFamily="18" charset="0"/>
                <a:cs typeface="Times New Roman" pitchFamily="18" charset="0"/>
              </a:rPr>
              <a:t>          Вместе с ухой на Руси ели рис, лук зеленый, отварные яйца и черный хлеб. В отдельных губерниях дополнением к  ухе служили рыжики. </a:t>
            </a:r>
            <a:br>
              <a:rPr lang="ru-RU" sz="2000" b="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000" b="0" i="0" dirty="0" smtClean="0">
                <a:effectLst/>
                <a:latin typeface="Times New Roman" pitchFamily="18" charset="0"/>
                <a:cs typeface="Times New Roman" pitchFamily="18" charset="0"/>
              </a:rPr>
              <a:t>Во время пиршеств уху чередовали с рыбными пирогами, расстегаями и кулебяками.</a:t>
            </a:r>
            <a:br>
              <a:rPr lang="ru-RU" sz="2000" b="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https://sovets.net/photos/uploads/134/2047530-3.jpg"/>
          <p:cNvPicPr/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4581128"/>
            <a:ext cx="3024336" cy="223224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="" xmlns:p14="http://schemas.microsoft.com/office/powerpoint/2010/main" val="3795182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74638"/>
            <a:ext cx="8363272" cy="562074"/>
          </a:xfrm>
        </p:spPr>
        <p:txBody>
          <a:bodyPr>
            <a:noAutofit/>
          </a:bodyPr>
          <a:lstStyle/>
          <a:p>
            <a:r>
              <a:rPr lang="ru-RU" sz="3200" b="1" u="sng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УХА  РЫБАЦКАЯ</a:t>
            </a:r>
            <a:endParaRPr lang="ru-RU" sz="3200" b="1" u="sng" dirty="0">
              <a:solidFill>
                <a:schemeClr val="accent4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836712"/>
            <a:ext cx="8784976" cy="528945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арим 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бульон и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з рыбы – мелочи (ерши, окуни) и процеживаем.</a:t>
            </a:r>
          </a:p>
          <a:p>
            <a:pPr marL="0" indent="0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2. Подготавливаем картофель целыми клубнями (мелкий), лук целыми головками (мелкий), корень петрушки – кружочками.</a:t>
            </a:r>
          </a:p>
          <a:p>
            <a:pPr marL="0" indent="0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3. В кипящий бульон закладываем подготовленные овощи, варим 15 - 20 мин. (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90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°C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).</a:t>
            </a:r>
          </a:p>
          <a:p>
            <a:pPr marL="0" indent="0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4. Закладываем порционные куски рыбы (филе судака с кожей и рёберными костями, филе налима б/кожи с рёберными костями), варим 15 мин. В конце варки в уху кладём масло сливочное.  </a:t>
            </a:r>
          </a:p>
          <a:p>
            <a:pPr marL="0" indent="0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5. </a:t>
            </a:r>
            <a:r>
              <a:rPr lang="ru-RU" sz="1800" b="1" u="sng" dirty="0" smtClean="0">
                <a:latin typeface="Times New Roman" pitchFamily="18" charset="0"/>
                <a:cs typeface="Times New Roman" pitchFamily="18" charset="0"/>
              </a:rPr>
              <a:t>Отпуск: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в глубокую тарелку подогретую до 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40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°C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, кладём куски варёной рыбы наливаем уху, сверху посыпаем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рубленой зеленью (или подаём её отдельно).</a:t>
            </a:r>
          </a:p>
          <a:p>
            <a:pPr marL="0" indent="0">
              <a:buNone/>
            </a:pPr>
            <a:r>
              <a:rPr lang="ru-RU" sz="1400" i="1" dirty="0" smtClean="0">
                <a:latin typeface="Times New Roman" pitchFamily="18" charset="0"/>
                <a:cs typeface="Times New Roman" pitchFamily="18" charset="0"/>
              </a:rPr>
              <a:t>           </a:t>
            </a:r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При массовом приготовлении ухи рыбу варят отдельно и кладут при отпуске. </a:t>
            </a:r>
            <a:r>
              <a:rPr lang="ru-RU" sz="1600" i="1" dirty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ху можно приготовить из одно вида рыбы (судака, сома, налима, щуки, сазана, кеты) увеличив закладку рыбы. </a:t>
            </a:r>
            <a:endParaRPr lang="ru-RU" sz="1600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http://i.ucrazy.ru/files/i/2013.1.29/1359464776_18.jpg"/>
          <p:cNvPicPr/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4365105"/>
            <a:ext cx="2736304" cy="2411566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http://plotka.ru/wp-content/uploads/2015/03/uha-1.jpg"/>
          <p:cNvPicPr/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4365105"/>
            <a:ext cx="3207643" cy="2426097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Рисунок 7" descr="http://i.ucrazy.ru/files/i/2013.1.29/1359464804_58.jpg"/>
          <p:cNvPicPr/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4365105"/>
            <a:ext cx="2952328" cy="2411566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Заголовок 1"/>
          <p:cNvSpPr txBox="1">
            <a:spLocks/>
          </p:cNvSpPr>
          <p:nvPr/>
        </p:nvSpPr>
        <p:spPr>
          <a:xfrm>
            <a:off x="323528" y="260648"/>
            <a:ext cx="8363272" cy="56207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sng" strike="noStrike" kern="1200" cap="none" spc="0" normalizeH="0" baseline="0" noProof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УХА  РЫБАЦКАЯ</a:t>
            </a:r>
            <a:endParaRPr kumimoji="0" lang="ru-RU" sz="3200" b="1" i="0" u="sng" strike="noStrike" kern="1200" cap="none" spc="0" normalizeH="0" baseline="0" noProof="0" dirty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057469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16633"/>
            <a:ext cx="7772400" cy="864095"/>
          </a:xfrm>
        </p:spPr>
        <p:txBody>
          <a:bodyPr>
            <a:normAutofit fontScale="90000"/>
          </a:bodyPr>
          <a:lstStyle/>
          <a:p>
            <a:r>
              <a:rPr lang="ru-RU" sz="32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УХА С ФРИКАДЕЛЬКАМИ </a:t>
            </a:r>
            <a:br>
              <a:rPr lang="ru-RU" sz="32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32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РЫБНЫЙ БУЛЬОН </a:t>
            </a:r>
            <a:r>
              <a:rPr lang="ru-RU" sz="32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endParaRPr lang="ru-RU" sz="3200" b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одзаголовок 6"/>
          <p:cNvSpPr>
            <a:spLocks noGrp="1"/>
          </p:cNvSpPr>
          <p:nvPr>
            <p:ph type="subTitle" idx="1"/>
          </p:nvPr>
        </p:nvSpPr>
        <p:spPr>
          <a:xfrm>
            <a:off x="107504" y="980728"/>
            <a:ext cx="9036496" cy="5760640"/>
          </a:xfrm>
        </p:spPr>
        <p:txBody>
          <a:bodyPr>
            <a:normAutofit/>
          </a:bodyPr>
          <a:lstStyle/>
          <a:p>
            <a:pPr algn="l"/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1.Варим рыбный бульон из обработанной рыбы – мелочи или рыбных пищевых отходов с добавлением сырого лука и корня петрушки (40-50 мин. при </a:t>
            </a:r>
            <a:r>
              <a:rPr lang="en-US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90</a:t>
            </a:r>
            <a:r>
              <a:rPr lang="en-US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°C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).</a:t>
            </a:r>
          </a:p>
          <a:p>
            <a:pPr algn="l"/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2. Готовый бульон процеживаем и осветляем (бульон охлаждаем до </a:t>
            </a:r>
            <a:r>
              <a:rPr lang="en-US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50-60</a:t>
            </a:r>
            <a:r>
              <a:rPr lang="en-US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°C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вводим взбитые яичные белки, тщательно смешанные с 5-краиным количеством холодного бульона, добавляем соль, размешиваем, варим при слабом кипении </a:t>
            </a:r>
          </a:p>
          <a:p>
            <a:pPr algn="l"/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20-30 мин. и процеживаем.</a:t>
            </a:r>
          </a:p>
          <a:p>
            <a:pPr algn="l"/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3. </a:t>
            </a:r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риготавливаем фрикадельки из рыбной массы</a:t>
            </a:r>
          </a:p>
          <a:p>
            <a:pPr algn="l"/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(филе рыбы-через мясорубку + мелкорубленый</a:t>
            </a:r>
            <a:r>
              <a:rPr lang="ru-RU" sz="2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лук,</a:t>
            </a:r>
            <a:endParaRPr lang="ru-RU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я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йца, соль, перец, воду) весом 15г и припускаем </a:t>
            </a:r>
          </a:p>
          <a:p>
            <a:pPr algn="l"/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тдельно до готовности (10 -15 мин.)</a:t>
            </a:r>
          </a:p>
          <a:p>
            <a:pPr algn="l"/>
            <a:r>
              <a:rPr lang="ru-RU" sz="2000" b="1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Отпуск:</a:t>
            </a: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 глубокую тарелку подогретую до </a:t>
            </a:r>
            <a:r>
              <a:rPr lang="en-US" sz="1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t</a:t>
            </a:r>
            <a:r>
              <a:rPr lang="ru-RU" sz="1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40</a:t>
            </a:r>
            <a:r>
              <a:rPr lang="en-US" sz="1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°C</a:t>
            </a:r>
            <a:r>
              <a:rPr lang="ru-RU" sz="1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, </a:t>
            </a:r>
          </a:p>
          <a:p>
            <a:pPr algn="l"/>
            <a:r>
              <a:rPr lang="ru-RU" sz="1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ru-RU" sz="1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ладём фрикадельки, наливаем бульон (уху) 400 г, </a:t>
            </a:r>
          </a:p>
          <a:p>
            <a:pPr algn="l"/>
            <a:r>
              <a:rPr lang="ru-RU" sz="1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посыпаем зеленью. </a:t>
            </a:r>
          </a:p>
          <a:p>
            <a:pPr algn="l"/>
            <a:endParaRPr lang="ru-RU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Объект 3" descr="http://mtdata.ru/u5/photoEB3A/20165988949-0/original.jpg"/>
          <p:cNvPicPr>
            <a:picLocks noGrp="1"/>
          </p:cNvPicPr>
          <p:nvPr>
            <p:ph idx="4294967295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2636912"/>
            <a:ext cx="3319924" cy="4191992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https://www.gastronom.ru/binfiles/images/20160722/b0419e77.jpg"/>
          <p:cNvPicPr/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5301207"/>
            <a:ext cx="2736304" cy="1523675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Рисунок 8" descr="https://coffeemania.ru/media/images/products/3311/3311w860h459cr.jpg"/>
          <p:cNvPicPr/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5458076"/>
            <a:ext cx="2736304" cy="137805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="" xmlns:p14="http://schemas.microsoft.com/office/powerpoint/2010/main" val="355024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467544" y="188640"/>
            <a:ext cx="7990656" cy="792089"/>
          </a:xfrm>
        </p:spPr>
        <p:txBody>
          <a:bodyPr>
            <a:normAutofit/>
          </a:bodyPr>
          <a:lstStyle/>
          <a:p>
            <a:r>
              <a:rPr lang="ru-RU" sz="3200" b="1" u="sng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УХА С  РАССТЕГАЯМИ</a:t>
            </a:r>
            <a:endParaRPr lang="ru-RU" sz="3200" b="1" u="sng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107504" y="836711"/>
            <a:ext cx="8928992" cy="5847159"/>
          </a:xfrm>
        </p:spPr>
        <p:txBody>
          <a:bodyPr>
            <a:normAutofit/>
          </a:bodyPr>
          <a:lstStyle/>
          <a:p>
            <a:pPr algn="l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Особенность этой ухи в том, </a:t>
            </a: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то лимон, мелкорубленую зелень, расстегаи (1-2 на порцию) подают отдельно.</a:t>
            </a:r>
          </a:p>
          <a:p>
            <a:pPr algn="l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Приготавливают эту уху так же, как уху с фрикадельками.</a:t>
            </a:r>
          </a:p>
          <a:p>
            <a:pPr algn="l"/>
            <a:endParaRPr lang="ru-RU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endParaRPr lang="ru-RU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endParaRPr lang="ru-RU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endParaRPr lang="ru-RU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Уху можно отпускать без лимона и зелени.</a:t>
            </a:r>
          </a:p>
          <a:p>
            <a:pPr algn="l"/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Норма отпуска ухи на 1 порцию = 400 г.</a:t>
            </a:r>
            <a:endParaRPr lang="ru-RU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https://img-global.cpcdn.com/023_recipes/80a9b830a8c5907cfae655ae5ea575b12234fdde4a838eeee29bb4677bb9a4cd/751x532cq70/photo.jpg"/>
          <p:cNvPicPr/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2132856"/>
            <a:ext cx="2905125" cy="2267694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http://edagotovim.ru/wp-content/uploads/2017/07/kuriniy-bulion02.jpeg"/>
          <p:cNvPicPr/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37906" y="4372198"/>
            <a:ext cx="3667125" cy="23907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 descr="https://img.povar.ru/mobile/04/39/0e/ea/rasstegai_s_sairoi-245645.JPG"/>
          <p:cNvPicPr/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65690" y="2132856"/>
            <a:ext cx="2600325" cy="2267694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Рисунок 7" descr="https://lh6.googleusercontent.com/-E6MnD5Fp_bc/Tnt9ILZ-zVI/AAAAAAAAEB0/yiNfeFLcGtE/s800/_DSC0274m.jpg"/>
          <p:cNvPicPr/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6015" y="2132856"/>
            <a:ext cx="2462369" cy="226769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="" xmlns:p14="http://schemas.microsoft.com/office/powerpoint/2010/main" val="686098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0066"/>
          </a:xfrm>
        </p:spPr>
        <p:txBody>
          <a:bodyPr>
            <a:noAutofit/>
          </a:bodyPr>
          <a:lstStyle/>
          <a:p>
            <a:r>
              <a:rPr lang="ru-RU" sz="3200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УХА РОСТОВСКАЯ</a:t>
            </a:r>
            <a:endParaRPr lang="ru-RU" sz="3200" b="1" u="sng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836712"/>
            <a:ext cx="8928992" cy="528945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1.Из рыбных костей варим бульон, процеживаем.</a:t>
            </a:r>
          </a:p>
          <a:p>
            <a:pPr marL="0" indent="0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2. В кипящий бульон закладываем картофель и лук репчатый целиком (мелкие), корень петрушки - кружочками (или все овощи – дольками). </a:t>
            </a:r>
          </a:p>
          <a:p>
            <a:pPr marL="0" indent="0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Варим до полуготовности.</a:t>
            </a:r>
          </a:p>
          <a:p>
            <a:pPr marL="0" indent="0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3. Закладываем 1-2 кусочка судака (</a:t>
            </a:r>
            <a:r>
              <a:rPr lang="ru-RU" sz="1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филе с кожей и рёберными костями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), провариваем 10 мин. </a:t>
            </a:r>
          </a:p>
          <a:p>
            <a:pPr marL="0" indent="0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4. Закладываем помидоры свежие – дольками (или кружочками), соль, специи и варим до готовности 5 мин.</a:t>
            </a:r>
          </a:p>
          <a:p>
            <a:pPr marL="0" indent="0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5. Перед окончанием варки в уху кладём масло сливочное.</a:t>
            </a:r>
          </a:p>
          <a:p>
            <a:pPr marL="0" lvl="0" indent="0">
              <a:buNone/>
            </a:pPr>
            <a:r>
              <a:rPr lang="ru-RU" sz="2000" b="1" u="sng" dirty="0" smtClean="0">
                <a:latin typeface="Times New Roman" pitchFamily="18" charset="0"/>
                <a:cs typeface="Times New Roman" pitchFamily="18" charset="0"/>
              </a:rPr>
              <a:t>Отпуск: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 глубокую тарелку подогретую до </a:t>
            </a:r>
            <a:r>
              <a:rPr lang="en-US" sz="1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t</a:t>
            </a:r>
            <a:r>
              <a:rPr lang="ru-RU" sz="1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40</a:t>
            </a:r>
            <a:r>
              <a:rPr lang="en-US" sz="1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°C</a:t>
            </a:r>
            <a:r>
              <a:rPr lang="ru-RU" sz="1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, наливаем уху вместе с кусочками рыбы, </a:t>
            </a:r>
            <a:r>
              <a:rPr lang="ru-RU" sz="1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сверху </a:t>
            </a:r>
            <a:r>
              <a:rPr lang="ru-RU" sz="1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посыпаем мелкорубленой </a:t>
            </a:r>
            <a:r>
              <a:rPr lang="ru-RU" sz="1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зеленью.</a:t>
            </a:r>
          </a:p>
          <a:p>
            <a:pPr marL="0" lvl="0" indent="0">
              <a:buNone/>
            </a:pPr>
            <a:endParaRPr lang="ru-RU" sz="18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http://i62.ltalk.ru/58/66/376658/17/11757117/69e55d5e9fb340b7b5545b50625c03db.jpeg"/>
          <p:cNvPicPr/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5509" y="4297276"/>
            <a:ext cx="3956496" cy="252028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https://st03.kakprosto.ru/tumb/550/images/article/2011/8/21/1_5254f5e7510af5254f5e7510ef.jpg"/>
          <p:cNvPicPr/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4298681"/>
            <a:ext cx="3600400" cy="251887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="" xmlns:p14="http://schemas.microsoft.com/office/powerpoint/2010/main" val="438218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88641"/>
            <a:ext cx="7772400" cy="792087"/>
          </a:xfrm>
        </p:spPr>
        <p:txBody>
          <a:bodyPr>
            <a:normAutofit fontScale="90000"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УХА ИЗ СТЕРЛЯДИ </a:t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(или судака, налима,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клыкача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)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107504" y="980728"/>
            <a:ext cx="9001000" cy="5832648"/>
          </a:xfrm>
        </p:spPr>
        <p:txBody>
          <a:bodyPr/>
          <a:lstStyle/>
          <a:p>
            <a:pPr lvl="2" algn="just"/>
            <a:r>
              <a:rPr lang="ru-RU" dirty="0" smtClean="0"/>
              <a:t>                           </a:t>
            </a: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Отличительные особенности приготовления ухи </a:t>
            </a:r>
          </a:p>
          <a:p>
            <a:pPr lvl="2" algn="just"/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   1. Рыбу варят в небольшом количестве рыбного бульона, затем </a:t>
            </a:r>
          </a:p>
          <a:p>
            <a:pPr lvl="2" algn="just"/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   его процеживают и добавляют в уху.</a:t>
            </a:r>
          </a:p>
          <a:p>
            <a:pPr lvl="2" algn="just"/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    2. Морковь натирают на тёрке, пассеруют на масле сливочном, затем </a:t>
            </a:r>
          </a:p>
          <a:p>
            <a:pPr lvl="2" algn="just"/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   процеживают и добавляют в готовую уху. </a:t>
            </a:r>
          </a:p>
          <a:p>
            <a:pPr lvl="2" algn="just"/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     3. Сваренную рыбу кладут в бульон при отпуске.</a:t>
            </a:r>
          </a:p>
          <a:p>
            <a:pPr lvl="2" algn="just"/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     4. Отдельно в розетке подают лимон и мелко нарезанную зелень.</a:t>
            </a:r>
          </a:p>
          <a:p>
            <a:pPr lvl="2" algn="just"/>
            <a:r>
              <a:rPr lang="ru-RU" sz="16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Отдельно можно подать расстегаи.</a:t>
            </a:r>
            <a:endParaRPr lang="ru-RU" sz="1600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Объект 3" descr="https://i9.photo.2gis.com/images/branch/38/5348024567428179_079f.jpg"/>
          <p:cNvPicPr>
            <a:picLocks noGrp="1"/>
          </p:cNvPicPr>
          <p:nvPr>
            <p:ph idx="4294967295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3573016"/>
            <a:ext cx="4032448" cy="3060451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https://i.ytimg.com/vi/gevcOmM3deI/maxresdefault.jpg"/>
          <p:cNvPicPr/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41" y="1018208"/>
            <a:ext cx="2392619" cy="1978744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 descr="https://slimim.com/wp-content/uploads/2017/05/yfcg7f5e8q0.jpg"/>
          <p:cNvPicPr/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3573016"/>
            <a:ext cx="4320480" cy="309634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="" xmlns:p14="http://schemas.microsoft.com/office/powerpoint/2010/main" val="848568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462</TotalTime>
  <Words>833</Words>
  <Application>Microsoft Office PowerPoint</Application>
  <PresentationFormat>Экран (4:3)</PresentationFormat>
  <Paragraphs>98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Слайд 1</vt:lpstr>
      <vt:lpstr> УХА - НАЦИОНАЛЬНОЕ РУССКОЕ БЛЮДО             Нежная уха с легким сладковато-сливочным привкусом рыбы была на Руси в почете. Готовили ее в семьях разного достатка. Подача и виды используемой рыбы отличались, а рецепты с появлением новых продуктов менялись.            Часто наваристые рыбные бульоны готовились к праздникам и подавались к столу с расстегаем из рыбы. Свои правила приготовления ухи на Руси внесла французская кухня. Жирные навары перестали считаться признаками вкусного и правильно приготовленного супа.  </vt:lpstr>
      <vt:lpstr>ИСТОРИЯ ПРОИСХОЖДЕНИЯ УХИ НА РУСИ </vt:lpstr>
      <vt:lpstr>                      По рецептуре очищенную рыбу клали в бульон на основе моркови и лука, затем добавляли в него приправы: соль, перец, лимон, гвоздику, корицу, укроп, пастернак. В янтарную уху положено было класть немного изысканного шафрана.  Пряностей добавляли в меру, чтобы они не перебивали вкус рыбы.            После XVIII века в ухе появился картофель. В южных губерниях варили уху с томатами. После варки помидоры очищали от кожицы, перетирали и уха получалась красной. На севере рыбу отваривали в молоке.            Традиционно уху подавали к столу с пирожками. Это случалось по праздникам. В будние дни дополнением к рыбному супу служили размоченные булочки.            Вместе с ухой на Руси ели рис, лук зеленый, отварные яйца и черный хлеб. В отдельных губерниях дополнением к  ухе служили рыжики.  Во время пиршеств уху чередовали с рыбными пирогами, расстегаями и кулебяками. </vt:lpstr>
      <vt:lpstr>УХА  РЫБАЦКАЯ</vt:lpstr>
      <vt:lpstr>УХА С ФРИКАДЕЛЬКАМИ  (РЫБНЫЙ БУЛЬОН )</vt:lpstr>
      <vt:lpstr>УХА С  РАССТЕГАЯМИ</vt:lpstr>
      <vt:lpstr>УХА РОСТОВСКАЯ</vt:lpstr>
      <vt:lpstr>УХА ИЗ СТЕРЛЯДИ  (или судака, налима, клыкача) </vt:lpstr>
      <vt:lpstr>Слайд 10</vt:lpstr>
      <vt:lpstr>Требования к качеству, сроки хранения</vt:lpstr>
      <vt:lpstr>Слайд 12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по теме:  Технология приготовления УХИ</dc:title>
  <dc:creator>User</dc:creator>
  <cp:lastModifiedBy>User</cp:lastModifiedBy>
  <cp:revision>41</cp:revision>
  <dcterms:created xsi:type="dcterms:W3CDTF">2018-09-18T22:11:12Z</dcterms:created>
  <dcterms:modified xsi:type="dcterms:W3CDTF">2024-03-23T21:36:35Z</dcterms:modified>
</cp:coreProperties>
</file>