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58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7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0B820-681A-497B-888B-034299DA77BC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45FC6-756D-4CFE-933F-5253BEE4C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694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045FC6-756D-4CFE-933F-5253BEE4CED1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910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045FC6-756D-4CFE-933F-5253BEE4CED1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493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65640E-A80F-46A7-9FC5-C710B1C9F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6D72D2-7CD5-4F4F-B454-2E52CBCDF1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007CEC-35CF-4FAF-9DD8-41AA5A412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64845B-FC8A-4982-8AA3-571E283C7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3C15CD-AC03-4A09-B5FC-F2EBDE867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084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A6BA4-0FA6-4461-B904-1050F36FC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8D60D6-CA49-4344-9C89-386E76C859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368DD0-7E4E-4132-8948-BC8D26A3A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A5DF27-2B40-40CD-8109-BE4F3429A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1EE844-F057-48CC-AD16-F6DD273F2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1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21CEC55-CEFA-4334-BAAD-82FC31D97E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7DFB63-6586-496D-9CD3-BA1B3F0DD7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9B7FF0-8ECF-48FD-B043-E827E6D83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A1B7AC-CB1E-49E8-8921-C7580410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8FD180-5FB1-408B-8E48-6A883E09A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040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C04536-23FC-423A-971D-CB483F4E9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FBADD1-D4FB-4994-BAD2-F6A5510E45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C63E81-E5CB-42BE-BD08-7960E034A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52D0C6-4E8B-4E52-8D73-1064CB92E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0347DC-9B35-4D33-9011-0860A4C42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833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48485A-E334-44AD-836D-1DA2B8BF1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767EB7-0E3D-48EC-A350-EC01B7DC6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36C94C-E459-4982-AB58-058708D31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F997E2-C5BE-4F20-8738-B96396E4E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CF0BBC-C547-430A-B0B8-45694648F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832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DE81D1-5F97-4639-8DF4-68D4397BA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FA2061-E325-4529-A880-4E683166DA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B64807-A48B-4CCF-9003-65E3DEB539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FF6D05-C323-4B21-B78D-49E5E58A5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B326A4C-0F14-498F-A21E-A2C5396CC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1FA59D-29E4-4CB6-BE1C-9FC118B3F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607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1ADB59-F15F-48E6-975C-CDE7361F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8FB591-731F-4266-948C-77EBD1ACC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228A23-2AE0-4C95-9B8F-8E6C0AD8D9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948536E-DDBC-4B3F-8A94-EC581837E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1968715-427E-42E8-8BFE-C6197D9188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F385822-EFF0-4F7C-A405-03093680F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64198CA-E3C9-4B52-B5D8-2DEC14319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BED89F1-53BF-4BE3-BFC8-F28788456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75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5DEC4-2047-4EA2-A311-7BEEABD9B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7A5166D-2AA1-4082-AE72-6759194B8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80A1B2E-6204-41D4-A749-49B8A458E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A7F289B-12A2-46D6-BC1B-67AE4B35B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637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8AB0CC-2DB7-4917-AFE2-A444AC9FB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5E3D0F5-6E3F-4042-9237-A8A57FDC4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124D627-4EEF-435A-98BC-871524A85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489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F7BA4-3AE0-4FE7-9766-B7A437B6A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67BB2C-1D35-4AE6-BBC2-B843A27557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3DA7AF9-EC47-4E83-AFBF-B0D15E30ED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19A5EFA-469E-4BD4-A375-13209CFB1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CA5805-C4C5-4CB6-9865-BCA3D342AE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21AB11-F1E7-4BFA-B57D-ABDB69122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922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B33B1-8652-4CCE-B677-37580902E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C203CE-ADA3-42B8-AF4C-F3DFC7FEBD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67A98B-3A5A-403C-A5B0-24E95CF996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26F77B6-41D3-4B24-9402-57DCB1C8D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56FDFE-68ED-489E-9913-1CA93C232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E39443-6E69-4592-8536-44B3AB36F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073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702B7E-E50C-49E4-B94A-FC7BE23B6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0B3E78B-FD24-429C-83E5-7AC5E75FB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492AE0-7BFD-4C3D-A83D-BC2063593A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293D2-1902-410A-A833-92B824F3B24E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19DA83-8B83-46A0-9EAE-597CCC193E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D09E35-D43C-4AD1-9197-77849F33D3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0F53A-90D9-405A-AE24-24DDF4BDA8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617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6E4DEB-73B9-4918-8CA6-78B396943D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Учим и повторяем правила!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2A203A9-DA31-451E-B519-7733245C6FB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6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B3D80-6BC9-4199-AF50-C96F4DD8D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Жи</a:t>
            </a:r>
            <a:r>
              <a:rPr lang="ru-RU" dirty="0"/>
              <a:t> -Ши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3BCC0DD-C9B1-482F-9613-2B43074E99E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2173" y="1511281"/>
            <a:ext cx="5181600" cy="628687"/>
          </a:xfr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914FD66F-ED4E-4524-872A-0D8BE17792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58630" y="1026836"/>
            <a:ext cx="5181600" cy="111313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81DB72-F65F-4E04-BA99-2D31B76A80AD}"/>
              </a:ext>
            </a:extLst>
          </p:cNvPr>
          <p:cNvSpPr txBox="1"/>
          <p:nvPr/>
        </p:nvSpPr>
        <p:spPr>
          <a:xfrm>
            <a:off x="461639" y="2388093"/>
            <a:ext cx="3613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/>
              <a:t>Ча</a:t>
            </a:r>
            <a:r>
              <a:rPr lang="ru-RU" sz="5400" dirty="0"/>
              <a:t>-Ща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969866-B7FF-40A8-85DD-A9931F797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73" y="3207580"/>
            <a:ext cx="5278514" cy="84951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6C760EB-C3DA-4108-BEA1-79BC870B2F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3442" y="2561319"/>
            <a:ext cx="5310358" cy="154016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D7D0C6F-3AA8-4020-AA19-DC63E32EB75F}"/>
              </a:ext>
            </a:extLst>
          </p:cNvPr>
          <p:cNvSpPr txBox="1"/>
          <p:nvPr/>
        </p:nvSpPr>
        <p:spPr>
          <a:xfrm>
            <a:off x="461639" y="4394447"/>
            <a:ext cx="32847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/>
              <a:t>Чу-</a:t>
            </a:r>
            <a:r>
              <a:rPr lang="ru-RU" sz="6600" dirty="0" err="1"/>
              <a:t>Щу</a:t>
            </a:r>
            <a:endParaRPr lang="ru-RU" sz="66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0F48EB6-6151-4B93-A6D5-56A535BF80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174" y="5573987"/>
            <a:ext cx="5278514" cy="632904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29C96B8-BE6F-49E3-910C-E2C09A9877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3442" y="4642446"/>
            <a:ext cx="5496788" cy="152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74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904136-26CF-49A4-8586-6366472B5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Ударение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1BDC42D-32FE-4E6E-B1D4-4C2A3E77F53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2273" y="1411729"/>
            <a:ext cx="5181600" cy="2142966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2C4F1564-A4BA-48C0-BB35-0BB7C9E12E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40876" y="1690688"/>
            <a:ext cx="5181600" cy="1578646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3861365-6D27-4653-92F3-1CD28DAC7C2C}"/>
              </a:ext>
            </a:extLst>
          </p:cNvPr>
          <p:cNvSpPr txBox="1"/>
          <p:nvPr/>
        </p:nvSpPr>
        <p:spPr>
          <a:xfrm>
            <a:off x="337351" y="3630967"/>
            <a:ext cx="49714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Ударение – силовое выделение слога голосом.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676EEC-9EE5-4C3B-A2CE-93D765A14692}"/>
              </a:ext>
            </a:extLst>
          </p:cNvPr>
          <p:cNvSpPr txBox="1"/>
          <p:nvPr/>
        </p:nvSpPr>
        <p:spPr>
          <a:xfrm>
            <a:off x="337351" y="4250536"/>
            <a:ext cx="54065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Знак ударения не ставится в односложных словах и в словах с буквой «ё».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197099-3F2D-47D5-A0A9-B29F4C297FF9}"/>
              </a:ext>
            </a:extLst>
          </p:cNvPr>
          <p:cNvSpPr txBox="1"/>
          <p:nvPr/>
        </p:nvSpPr>
        <p:spPr>
          <a:xfrm>
            <a:off x="426128" y="5175682"/>
            <a:ext cx="4332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Если безударная гласная нам непонятна, то мы меняем слово и ставим её под ударение.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1E2D9BA-9509-42D9-AD38-3232E5EDB5DA}"/>
              </a:ext>
            </a:extLst>
          </p:cNvPr>
          <p:cNvSpPr/>
          <p:nvPr/>
        </p:nvSpPr>
        <p:spPr>
          <a:xfrm>
            <a:off x="426128" y="5175682"/>
            <a:ext cx="4332303" cy="938861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A6B94B0-6986-4699-A8F6-309F9D2AC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0876" y="4000299"/>
            <a:ext cx="5406501" cy="197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97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E686B3-899A-43B0-B9F1-09557A979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Парные звонки и глухие согласные.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CC04D14-020C-46B6-A65E-7553EC431EC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60646" y="1487407"/>
            <a:ext cx="5181600" cy="1316907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0CEEE003-4946-40C0-A206-264BE3E59E2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339764"/>
            <a:ext cx="5181600" cy="1612192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EF0955-4024-4519-8C6D-94B42E599F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944" y="3099967"/>
            <a:ext cx="5475302" cy="64938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C47612B-0572-43F5-B9E4-CEBFE8EAA70D}"/>
              </a:ext>
            </a:extLst>
          </p:cNvPr>
          <p:cNvSpPr/>
          <p:nvPr/>
        </p:nvSpPr>
        <p:spPr>
          <a:xfrm>
            <a:off x="355107" y="3045041"/>
            <a:ext cx="5487139" cy="710213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7C5C44-89D0-4B60-98D8-920DA6B186FA}"/>
              </a:ext>
            </a:extLst>
          </p:cNvPr>
          <p:cNvSpPr txBox="1"/>
          <p:nvPr/>
        </p:nvSpPr>
        <p:spPr>
          <a:xfrm>
            <a:off x="366945" y="3926596"/>
            <a:ext cx="55729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КАК ПРОВЕРЯЕМ</a:t>
            </a:r>
          </a:p>
          <a:p>
            <a:r>
              <a:rPr lang="ru-RU" dirty="0"/>
              <a:t> поставим слово с сомнительным конечным согласным в форму множественного числа.</a:t>
            </a:r>
          </a:p>
          <a:p>
            <a:r>
              <a:rPr lang="ru-RU" dirty="0"/>
              <a:t>Образуем форму единственного или множественного числа, в чём нам помогут слова «много» или «нет»</a:t>
            </a:r>
          </a:p>
          <a:p>
            <a:r>
              <a:rPr lang="ru-RU" dirty="0"/>
              <a:t>коробка — много коробок</a:t>
            </a:r>
          </a:p>
          <a:p>
            <a:r>
              <a:rPr lang="ru-RU" dirty="0"/>
              <a:t>Поищем родственное слово, в котором после проверяемого парного согласного окажется гласный звук или сонорные «н», «л», «м», «р</a:t>
            </a:r>
          </a:p>
        </p:txBody>
      </p:sp>
    </p:spTree>
    <p:extLst>
      <p:ext uri="{BB962C8B-B14F-4D97-AF65-F5344CB8AC3E}">
        <p14:creationId xmlns:p14="http://schemas.microsoft.com/office/powerpoint/2010/main" val="869264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A7F744-5A5C-4559-9FC9-CA028D4EA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Большая буква в словах.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A9AB8B8-D10E-4FC7-8B85-D859A430A7D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7784" y="1508481"/>
            <a:ext cx="5181600" cy="86638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3A9280F-ECCA-47D2-9265-321884264C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38026" y="171131"/>
            <a:ext cx="5181600" cy="1713550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276DFC4-E116-4AF7-8A69-5C525FEC01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84" y="2669435"/>
            <a:ext cx="5262625" cy="86638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C85D809-FEA9-49DB-8B38-DCAD85FAE4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1593" y="1941674"/>
            <a:ext cx="5444970" cy="195242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BE2F5C-AE38-4619-8B53-E44F168032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784" y="3722949"/>
            <a:ext cx="5262625" cy="91317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EEECEE0-04EE-4608-BA63-8C696D0F93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1592" y="3894094"/>
            <a:ext cx="5378033" cy="252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7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EADEDB-C04C-4A77-85F7-D9D08D52C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 обозначающие предмет.</a:t>
            </a:r>
            <a:br>
              <a:rPr lang="ru-RU" dirty="0"/>
            </a:br>
            <a:r>
              <a:rPr lang="ru-RU" dirty="0"/>
              <a:t>Слова, отвечающие на вопрос кто? что?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235F302-98F6-4669-8645-EC97413FCEB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892" y="1725973"/>
            <a:ext cx="5181600" cy="1015673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1F611776-534F-4885-BBFA-893944CD46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690688"/>
            <a:ext cx="5181600" cy="1921755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182932-357E-4468-AFD9-FF96CF59794A}"/>
              </a:ext>
            </a:extLst>
          </p:cNvPr>
          <p:cNvSpPr txBox="1"/>
          <p:nvPr/>
        </p:nvSpPr>
        <p:spPr>
          <a:xfrm>
            <a:off x="488272" y="2741646"/>
            <a:ext cx="4944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7200" dirty="0"/>
              <a:t>Предлоги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9331614-9259-4041-B401-E8E2EA1C8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92" y="4126994"/>
            <a:ext cx="5181600" cy="9913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9A342B2-2110-4928-A007-63346A8D5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3941975"/>
            <a:ext cx="5376908" cy="244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97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C0105-DC19-44A8-B1B2-70C1ED59C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Учимся слова обозначающие действие.</a:t>
            </a:r>
            <a:br>
              <a:rPr lang="ru-RU" dirty="0"/>
            </a:br>
            <a:r>
              <a:rPr lang="ru-RU" dirty="0"/>
              <a:t>Это слова отвечают на вопрос что делает?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842BDD6-2F72-473A-BB8F-D123057E225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88654" y="1825625"/>
            <a:ext cx="4143440" cy="4351338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D9BBBD70-FEC7-4094-B9D8-DEB5341022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56583" y="2300315"/>
            <a:ext cx="6323078" cy="1887371"/>
          </a:xfrm>
        </p:spPr>
      </p:pic>
    </p:spTree>
    <p:extLst>
      <p:ext uri="{BB962C8B-B14F-4D97-AF65-F5344CB8AC3E}">
        <p14:creationId xmlns:p14="http://schemas.microsoft.com/office/powerpoint/2010/main" val="1325762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4095A4-DCF6-4F2F-90B0-100167E90A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313" y="172279"/>
            <a:ext cx="10969487" cy="2304650"/>
          </a:xfrm>
        </p:spPr>
        <p:txBody>
          <a:bodyPr>
            <a:normAutofit fontScale="90000"/>
          </a:bodyPr>
          <a:lstStyle/>
          <a:p>
            <a:r>
              <a:rPr lang="ru-RU" dirty="0"/>
              <a:t>Слова, описывающие предмет.(обозначают признак предмета)</a:t>
            </a:r>
            <a:br>
              <a:rPr lang="ru-RU" dirty="0"/>
            </a:br>
            <a:r>
              <a:rPr lang="ru-RU" dirty="0"/>
              <a:t>Слова, отвечающие на  вопросы какой? какая? какое? какие?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F03E6E6-7C8A-43D9-8780-F7B1DEA50E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65044" y="2848968"/>
            <a:ext cx="5181600" cy="2924016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62F67EC-C61B-410D-B3DA-049500F4A6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31226" y="3429000"/>
            <a:ext cx="5181600" cy="2304651"/>
          </a:xfrm>
        </p:spPr>
      </p:pic>
    </p:spTree>
    <p:extLst>
      <p:ext uri="{BB962C8B-B14F-4D97-AF65-F5344CB8AC3E}">
        <p14:creationId xmlns:p14="http://schemas.microsoft.com/office/powerpoint/2010/main" val="1017652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A426A2-B46D-4118-AF0B-D789E1BB3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Предложение-это законченная мысль! Все слова в предложении связанны.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746A23-CF9A-4F88-8373-E2B84A29E9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7809" y="1825625"/>
            <a:ext cx="5661991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Есть основа предложения- главные члены предложения(подлежащее и сказуемое)</a:t>
            </a:r>
          </a:p>
          <a:p>
            <a:pPr marL="0" indent="0">
              <a:buNone/>
            </a:pPr>
            <a:r>
              <a:rPr lang="ru-RU" dirty="0"/>
              <a:t>Подлежащее отвечает на вопрос кто?, что?, подчёркивается одной линией.</a:t>
            </a:r>
          </a:p>
          <a:p>
            <a:pPr marL="0" indent="0">
              <a:buNone/>
            </a:pPr>
            <a:r>
              <a:rPr lang="ru-RU" dirty="0"/>
              <a:t>Сказуемое показывает, что делает подлежащее и отвечает на вопросы что делает?, что будет делать?, что сделала? Подчёркивается двумя линиями.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C4A4588-05C2-45C5-A60F-F325C887CF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15170" y="1690688"/>
            <a:ext cx="5040217" cy="1074145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5BF074C-47F0-43D2-BFE7-48AD78B5AE7A}"/>
              </a:ext>
            </a:extLst>
          </p:cNvPr>
          <p:cNvSpPr/>
          <p:nvPr/>
        </p:nvSpPr>
        <p:spPr>
          <a:xfrm>
            <a:off x="6415170" y="1690688"/>
            <a:ext cx="5206987" cy="1198286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E818EB-4044-46ED-B17B-D9812AE63A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93775"/>
            <a:ext cx="5776830" cy="28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3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95F4C-FFDF-482B-9FFD-807FD4F7D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Когда мы пишем слова с большой буквы!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2A58142-C065-4ED6-91C6-E9061E8CBD5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469406"/>
            <a:ext cx="10333383" cy="232855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3C90A3E1-FF79-4DB9-B17D-1C9AAFF14A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4557" y="3935895"/>
            <a:ext cx="4691270" cy="178904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Все слова пишущиеся с большой буквы называют именами собственными!  </a:t>
            </a:r>
          </a:p>
          <a:p>
            <a:pPr marL="0" indent="0">
              <a:buNone/>
            </a:pPr>
            <a:r>
              <a:rPr lang="ru-RU" dirty="0"/>
              <a:t>Имя собственное легко отличить оно принадлежит одному человеку, городу, реке, месту, животному.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A14CB7-D152-4E0B-AEF5-58D91E118F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8104" y="4096355"/>
            <a:ext cx="6387548" cy="221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392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0927DB-E2B6-4E5A-BE15-09924B229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Мягкий знак показывает что согласные мы должны произносить мягко.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D477FEF-FB6D-4AED-9D34-4A48FFCDF9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46652" y="1547329"/>
            <a:ext cx="9670774" cy="2144226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F65D3AA4-9C1E-4302-8E81-CE4830C5D28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040325" y="4032250"/>
            <a:ext cx="7949425" cy="2144713"/>
          </a:xfrm>
        </p:spPr>
      </p:pic>
    </p:spTree>
    <p:extLst>
      <p:ext uri="{BB962C8B-B14F-4D97-AF65-F5344CB8AC3E}">
        <p14:creationId xmlns:p14="http://schemas.microsoft.com/office/powerpoint/2010/main" val="135043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4497569-73B8-4689-A44E-C826C2D83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Слово и его значение.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95968B4-5BA8-448D-BFAE-16BEB456B6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0632" y="1443789"/>
            <a:ext cx="5779168" cy="47331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Слово — основная единица языка.</a:t>
            </a:r>
          </a:p>
          <a:p>
            <a:pPr marL="0" indent="0">
              <a:buNone/>
            </a:pPr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Лексическое значение слова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 — это то, что оно обозначает и что отличает его от других слов.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Лексическое значение можно узнать в толковом словаре.</a:t>
            </a:r>
          </a:p>
          <a:p>
            <a:pPr algn="l"/>
            <a:r>
              <a:rPr lang="ru-RU" b="1" i="0" dirty="0">
                <a:solidFill>
                  <a:srgbClr val="333333"/>
                </a:solidFill>
                <a:effectLst/>
                <a:latin typeface="Circe"/>
              </a:rPr>
              <a:t>Обобщающее слово</a:t>
            </a:r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 — слово, которым можно объединить все слова одной тематической группы.</a:t>
            </a:r>
          </a:p>
          <a:p>
            <a:pPr algn="l"/>
            <a:r>
              <a:rPr lang="ru-RU" b="0" i="0" dirty="0">
                <a:solidFill>
                  <a:srgbClr val="333333"/>
                </a:solidFill>
                <a:effectLst/>
                <a:latin typeface="Circe"/>
              </a:rPr>
              <a:t>Например, январь, февраль, март — это месяцы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444E71B0-A418-4083-9BD5-5A8BCEB4ED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605337" y="4259839"/>
            <a:ext cx="5181600" cy="1917124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386ABA2-B265-4A4F-9F95-B5ED1D7CACA0}"/>
              </a:ext>
            </a:extLst>
          </p:cNvPr>
          <p:cNvSpPr txBox="1"/>
          <p:nvPr/>
        </p:nvSpPr>
        <p:spPr>
          <a:xfrm>
            <a:off x="7010400" y="2775283"/>
            <a:ext cx="453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Пример упражнения.</a:t>
            </a:r>
          </a:p>
        </p:txBody>
      </p:sp>
    </p:spTree>
    <p:extLst>
      <p:ext uri="{BB962C8B-B14F-4D97-AF65-F5344CB8AC3E}">
        <p14:creationId xmlns:p14="http://schemas.microsoft.com/office/powerpoint/2010/main" val="101903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EBEDF2-76D4-4C21-ADA6-0F82920EC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Безударные гласные проверяются ударением!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88E9F8D-506F-4F8B-AFB4-532863EC985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4118" y="1690688"/>
            <a:ext cx="11438525" cy="1804493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8CB9CC72-9E93-473B-8B10-4B1E733B4D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14399" y="3735721"/>
            <a:ext cx="10283687" cy="2841214"/>
          </a:xfrm>
        </p:spPr>
      </p:pic>
    </p:spTree>
    <p:extLst>
      <p:ext uri="{BB962C8B-B14F-4D97-AF65-F5344CB8AC3E}">
        <p14:creationId xmlns:p14="http://schemas.microsoft.com/office/powerpoint/2010/main" val="68117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633C78-2E00-4110-9174-80EB08AFE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Повторяем! Написание парных звонких и глухих согласных.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208E2C8-1282-433E-ACE8-3FC07CE2D87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7870" y="1825625"/>
            <a:ext cx="6121948" cy="101034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87D47EA4-0F8B-4076-B542-9FACC9DEEAF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029" y="3346313"/>
            <a:ext cx="9725836" cy="2953772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D22E9ED-ADEF-496F-B872-1544163DAA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6821" y="1186600"/>
            <a:ext cx="3376979" cy="261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808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8A4C02-4201-4456-9DF5-D52B156B5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48138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Разделительный мягкий знак</a:t>
            </a:r>
            <a:r>
              <a:rPr lang="ru-RU" dirty="0"/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9761A3-15EA-48FB-90BE-DF2E81F5A3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848139"/>
            <a:ext cx="5804452" cy="3419061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Разделительный мягкий знак (ь) пишется в корне после букв, обозначающих согласные звуки, перед буквами е, ё, ю, я, и.</a:t>
            </a:r>
          </a:p>
          <a:p>
            <a:r>
              <a:rPr lang="ru-RU" dirty="0"/>
              <a:t>В этом случае буквы е ё ю я и обозначают два звука – согласный звук [й'] и последующий гласный звук: семья – семь[</a:t>
            </a:r>
            <a:r>
              <a:rPr lang="ru-RU" dirty="0" err="1"/>
              <a:t>й'а</a:t>
            </a:r>
            <a:r>
              <a:rPr lang="ru-RU" dirty="0"/>
              <a:t>] , колье – коль[</a:t>
            </a:r>
            <a:r>
              <a:rPr lang="ru-RU" dirty="0" err="1"/>
              <a:t>й'э</a:t>
            </a:r>
            <a:r>
              <a:rPr lang="ru-RU" dirty="0"/>
              <a:t>].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C5F2C3-D944-4144-B920-A09507B42D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1062" y="4108173"/>
            <a:ext cx="4333460" cy="249140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900" dirty="0"/>
              <a:t>Как проверить:</a:t>
            </a:r>
          </a:p>
          <a:p>
            <a:pPr algn="l">
              <a:buFont typeface="+mj-lt"/>
              <a:buAutoNum type="arabicPeriod"/>
            </a:pPr>
            <a:r>
              <a:rPr lang="ru-RU" sz="1900" b="0" i="0" dirty="0">
                <a:solidFill>
                  <a:srgbClr val="333333"/>
                </a:solidFill>
                <a:effectLst/>
                <a:latin typeface="Helvetica Neue"/>
              </a:rPr>
              <a:t>Произношу слово.</a:t>
            </a:r>
          </a:p>
          <a:p>
            <a:pPr algn="l">
              <a:buFont typeface="+mj-lt"/>
              <a:buAutoNum type="arabicPeriod"/>
            </a:pPr>
            <a:r>
              <a:rPr lang="ru-RU" sz="1900" b="0" i="0" dirty="0">
                <a:solidFill>
                  <a:srgbClr val="333333"/>
                </a:solidFill>
                <a:effectLst/>
                <a:latin typeface="Helvetica Neue"/>
              </a:rPr>
              <a:t>Слушаю, есть ли звук [й] в корне после согласного перед гласным.</a:t>
            </a:r>
          </a:p>
          <a:p>
            <a:pPr algn="l">
              <a:buFont typeface="+mj-lt"/>
              <a:buAutoNum type="arabicPeriod"/>
            </a:pPr>
            <a:r>
              <a:rPr lang="ru-RU" sz="1900" b="0" i="0" dirty="0">
                <a:solidFill>
                  <a:srgbClr val="333333"/>
                </a:solidFill>
                <a:effectLst/>
                <a:latin typeface="Helvetica Neue"/>
              </a:rPr>
              <a:t>Если слышу звук [й] после согласного, пишу букву «Ь» после буквы согласного перед е, ё, ю, я, 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14246C-6F54-470C-B901-DA62A805D29A}"/>
              </a:ext>
            </a:extLst>
          </p:cNvPr>
          <p:cNvSpPr txBox="1"/>
          <p:nvPr/>
        </p:nvSpPr>
        <p:spPr>
          <a:xfrm>
            <a:off x="6387550" y="3909391"/>
            <a:ext cx="543338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dirty="0"/>
              <a:t>Перед Е, Ё, И, Ю, Я</a:t>
            </a:r>
          </a:p>
          <a:p>
            <a:r>
              <a:rPr lang="ru-RU" sz="3600" dirty="0"/>
              <a:t>Я в корнях стою, друзья.</a:t>
            </a:r>
          </a:p>
          <a:p>
            <a:r>
              <a:rPr lang="ru-RU" sz="3600" dirty="0"/>
              <a:t>Воробьи, семья, жилье  –</a:t>
            </a:r>
          </a:p>
          <a:p>
            <a:r>
              <a:rPr lang="ru-RU" sz="3600" dirty="0"/>
              <a:t>Перед Я, И, Е, Ю, Ё.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893AEF2-2E59-4D73-9174-1801E67F7C10}"/>
              </a:ext>
            </a:extLst>
          </p:cNvPr>
          <p:cNvSpPr/>
          <p:nvPr/>
        </p:nvSpPr>
        <p:spPr>
          <a:xfrm>
            <a:off x="6096000" y="3698579"/>
            <a:ext cx="5804452" cy="272994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F5CB82E-15F4-40A5-8EA2-DCCDBDF7D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8811" y="1121879"/>
            <a:ext cx="6863189" cy="198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908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AD565-BC2C-462D-9A21-DAF17F392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5368"/>
            <a:ext cx="10515600" cy="1325563"/>
          </a:xfrm>
        </p:spPr>
        <p:txBody>
          <a:bodyPr/>
          <a:lstStyle/>
          <a:p>
            <a:r>
              <a:rPr lang="ru-RU" dirty="0"/>
              <a:t> Когда писать двойные согласные в корне слова!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4571D72-F8D3-4687-9AAA-77A7E9A7BC6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2340" y="1650931"/>
            <a:ext cx="7276146" cy="840478"/>
          </a:xfrm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8C20CBD7-1CFC-4D82-BFD7-647FBB77D03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46849" y="3463600"/>
            <a:ext cx="5118677" cy="2576981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D665CE-8351-4683-B329-576929AC2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340" y="2490206"/>
            <a:ext cx="7069733" cy="93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769EE6E-5181-4A70-B51B-D6EC5B09DA83}"/>
              </a:ext>
            </a:extLst>
          </p:cNvPr>
          <p:cNvSpPr txBox="1"/>
          <p:nvPr/>
        </p:nvSpPr>
        <p:spPr>
          <a:xfrm>
            <a:off x="332510" y="3465686"/>
            <a:ext cx="576349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слове слышен долгий согласный звук, то на письме он обозначается двумя согласными (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[п]а - группа). При образовании однокоренных слов двойные согласные корня обычно сохраняются.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C08948-9B4F-4756-9BD9-B955B898F869}"/>
              </a:ext>
            </a:extLst>
          </p:cNvPr>
          <p:cNvSpPr txBox="1"/>
          <p:nvPr/>
        </p:nvSpPr>
        <p:spPr>
          <a:xfrm>
            <a:off x="332510" y="5774010"/>
            <a:ext cx="57634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Написание удвоенных согласных в слове необходимо проверять по орфографическому словарю.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4BEFDF2-7424-4F12-88F3-AE43E1D7940F}"/>
              </a:ext>
            </a:extLst>
          </p:cNvPr>
          <p:cNvSpPr/>
          <p:nvPr/>
        </p:nvSpPr>
        <p:spPr>
          <a:xfrm>
            <a:off x="162340" y="3429000"/>
            <a:ext cx="5933660" cy="234501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179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9FE364-C3E9-4D56-A50C-46F8B44E4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Предложение-это законченная мысль!</a:t>
            </a:r>
            <a:br>
              <a:rPr lang="ru-RU" dirty="0"/>
            </a:br>
            <a:r>
              <a:rPr lang="ru-RU" dirty="0"/>
              <a:t>Все слова предложении связанны.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0D6265C-F365-437A-A308-C4DAA2D36A6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746" y="1591489"/>
            <a:ext cx="5921548" cy="3132911"/>
          </a:xfr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004E5C8B-1C59-4621-9D79-C1DE930B9C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32418" y="1947030"/>
            <a:ext cx="5181600" cy="186409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26E27-9795-4941-B30B-7FF33546139E}"/>
              </a:ext>
            </a:extLst>
          </p:cNvPr>
          <p:cNvSpPr txBox="1"/>
          <p:nvPr/>
        </p:nvSpPr>
        <p:spPr>
          <a:xfrm>
            <a:off x="332509" y="4724400"/>
            <a:ext cx="50569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Восклицательное предложение называют побудительным- оно нас часто побуждает к действию!</a:t>
            </a:r>
          </a:p>
        </p:txBody>
      </p:sp>
    </p:spTree>
    <p:extLst>
      <p:ext uri="{BB962C8B-B14F-4D97-AF65-F5344CB8AC3E}">
        <p14:creationId xmlns:p14="http://schemas.microsoft.com/office/powerpoint/2010/main" val="37813640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6F019-D15A-4A93-9081-73ED4857A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Главные члены предложения!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464A7775-6F57-4E8B-A28D-3EEA5CA7E0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4130" y="1690688"/>
            <a:ext cx="5181600" cy="2178209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3AD57FB7-2E41-4DBE-95E9-B63BBDDFC9F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816408"/>
            <a:ext cx="5181600" cy="2593982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2F6B24-4694-40B7-9E56-13A9CD6E4B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83" y="4547044"/>
            <a:ext cx="8281583" cy="194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0494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BC2EE-DB02-4755-8DFF-A5F46C97F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Взаимосвязь слов в предложении.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E7C848C-DDB0-4527-A4C2-D4FBB1AD33F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7626" y="1565444"/>
            <a:ext cx="5181600" cy="1585160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37261DA-7D3F-4335-9752-609A32EB1E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70712" y="1864205"/>
            <a:ext cx="6024961" cy="2442752"/>
          </a:xfrm>
        </p:spPr>
      </p:pic>
    </p:spTree>
    <p:extLst>
      <p:ext uri="{BB962C8B-B14F-4D97-AF65-F5344CB8AC3E}">
        <p14:creationId xmlns:p14="http://schemas.microsoft.com/office/powerpoint/2010/main" val="17166972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429603-1E19-4B91-B4AD-AAF74C63C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Родственные слова.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B8086DA-EC24-4701-B5F2-72308C5E9A1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658678" y="596515"/>
            <a:ext cx="6389248" cy="862781"/>
          </a:xfr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5224CF5A-AFAB-44AE-9528-550E7188302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66232" y="3557964"/>
            <a:ext cx="6574139" cy="2280824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592D61-A067-4D4A-ABD6-0F31E73858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506" y="1459296"/>
            <a:ext cx="8285921" cy="211160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6011AD-EF13-422D-9B97-A614D9A7A879}"/>
              </a:ext>
            </a:extLst>
          </p:cNvPr>
          <p:cNvSpPr txBox="1"/>
          <p:nvPr/>
        </p:nvSpPr>
        <p:spPr>
          <a:xfrm>
            <a:off x="407506" y="3697357"/>
            <a:ext cx="4509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Родственные слова имеют подобный лексический смысл  лес, лесник.</a:t>
            </a:r>
          </a:p>
          <a:p>
            <a:r>
              <a:rPr lang="ru-RU" dirty="0"/>
              <a:t>Лексика-наука о значении слов. Значение слова мы можем узнать в толковом словаре.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66FC87-882A-4A58-8E80-CCACE82BC720}"/>
              </a:ext>
            </a:extLst>
          </p:cNvPr>
          <p:cNvSpPr txBox="1"/>
          <p:nvPr/>
        </p:nvSpPr>
        <p:spPr>
          <a:xfrm>
            <a:off x="407507" y="5371305"/>
            <a:ext cx="539694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Слова ВОДА и ВОДИТЕЛЬ имеют совершенно разное значение. Вода – это жидкость, а водитель – это человек, который ВОДИТ автомобиль.. Корни у них одинаково звучат и пишутся, но значение у них разное. Значит эти слова </a:t>
            </a:r>
            <a:r>
              <a:rPr lang="ru-RU" b="1" dirty="0"/>
              <a:t>НЕ РОДСТВЕННЫЕ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91736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34F0B5-B28E-4664-8FFF-A08B5984B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B91D26-38EF-4BA0-A029-1E51275CC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8539" y="2504661"/>
            <a:ext cx="6779031" cy="418910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Корень выделяют полукругом , окончание квадратиком. </a:t>
            </a:r>
          </a:p>
          <a:p>
            <a:pPr marL="0" indent="0">
              <a:buNone/>
            </a:pPr>
            <a:r>
              <a:rPr lang="ru-RU" dirty="0"/>
              <a:t>Есть слова без окончаний (с нулевым окончанием)</a:t>
            </a:r>
          </a:p>
          <a:p>
            <a:pPr marL="0" indent="0" algn="l">
              <a:buNone/>
            </a:pPr>
            <a:r>
              <a:rPr lang="ru-RU" b="0" dirty="0">
                <a:solidFill>
                  <a:srgbClr val="1D1D1B"/>
                </a:solidFill>
                <a:effectLst/>
                <a:latin typeface="robotoregular"/>
              </a:rPr>
              <a:t>Примеры: В лесу живёт (кто?) лис</a:t>
            </a:r>
            <a:r>
              <a:rPr lang="ru-RU" b="1" dirty="0">
                <a:solidFill>
                  <a:srgbClr val="1D1D1B"/>
                </a:solidFill>
                <a:effectLst/>
                <a:latin typeface="robotobold"/>
              </a:rPr>
              <a:t>а</a:t>
            </a:r>
            <a:r>
              <a:rPr lang="ru-RU" b="0" dirty="0">
                <a:solidFill>
                  <a:srgbClr val="1D1D1B"/>
                </a:solidFill>
                <a:effectLst/>
                <a:latin typeface="robotoregular"/>
              </a:rPr>
              <a:t>.  Мальчик увидел (кого?) лис</a:t>
            </a:r>
            <a:r>
              <a:rPr lang="ru-RU" b="1" dirty="0">
                <a:solidFill>
                  <a:srgbClr val="1D1D1B"/>
                </a:solidFill>
                <a:effectLst/>
                <a:latin typeface="robotobold"/>
              </a:rPr>
              <a:t>у</a:t>
            </a:r>
            <a:r>
              <a:rPr lang="ru-RU" b="0" dirty="0">
                <a:solidFill>
                  <a:srgbClr val="1D1D1B"/>
                </a:solidFill>
                <a:effectLst/>
                <a:latin typeface="robotoregular"/>
              </a:rPr>
              <a:t>.</a:t>
            </a:r>
          </a:p>
          <a:p>
            <a:pPr marL="0" indent="0" algn="l">
              <a:buNone/>
            </a:pPr>
            <a:r>
              <a:rPr lang="ru-RU" b="0" dirty="0">
                <a:solidFill>
                  <a:srgbClr val="1D1D1B"/>
                </a:solidFill>
                <a:effectLst/>
                <a:latin typeface="robotoregular"/>
              </a:rPr>
              <a:t>Чтобы найти окончание, слово нужно изменить, задавая к нему разные вопросы: чем? (кем?), о чём? (о ком?), чего? (кого?) и т.д.</a:t>
            </a:r>
          </a:p>
          <a:p>
            <a:pPr marL="0" indent="0" algn="l">
              <a:buNone/>
            </a:pPr>
            <a:endParaRPr lang="ru-RU" b="0" dirty="0">
              <a:solidFill>
                <a:srgbClr val="1D1D1B"/>
              </a:solidFill>
              <a:effectLst/>
              <a:latin typeface="robotoregular"/>
            </a:endParaRPr>
          </a:p>
          <a:p>
            <a:pPr marL="0" indent="0" algn="l">
              <a:buNone/>
            </a:pPr>
            <a:r>
              <a:rPr lang="ru-RU" sz="5100" b="0" dirty="0">
                <a:solidFill>
                  <a:srgbClr val="1D1D1B"/>
                </a:solidFill>
                <a:effectLst/>
                <a:latin typeface="robotoregular"/>
              </a:rPr>
              <a:t>Лис</a:t>
            </a:r>
            <a:r>
              <a:rPr lang="ru-RU" sz="5100" b="1" dirty="0">
                <a:solidFill>
                  <a:srgbClr val="1D1D1B"/>
                </a:solidFill>
                <a:effectLst/>
                <a:latin typeface="robotobold"/>
              </a:rPr>
              <a:t>а</a:t>
            </a:r>
            <a:r>
              <a:rPr lang="ru-RU" sz="5100" b="0" dirty="0">
                <a:solidFill>
                  <a:srgbClr val="1D1D1B"/>
                </a:solidFill>
                <a:effectLst/>
                <a:latin typeface="robotoregular"/>
              </a:rPr>
              <a:t> – лис</a:t>
            </a:r>
            <a:r>
              <a:rPr lang="ru-RU" sz="5100" b="1" dirty="0">
                <a:solidFill>
                  <a:srgbClr val="1D1D1B"/>
                </a:solidFill>
                <a:effectLst/>
                <a:latin typeface="robotobold"/>
              </a:rPr>
              <a:t>ы</a:t>
            </a:r>
            <a:r>
              <a:rPr lang="ru-RU" sz="5100" b="0" dirty="0">
                <a:solidFill>
                  <a:srgbClr val="1D1D1B"/>
                </a:solidFill>
                <a:effectLst/>
                <a:latin typeface="robotoregular"/>
              </a:rPr>
              <a:t>.</a:t>
            </a:r>
          </a:p>
          <a:p>
            <a:pPr marL="0" indent="0" algn="l">
              <a:buNone/>
            </a:pPr>
            <a:r>
              <a:rPr lang="ru-RU" b="0" dirty="0">
                <a:solidFill>
                  <a:srgbClr val="1D1D1B"/>
                </a:solidFill>
                <a:effectLst/>
                <a:latin typeface="robotoregular"/>
              </a:rPr>
              <a:t>В некоторых словах окончание может быть не выражено звуками (буквами). Такое окончание называют нулевым.</a:t>
            </a:r>
          </a:p>
          <a:p>
            <a:pPr marL="0" indent="0" algn="l">
              <a:buNone/>
            </a:pPr>
            <a:r>
              <a:rPr lang="ru-RU" sz="5800" b="0" dirty="0">
                <a:solidFill>
                  <a:srgbClr val="1D1D1B"/>
                </a:solidFill>
                <a:effectLst/>
                <a:latin typeface="robotoregular"/>
              </a:rPr>
              <a:t>Например, обед    , ужин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30" name="Объект 29">
            <a:extLst>
              <a:ext uri="{FF2B5EF4-FFF2-40B4-BE49-F238E27FC236}">
                <a16:creationId xmlns:a16="http://schemas.microsoft.com/office/drawing/2014/main" id="{F0756AB0-712F-41AE-BE07-21FACC9942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017570" y="2278930"/>
            <a:ext cx="4748212" cy="1631452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C31E26-CE49-4230-B50B-39DA5BA13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137913" cy="226612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D34B2EC-7C44-4D76-BD0C-DB908D8268B7}"/>
              </a:ext>
            </a:extLst>
          </p:cNvPr>
          <p:cNvSpPr/>
          <p:nvPr/>
        </p:nvSpPr>
        <p:spPr>
          <a:xfrm>
            <a:off x="1139233" y="4800218"/>
            <a:ext cx="275208" cy="4308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A970AC6-0F09-4786-98DB-13BDCE8556D4}"/>
              </a:ext>
            </a:extLst>
          </p:cNvPr>
          <p:cNvSpPr/>
          <p:nvPr/>
        </p:nvSpPr>
        <p:spPr>
          <a:xfrm>
            <a:off x="2643006" y="4825509"/>
            <a:ext cx="395691" cy="4308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5C03E5C-939B-400F-927D-0B5D07B0F8A3}"/>
              </a:ext>
            </a:extLst>
          </p:cNvPr>
          <p:cNvSpPr/>
          <p:nvPr/>
        </p:nvSpPr>
        <p:spPr>
          <a:xfrm>
            <a:off x="4260159" y="6142374"/>
            <a:ext cx="372601" cy="4308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8A81F3-D1AC-49D5-A7E4-FA4BBED86249}"/>
              </a:ext>
            </a:extLst>
          </p:cNvPr>
          <p:cNvSpPr/>
          <p:nvPr/>
        </p:nvSpPr>
        <p:spPr>
          <a:xfrm>
            <a:off x="6331832" y="6121773"/>
            <a:ext cx="275208" cy="43081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уга 19">
            <a:extLst>
              <a:ext uri="{FF2B5EF4-FFF2-40B4-BE49-F238E27FC236}">
                <a16:creationId xmlns:a16="http://schemas.microsoft.com/office/drawing/2014/main" id="{80C2DD72-2313-4558-8B1C-3B9AC853EB73}"/>
              </a:ext>
            </a:extLst>
          </p:cNvPr>
          <p:cNvSpPr/>
          <p:nvPr/>
        </p:nvSpPr>
        <p:spPr>
          <a:xfrm>
            <a:off x="309060" y="4733728"/>
            <a:ext cx="797285" cy="367286"/>
          </a:xfrm>
          <a:prstGeom prst="arc">
            <a:avLst>
              <a:gd name="adj1" fmla="val 16483485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Дуга 20">
            <a:extLst>
              <a:ext uri="{FF2B5EF4-FFF2-40B4-BE49-F238E27FC236}">
                <a16:creationId xmlns:a16="http://schemas.microsoft.com/office/drawing/2014/main" id="{683CC9D3-A752-4E3D-9150-86A79D600FD9}"/>
              </a:ext>
            </a:extLst>
          </p:cNvPr>
          <p:cNvSpPr/>
          <p:nvPr/>
        </p:nvSpPr>
        <p:spPr>
          <a:xfrm>
            <a:off x="1924639" y="4752617"/>
            <a:ext cx="653525" cy="348397"/>
          </a:xfrm>
          <a:prstGeom prst="arc">
            <a:avLst>
              <a:gd name="adj1" fmla="val 16483485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>
            <a:extLst>
              <a:ext uri="{FF2B5EF4-FFF2-40B4-BE49-F238E27FC236}">
                <a16:creationId xmlns:a16="http://schemas.microsoft.com/office/drawing/2014/main" id="{67040CB8-441A-40F4-911F-589519A95AB6}"/>
              </a:ext>
            </a:extLst>
          </p:cNvPr>
          <p:cNvSpPr/>
          <p:nvPr/>
        </p:nvSpPr>
        <p:spPr>
          <a:xfrm flipH="1">
            <a:off x="341947" y="4733727"/>
            <a:ext cx="797285" cy="348397"/>
          </a:xfrm>
          <a:prstGeom prst="arc">
            <a:avLst>
              <a:gd name="adj1" fmla="val 16483485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>
            <a:extLst>
              <a:ext uri="{FF2B5EF4-FFF2-40B4-BE49-F238E27FC236}">
                <a16:creationId xmlns:a16="http://schemas.microsoft.com/office/drawing/2014/main" id="{CEF3759C-1220-4D2C-A780-9EC34CF2E1A2}"/>
              </a:ext>
            </a:extLst>
          </p:cNvPr>
          <p:cNvSpPr/>
          <p:nvPr/>
        </p:nvSpPr>
        <p:spPr>
          <a:xfrm flipH="1">
            <a:off x="1891751" y="4752616"/>
            <a:ext cx="797284" cy="348397"/>
          </a:xfrm>
          <a:prstGeom prst="arc">
            <a:avLst>
              <a:gd name="adj1" fmla="val 16483485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>
            <a:extLst>
              <a:ext uri="{FF2B5EF4-FFF2-40B4-BE49-F238E27FC236}">
                <a16:creationId xmlns:a16="http://schemas.microsoft.com/office/drawing/2014/main" id="{38469900-931A-4285-894E-8EC4D04ED0EE}"/>
              </a:ext>
            </a:extLst>
          </p:cNvPr>
          <p:cNvSpPr/>
          <p:nvPr/>
        </p:nvSpPr>
        <p:spPr>
          <a:xfrm>
            <a:off x="3112208" y="6027076"/>
            <a:ext cx="1120726" cy="348397"/>
          </a:xfrm>
          <a:prstGeom prst="arc">
            <a:avLst>
              <a:gd name="adj1" fmla="val 16483485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>
            <a:extLst>
              <a:ext uri="{FF2B5EF4-FFF2-40B4-BE49-F238E27FC236}">
                <a16:creationId xmlns:a16="http://schemas.microsoft.com/office/drawing/2014/main" id="{4B4D6E66-2586-49BC-ABC3-DEBB9FFB0BFD}"/>
              </a:ext>
            </a:extLst>
          </p:cNvPr>
          <p:cNvSpPr/>
          <p:nvPr/>
        </p:nvSpPr>
        <p:spPr>
          <a:xfrm>
            <a:off x="5012617" y="5970005"/>
            <a:ext cx="1250785" cy="475396"/>
          </a:xfrm>
          <a:prstGeom prst="arc">
            <a:avLst>
              <a:gd name="adj1" fmla="val 16352999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>
            <a:extLst>
              <a:ext uri="{FF2B5EF4-FFF2-40B4-BE49-F238E27FC236}">
                <a16:creationId xmlns:a16="http://schemas.microsoft.com/office/drawing/2014/main" id="{163B39AA-D345-4A72-A129-F55C70A48D9D}"/>
              </a:ext>
            </a:extLst>
          </p:cNvPr>
          <p:cNvSpPr/>
          <p:nvPr/>
        </p:nvSpPr>
        <p:spPr>
          <a:xfrm flipH="1">
            <a:off x="3112207" y="6027076"/>
            <a:ext cx="1189736" cy="348397"/>
          </a:xfrm>
          <a:prstGeom prst="arc">
            <a:avLst>
              <a:gd name="adj1" fmla="val 16483485"/>
              <a:gd name="adj2" fmla="val 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92EBB38-7076-4738-859C-D4E13F36A4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116848" y="5960182"/>
            <a:ext cx="573278" cy="2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051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BEA2E2-535C-47B4-BF84-1979DFFBF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76233D-71C7-4BC0-9FCF-273AEE534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9086" y="2496917"/>
            <a:ext cx="5466523" cy="368004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Чтобы найти приставку в слове, нужно определить корень, а часть перед ним и будет приставкой.</a:t>
            </a:r>
          </a:p>
          <a:p>
            <a:pPr marL="0" indent="0">
              <a:buNone/>
            </a:pPr>
            <a:r>
              <a:rPr lang="ru-RU" dirty="0"/>
              <a:t>Благодаря приставке образуются новые слова, причём она не просто их делает, но и изменяет и дополняет значение.</a:t>
            </a:r>
          </a:p>
          <a:p>
            <a:pPr marL="0" indent="0">
              <a:buNone/>
            </a:pPr>
            <a:r>
              <a:rPr lang="ru-RU" dirty="0"/>
              <a:t>Например, корень «ход» с двумя разными приставками даст два разных слова: «вход» — это то, куда заходят, «выход» — то, откуда выходят.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E43B058B-5FEA-462A-A448-69AE4A67F6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6000" y="2246243"/>
            <a:ext cx="5741726" cy="1325563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F4484A-17B9-4F60-BCD6-778E620D8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1" y="114450"/>
            <a:ext cx="10002078" cy="213179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3C748B-8508-4ACB-9A8C-295BAA3E56EC}"/>
              </a:ext>
            </a:extLst>
          </p:cNvPr>
          <p:cNvSpPr txBox="1"/>
          <p:nvPr/>
        </p:nvSpPr>
        <p:spPr>
          <a:xfrm>
            <a:off x="6321287" y="3737113"/>
            <a:ext cx="503251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Приставки пишутся слитно со словами!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ED7F34-9B06-4F28-8EEF-2F895D5DF8D8}"/>
              </a:ext>
            </a:extLst>
          </p:cNvPr>
          <p:cNvSpPr/>
          <p:nvPr/>
        </p:nvSpPr>
        <p:spPr>
          <a:xfrm>
            <a:off x="5903843" y="3571806"/>
            <a:ext cx="5933883" cy="2921069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346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60BF42-4227-41CD-B460-A18660CD5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24589"/>
            <a:ext cx="10515600" cy="456449"/>
          </a:xfrm>
        </p:spPr>
        <p:txBody>
          <a:bodyPr>
            <a:normAutofit fontScale="90000"/>
          </a:bodyPr>
          <a:lstStyle/>
          <a:p>
            <a:r>
              <a:rPr lang="ru-RU" dirty="0"/>
              <a:t> Гласны и согласные  буквы и звуки.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7830F8A-82D4-45C9-ADA4-E9BFAC29A0D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3020" y="681037"/>
            <a:ext cx="10254454" cy="617696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5FB59FC3-CF28-4861-8831-282C06F993B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5368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EB159A-D15F-4E32-AFA6-298599C9E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9453"/>
            <a:ext cx="10515600" cy="591584"/>
          </a:xfrm>
        </p:spPr>
        <p:txBody>
          <a:bodyPr>
            <a:normAutofit fontScale="90000"/>
          </a:bodyPr>
          <a:lstStyle/>
          <a:p>
            <a:r>
              <a:rPr lang="ru-RU" dirty="0"/>
              <a:t>Значение некоторых приставок.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E7B736E5-816F-49A6-B716-555B450C02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2761700"/>
              </p:ext>
            </p:extLst>
          </p:nvPr>
        </p:nvGraphicFramePr>
        <p:xfrm>
          <a:off x="576468" y="705678"/>
          <a:ext cx="10777332" cy="5446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330">
                  <a:extLst>
                    <a:ext uri="{9D8B030D-6E8A-4147-A177-3AD203B41FA5}">
                      <a16:colId xmlns:a16="http://schemas.microsoft.com/office/drawing/2014/main" val="396815514"/>
                    </a:ext>
                  </a:extLst>
                </a:gridCol>
                <a:gridCol w="2340114">
                  <a:extLst>
                    <a:ext uri="{9D8B030D-6E8A-4147-A177-3AD203B41FA5}">
                      <a16:colId xmlns:a16="http://schemas.microsoft.com/office/drawing/2014/main" val="3400191649"/>
                    </a:ext>
                  </a:extLst>
                </a:gridCol>
                <a:gridCol w="1796222">
                  <a:extLst>
                    <a:ext uri="{9D8B030D-6E8A-4147-A177-3AD203B41FA5}">
                      <a16:colId xmlns:a16="http://schemas.microsoft.com/office/drawing/2014/main" val="1995781151"/>
                    </a:ext>
                  </a:extLst>
                </a:gridCol>
                <a:gridCol w="1399760">
                  <a:extLst>
                    <a:ext uri="{9D8B030D-6E8A-4147-A177-3AD203B41FA5}">
                      <a16:colId xmlns:a16="http://schemas.microsoft.com/office/drawing/2014/main" val="4262444663"/>
                    </a:ext>
                  </a:extLst>
                </a:gridCol>
                <a:gridCol w="2192684">
                  <a:extLst>
                    <a:ext uri="{9D8B030D-6E8A-4147-A177-3AD203B41FA5}">
                      <a16:colId xmlns:a16="http://schemas.microsoft.com/office/drawing/2014/main" val="797015490"/>
                    </a:ext>
                  </a:extLst>
                </a:gridCol>
                <a:gridCol w="1796222">
                  <a:extLst>
                    <a:ext uri="{9D8B030D-6E8A-4147-A177-3AD203B41FA5}">
                      <a16:colId xmlns:a16="http://schemas.microsoft.com/office/drawing/2014/main" val="2493164095"/>
                    </a:ext>
                  </a:extLst>
                </a:gridCol>
              </a:tblGrid>
              <a:tr h="90777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приставка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пример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приставка</a:t>
                      </a:r>
                    </a:p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значение</a:t>
                      </a:r>
                    </a:p>
                    <a:p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ysClr val="windowText" lastClr="000000"/>
                          </a:solidFill>
                        </a:rPr>
                        <a:t>пример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8321321"/>
                  </a:ext>
                </a:extLst>
              </a:tr>
              <a:tr h="907774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ПОД-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Направленность действия снизу вверх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Подбросить</a:t>
                      </a:r>
                    </a:p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Подскочить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ПРЕД-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Ранее чего-либо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Предпраздничный</a:t>
                      </a:r>
                    </a:p>
                    <a:p>
                      <a:r>
                        <a:rPr lang="ru-RU" sz="1200" dirty="0"/>
                        <a:t>Предъюбилейный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6573963"/>
                  </a:ext>
                </a:extLst>
              </a:tr>
              <a:tr h="907774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БЕЗ- / БЕС-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Лишённый чего-либо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Безголосый</a:t>
                      </a:r>
                    </a:p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Бесталанный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ПЕРЕ-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Повторное совершение действия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Перешить</a:t>
                      </a:r>
                    </a:p>
                    <a:p>
                      <a:r>
                        <a:rPr lang="ru-RU" sz="1200" dirty="0"/>
                        <a:t>Переделать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079536"/>
                  </a:ext>
                </a:extLst>
              </a:tr>
              <a:tr h="907774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У-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Направленность действия в сторону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Убежать</a:t>
                      </a:r>
                    </a:p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Уехать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ДО-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Доведение действия до конца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Доехать</a:t>
                      </a:r>
                    </a:p>
                    <a:p>
                      <a:r>
                        <a:rPr lang="ru-RU" sz="1200" dirty="0"/>
                        <a:t>Добежать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41217"/>
                  </a:ext>
                </a:extLst>
              </a:tr>
              <a:tr h="907774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В-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Направленность действия внутрь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Влетит </a:t>
                      </a:r>
                    </a:p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Вбежал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ЗА-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Начало действия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Заговорить</a:t>
                      </a:r>
                    </a:p>
                    <a:p>
                      <a:r>
                        <a:rPr lang="ru-RU" sz="1200" dirty="0"/>
                        <a:t>Запеть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3021745"/>
                  </a:ext>
                </a:extLst>
              </a:tr>
              <a:tr h="907774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При-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Неполноту совершенного действия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Притихнет</a:t>
                      </a:r>
                    </a:p>
                    <a:p>
                      <a:r>
                        <a:rPr lang="ru-RU" sz="1200">
                          <a:solidFill>
                            <a:sysClr val="windowText" lastClr="000000"/>
                          </a:solidFill>
                        </a:rPr>
                        <a:t>присел</a:t>
                      </a:r>
                      <a:endParaRPr lang="ru-RU" sz="12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ВЫ-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ysClr val="windowText" lastClr="000000"/>
                          </a:solidFill>
                        </a:rPr>
                        <a:t>Движение изнутри наружу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/>
                        <a:t>Выплыть</a:t>
                      </a:r>
                    </a:p>
                    <a:p>
                      <a:r>
                        <a:rPr lang="ru-RU" sz="1200" dirty="0"/>
                        <a:t>Выпрыгнуть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8507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62972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A94B7695-466D-4925-A04E-20F2FE061F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8843" y="-1"/>
            <a:ext cx="7240272" cy="2305879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74CC0E13-2CED-47B6-89EE-7CB05FB39F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88368" y="112437"/>
            <a:ext cx="4610867" cy="3771900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609371-5079-4524-9B11-39E3EFD17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65" y="3736437"/>
            <a:ext cx="7488368" cy="276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73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16C81C-634F-4A6F-8F3E-D2126D37D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22" y="1"/>
            <a:ext cx="7407965" cy="1176910"/>
          </a:xfrm>
        </p:spPr>
        <p:txBody>
          <a:bodyPr/>
          <a:lstStyle/>
          <a:p>
            <a:r>
              <a:rPr lang="ru-RU" dirty="0"/>
              <a:t>Состав слова. Проверим себя!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C969EE4-2B3F-402E-90B1-B472904A3D8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769" y="1364974"/>
            <a:ext cx="5626970" cy="2064026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C2CEFA4A-D6B5-47B9-8504-4494E05E78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778" y="3867025"/>
            <a:ext cx="10031780" cy="2877641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1B4A55F-1003-4D09-86DB-114EB2929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463" y="869672"/>
            <a:ext cx="5456256" cy="317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5810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041A90-776D-4F49-BFB3-B2B8648D2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848138"/>
          </a:xfrm>
        </p:spPr>
        <p:txBody>
          <a:bodyPr/>
          <a:lstStyle/>
          <a:p>
            <a:r>
              <a:rPr lang="ru-RU" dirty="0"/>
              <a:t>Звонкие и глухие согласные в конце слова.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A3E7791-68B9-4581-B8C2-8C397B7A56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62338" y="754387"/>
            <a:ext cx="6646261" cy="2108083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81E6B86D-1B81-4ADA-8480-67033F3C8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08599" y="754387"/>
            <a:ext cx="5383400" cy="596446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1D1D1B"/>
                </a:solidFill>
                <a:effectLst/>
                <a:latin typeface="robotobold"/>
              </a:rPr>
              <a:t>     Способы проверки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1D1D1B"/>
                </a:solidFill>
                <a:latin typeface="robotobold"/>
              </a:rPr>
              <a:t>П</a:t>
            </a:r>
            <a:r>
              <a:rPr lang="ru-RU" b="1" i="1" dirty="0">
                <a:solidFill>
                  <a:srgbClr val="1D1D1B"/>
                </a:solidFill>
                <a:effectLst/>
                <a:latin typeface="robotobold"/>
              </a:rPr>
              <a:t>ервый способ</a:t>
            </a: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. Поставьте слово во множественное число. 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1D1D1B"/>
                </a:solidFill>
                <a:effectLst/>
                <a:latin typeface="robotobold"/>
              </a:rPr>
              <a:t>Второй способ</a:t>
            </a: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. Подставьте к проверяемому слову слово «нет».</a:t>
            </a:r>
            <a:endParaRPr lang="ru-RU" dirty="0">
              <a:solidFill>
                <a:srgbClr val="1D1D1B"/>
              </a:solidFill>
              <a:latin typeface="robotoregular"/>
            </a:endParaRPr>
          </a:p>
          <a:p>
            <a:pPr marL="0" indent="0">
              <a:buNone/>
            </a:pPr>
            <a:r>
              <a:rPr lang="ru-RU" b="1" i="1" dirty="0">
                <a:solidFill>
                  <a:srgbClr val="1D1D1B"/>
                </a:solidFill>
                <a:effectLst/>
                <a:latin typeface="robotobold"/>
              </a:rPr>
              <a:t>Третий способ</a:t>
            </a: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. Подберите однокоренное слово с уменьшительно-ласкательным значением. 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1D1D1B"/>
                </a:solidFill>
                <a:effectLst/>
                <a:latin typeface="robotobold"/>
              </a:rPr>
              <a:t>Четвертый способ</a:t>
            </a: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. Образуйте от проверяемого слова однокоренное слово-признак предмета - имя прилагательное.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1D1D1B"/>
                </a:solidFill>
                <a:effectLst/>
                <a:latin typeface="robotobold"/>
              </a:rPr>
              <a:t>Пятый способ</a:t>
            </a:r>
            <a:r>
              <a:rPr lang="ru-RU" b="0" i="0" dirty="0">
                <a:solidFill>
                  <a:srgbClr val="1D1D1B"/>
                </a:solidFill>
                <a:effectLst/>
                <a:latin typeface="robotoregular"/>
              </a:rPr>
              <a:t>. Образуйте от проверяемого слова однокоренное слово-действие - глагол.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8826D19-6CE6-4826-BD4D-13F292F1FB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78" y="3110947"/>
            <a:ext cx="6096000" cy="205057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90ACB3D-82F1-48C7-A521-FEC24F00D018}"/>
              </a:ext>
            </a:extLst>
          </p:cNvPr>
          <p:cNvSpPr/>
          <p:nvPr/>
        </p:nvSpPr>
        <p:spPr>
          <a:xfrm>
            <a:off x="6665843" y="3935896"/>
            <a:ext cx="5526156" cy="257092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8353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7CAF7F-6D64-454E-9237-2301266D7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22" y="1"/>
            <a:ext cx="11221278" cy="112643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Правописание звонких и глухих согласных  перед согласными.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D041255A-1832-4577-8C86-3DCF6862D5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140701"/>
            <a:ext cx="6262140" cy="1655508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6C69C3FD-D3F4-424B-AE18-8BCD65E70F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 flipH="1">
            <a:off x="6262138" y="914400"/>
            <a:ext cx="5777945" cy="52625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/>
              <a:t>Способы проверки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Первый способ. Поставьте слово во множественное число. 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Второй способ. Подставьте к проверяемому слову слово «нет».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Третий способ. Подберите однокоренное слово с уменьшительно-ласкательным значением.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Четвертый способ. Образуйте от проверяемого слова однокоренное слово-признак предмета - имя прилагательное.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/>
              <a:t>Пятый способ. Образуйте от проверяемого слова однокоренное слово-действие - глагол.</a:t>
            </a:r>
          </a:p>
          <a:p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CAE1B36-2B04-4123-8854-827FA346A385}"/>
              </a:ext>
            </a:extLst>
          </p:cNvPr>
          <p:cNvSpPr/>
          <p:nvPr/>
        </p:nvSpPr>
        <p:spPr>
          <a:xfrm>
            <a:off x="6262138" y="3829878"/>
            <a:ext cx="5585305" cy="253116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CB802C3-88DD-479D-8E6D-56C83DEA0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6095999" cy="247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8401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49E73D-D66D-4225-AEDE-65AB7CDF9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70" y="132523"/>
            <a:ext cx="11234530" cy="702364"/>
          </a:xfrm>
        </p:spPr>
        <p:txBody>
          <a:bodyPr/>
          <a:lstStyle/>
          <a:p>
            <a:r>
              <a:rPr lang="ru-RU" dirty="0"/>
              <a:t> Безударные гласные!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090FAAB-EC5F-420A-8081-BF253618D98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5348" y="775810"/>
            <a:ext cx="5181600" cy="1818387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980C72DF-2888-4E40-86F2-EF2B796AD1B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20183" y="598141"/>
            <a:ext cx="5118100" cy="1145939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5CDD33-3B91-457C-A2CB-AF0196BE5F07}"/>
              </a:ext>
            </a:extLst>
          </p:cNvPr>
          <p:cNvSpPr/>
          <p:nvPr/>
        </p:nvSpPr>
        <p:spPr>
          <a:xfrm>
            <a:off x="215348" y="834887"/>
            <a:ext cx="5350565" cy="1818387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B9F3BA1-A19C-4ED7-9F71-3DF617FF7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70" y="2765359"/>
            <a:ext cx="6019801" cy="18183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A679E21-351C-4FC6-BC53-6F5EC686BC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800538"/>
            <a:ext cx="5880652" cy="181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714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3E2643-AF16-4BFB-9530-A3167FEB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9270"/>
            <a:ext cx="10515600" cy="561768"/>
          </a:xfrm>
        </p:spPr>
        <p:txBody>
          <a:bodyPr>
            <a:normAutofit fontScale="90000"/>
          </a:bodyPr>
          <a:lstStyle/>
          <a:p>
            <a:r>
              <a:rPr lang="ru-RU" dirty="0"/>
              <a:t>Непроизносимые согласные.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550C5A8-7669-4639-AAAA-C32B562353E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393" y="743835"/>
            <a:ext cx="6165807" cy="1081790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110F72E-3AAD-498C-9891-4FA15E7199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44478" y="4098664"/>
            <a:ext cx="5181600" cy="1783434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67842B-B06D-4005-B023-2C0B84C37E39}"/>
              </a:ext>
            </a:extLst>
          </p:cNvPr>
          <p:cNvSpPr txBox="1"/>
          <p:nvPr/>
        </p:nvSpPr>
        <p:spPr>
          <a:xfrm>
            <a:off x="251791" y="2067339"/>
            <a:ext cx="584420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Чтобы не ошибиться в написании слов с непроизносимыми согласными звуками, надо подобрать такое однокоренное слово, чтобы непроизносимый звук ясно слышался.</a:t>
            </a:r>
          </a:p>
          <a:p>
            <a:r>
              <a:rPr lang="ru-RU" b="1" dirty="0">
                <a:solidFill>
                  <a:srgbClr val="333333"/>
                </a:solidFill>
                <a:latin typeface="Museo Sans Cyrl"/>
              </a:rPr>
              <a:t>С</a:t>
            </a:r>
            <a:r>
              <a:rPr lang="ru-RU" b="1" i="0" dirty="0">
                <a:solidFill>
                  <a:srgbClr val="333333"/>
                </a:solidFill>
                <a:effectLst/>
                <a:latin typeface="Museo Sans Cyrl"/>
              </a:rPr>
              <a:t>огласный звук ясно слышится, когда находится перед гласным.</a:t>
            </a:r>
          </a:p>
          <a:p>
            <a:r>
              <a:rPr lang="ru-RU" b="1" dirty="0">
                <a:solidFill>
                  <a:srgbClr val="FF0000"/>
                </a:solidFill>
                <a:latin typeface="Museo Sans Cyrl"/>
              </a:rPr>
              <a:t>Но некоторые слова надо запомнить!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711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65B3CE-E4C3-4FF5-8B01-8AD4DE63C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781877"/>
          </a:xfrm>
        </p:spPr>
        <p:txBody>
          <a:bodyPr/>
          <a:lstStyle/>
          <a:p>
            <a:r>
              <a:rPr lang="ru-RU" dirty="0"/>
              <a:t>Приставка и предлог.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A8F8A15-E573-4016-9DD6-042C5AD236F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2583" y="781878"/>
            <a:ext cx="5181600" cy="1504117"/>
          </a:xfr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71CC203A-A07B-4C9C-8895-3FC068FCC4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10739" y="1192301"/>
            <a:ext cx="5181600" cy="2039900"/>
          </a:xfr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59809CA-838C-4AE4-8758-FEEE1B04C76B}"/>
              </a:ext>
            </a:extLst>
          </p:cNvPr>
          <p:cNvSpPr/>
          <p:nvPr/>
        </p:nvSpPr>
        <p:spPr>
          <a:xfrm>
            <a:off x="122583" y="2478157"/>
            <a:ext cx="4807226" cy="8216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3FCCE8-CCCB-4CD6-AD02-7D537A7B2283}"/>
              </a:ext>
            </a:extLst>
          </p:cNvPr>
          <p:cNvSpPr txBox="1"/>
          <p:nvPr/>
        </p:nvSpPr>
        <p:spPr>
          <a:xfrm>
            <a:off x="122583" y="2570922"/>
            <a:ext cx="460844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Предлог – это служебная часть речи, которая служит   для связи слов в предложении.</a:t>
            </a:r>
          </a:p>
          <a:p>
            <a:endParaRPr lang="ru-RU" dirty="0"/>
          </a:p>
          <a:p>
            <a:r>
              <a:rPr lang="ru-RU" dirty="0">
                <a:solidFill>
                  <a:srgbClr val="FF0000"/>
                </a:solidFill>
              </a:rPr>
              <a:t>Предлоги всегда пишутся одинаково.</a:t>
            </a:r>
          </a:p>
          <a:p>
            <a:r>
              <a:rPr lang="ru-RU" dirty="0">
                <a:solidFill>
                  <a:srgbClr val="FF0000"/>
                </a:solidFill>
              </a:rPr>
              <a:t>С глаголами предлоги не употребляются.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EA9381-9921-4008-8FB1-D3EC78B25F44}"/>
              </a:ext>
            </a:extLst>
          </p:cNvPr>
          <p:cNvSpPr txBox="1"/>
          <p:nvPr/>
        </p:nvSpPr>
        <p:spPr>
          <a:xfrm>
            <a:off x="291548" y="4532242"/>
            <a:ext cx="44394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Предлоги  в русском языке: в, без, до, для, за, через, над, по, из, у, около, под, о, про, на, к, перед, при, с, между.</a:t>
            </a:r>
          </a:p>
        </p:txBody>
      </p:sp>
    </p:spTree>
    <p:extLst>
      <p:ext uri="{BB962C8B-B14F-4D97-AF65-F5344CB8AC3E}">
        <p14:creationId xmlns:p14="http://schemas.microsoft.com/office/powerpoint/2010/main" val="8105607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56A5F-9919-43C5-AD5F-1855BB00B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Разделительный твёрдый знак.(</a:t>
            </a:r>
            <a:r>
              <a:rPr lang="ru-RU" sz="8800" dirty="0">
                <a:latin typeface="Propisi" panose="02000508030000020003" pitchFamily="2" charset="0"/>
              </a:rPr>
              <a:t>ъ</a:t>
            </a:r>
            <a:r>
              <a:rPr lang="ru-RU" dirty="0"/>
              <a:t>)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8DAC94A-E54A-4343-AF89-E125A5FDC50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68356" y="1690688"/>
            <a:ext cx="7768301" cy="1325563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6A46FA4-1337-4E01-BE3F-A34C225263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308725" y="3429000"/>
            <a:ext cx="5872676" cy="1738312"/>
          </a:xfrm>
        </p:spPr>
      </p:pic>
    </p:spTree>
    <p:extLst>
      <p:ext uri="{BB962C8B-B14F-4D97-AF65-F5344CB8AC3E}">
        <p14:creationId xmlns:p14="http://schemas.microsoft.com/office/powerpoint/2010/main" val="13416813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4F8E59-6BCB-4987-9066-4237CB5D0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Самостоятельные части речи!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71BD79C-F17C-469B-A516-16720561A1C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8113" y="1397127"/>
            <a:ext cx="5181600" cy="856995"/>
          </a:xfr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1207FB08-FBE3-4648-8315-1CC1C953EE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13443" y="1766888"/>
            <a:ext cx="5181600" cy="2046620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CA3F59-9349-48FA-B2E7-D2FB3E7BE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99" y="2378578"/>
            <a:ext cx="6019801" cy="21008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DE16B9-495E-42F1-8C9E-BD9CFEF7F1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399" y="4943387"/>
            <a:ext cx="5867402" cy="76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776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ACD92-FF83-4E5D-A3E4-4248ACC98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505" y="176463"/>
            <a:ext cx="11161295" cy="818149"/>
          </a:xfrm>
        </p:spPr>
        <p:txBody>
          <a:bodyPr>
            <a:normAutofit/>
          </a:bodyPr>
          <a:lstStyle/>
          <a:p>
            <a:r>
              <a:rPr lang="ru-RU" dirty="0"/>
              <a:t> СЛОГ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0389E9-82E6-4A7B-B985-528D2B38FB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7095" y="994612"/>
            <a:ext cx="5602705" cy="5182351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000000"/>
                </a:solidFill>
                <a:effectLst/>
                <a:latin typeface="robotobold"/>
              </a:rPr>
              <a:t>Слог</a:t>
            </a:r>
            <a:r>
              <a:rPr lang="ru-RU" b="0" i="1" dirty="0">
                <a:solidFill>
                  <a:srgbClr val="000000"/>
                </a:solidFill>
                <a:effectLst/>
                <a:latin typeface="robotoregular"/>
              </a:rPr>
              <a:t> </a:t>
            </a:r>
            <a:r>
              <a:rPr lang="ru-RU" b="0" i="0" dirty="0">
                <a:solidFill>
                  <a:srgbClr val="000000"/>
                </a:solidFill>
                <a:effectLst/>
                <a:latin typeface="robotoregular"/>
              </a:rPr>
              <a:t>– звуковая единица слова, произносимая одним дыхательным толчком. Слог обязательно включает гласный звук. Слог может не содержать ни одного согласного звука.</a:t>
            </a:r>
          </a:p>
          <a:p>
            <a:pPr algn="l"/>
            <a:r>
              <a:rPr lang="ru-RU" b="1" dirty="0">
                <a:solidFill>
                  <a:srgbClr val="000000"/>
                </a:solidFill>
                <a:effectLst/>
                <a:latin typeface="robotobold"/>
              </a:rPr>
              <a:t>Открытый слог </a:t>
            </a:r>
            <a:r>
              <a:rPr lang="ru-RU" b="0" dirty="0">
                <a:solidFill>
                  <a:srgbClr val="000000"/>
                </a:solidFill>
                <a:effectLst/>
                <a:latin typeface="robotoregular"/>
              </a:rPr>
              <a:t>оканчивается на гласный звук - во-да, ка-</a:t>
            </a:r>
            <a:r>
              <a:rPr lang="ru-RU" b="0" dirty="0" err="1">
                <a:solidFill>
                  <a:srgbClr val="000000"/>
                </a:solidFill>
                <a:effectLst/>
                <a:latin typeface="robotoregular"/>
              </a:rPr>
              <a:t>ша</a:t>
            </a:r>
            <a:r>
              <a:rPr lang="ru-RU" b="0" dirty="0">
                <a:solidFill>
                  <a:srgbClr val="000000"/>
                </a:solidFill>
                <a:effectLst/>
                <a:latin typeface="robotoregular"/>
              </a:rPr>
              <a:t>.</a:t>
            </a:r>
            <a:endParaRPr lang="ru-RU" b="0" dirty="0">
              <a:solidFill>
                <a:srgbClr val="1D1D1B"/>
              </a:solidFill>
              <a:effectLst/>
              <a:latin typeface="robotoregular"/>
            </a:endParaRPr>
          </a:p>
          <a:p>
            <a:pPr algn="l"/>
            <a:r>
              <a:rPr lang="ru-RU" b="1" dirty="0">
                <a:solidFill>
                  <a:srgbClr val="000000"/>
                </a:solidFill>
                <a:effectLst/>
                <a:latin typeface="robotobold"/>
              </a:rPr>
              <a:t>Закрытый слог</a:t>
            </a:r>
            <a:r>
              <a:rPr lang="ru-RU" b="0" i="1" dirty="0">
                <a:solidFill>
                  <a:srgbClr val="000000"/>
                </a:solidFill>
                <a:effectLst/>
                <a:latin typeface="robotoregular"/>
              </a:rPr>
              <a:t> </a:t>
            </a:r>
            <a:r>
              <a:rPr lang="ru-RU" b="0" dirty="0">
                <a:solidFill>
                  <a:srgbClr val="000000"/>
                </a:solidFill>
                <a:effectLst/>
                <a:latin typeface="robotoregular"/>
              </a:rPr>
              <a:t>оканчивается на согласный звук - сон, ко-мок.</a:t>
            </a:r>
            <a:endParaRPr lang="ru-RU" b="0" dirty="0">
              <a:solidFill>
                <a:srgbClr val="1D1D1B"/>
              </a:solidFill>
              <a:effectLst/>
              <a:latin typeface="robotoregular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C8E81F0-0D69-453A-8282-47BC03A8BE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5046" y="2775284"/>
            <a:ext cx="5018754" cy="1977590"/>
          </a:xfrm>
        </p:spPr>
      </p:pic>
    </p:spTree>
    <p:extLst>
      <p:ext uri="{BB962C8B-B14F-4D97-AF65-F5344CB8AC3E}">
        <p14:creationId xmlns:p14="http://schemas.microsoft.com/office/powerpoint/2010/main" val="7512379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278AE8-74FA-4878-9655-2A81420F4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Существительное-самостоятельная часть речи.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58EE36A-1994-43AD-8E91-BD79C66D6C9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5104" y="1825625"/>
            <a:ext cx="5363818" cy="1415059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EA99AB76-507B-4A32-AB5E-55C860AD3D3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73080" y="1423946"/>
            <a:ext cx="5181600" cy="1813712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C0D9132-6962-44DC-81BD-E25778AEF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26" y="3327549"/>
            <a:ext cx="5681395" cy="167978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DE0C4B-1C24-42D1-AF1A-9DDB1ECC0B01}"/>
              </a:ext>
            </a:extLst>
          </p:cNvPr>
          <p:cNvSpPr txBox="1"/>
          <p:nvPr/>
        </p:nvSpPr>
        <p:spPr>
          <a:xfrm>
            <a:off x="255104" y="5221357"/>
            <a:ext cx="4926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Слова отвечающие на вопрос кто?-одушевлённые (живые предметы) собака</a:t>
            </a:r>
          </a:p>
          <a:p>
            <a:r>
              <a:rPr lang="ru-RU" dirty="0"/>
              <a:t>Слова отвечающие на вопрос Что? Неодушевлённые (неживые предметы) пенал</a:t>
            </a:r>
          </a:p>
        </p:txBody>
      </p:sp>
    </p:spTree>
    <p:extLst>
      <p:ext uri="{BB962C8B-B14F-4D97-AF65-F5344CB8AC3E}">
        <p14:creationId xmlns:p14="http://schemas.microsoft.com/office/powerpoint/2010/main" val="3592315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7C34AA-AB8C-4253-9A6E-F6DF78F1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684"/>
            <a:ext cx="10515600" cy="1116150"/>
          </a:xfrm>
        </p:spPr>
        <p:txBody>
          <a:bodyPr/>
          <a:lstStyle/>
          <a:p>
            <a:r>
              <a:rPr lang="ru-RU" dirty="0"/>
              <a:t>Изменение существительных по родам.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DC8EA9A-34F8-450C-9B0C-6BC7AC4A07B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61122" y="1395932"/>
            <a:ext cx="5181600" cy="1553123"/>
          </a:xfr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A162F401-51FE-4282-BC9D-E21738A6AE7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04722" y="2163444"/>
            <a:ext cx="5181600" cy="211700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32B212E-E02F-4118-9776-D2AC6A13A6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122" y="2885144"/>
            <a:ext cx="5181600" cy="111615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1BC8A6C-76C4-4698-801F-10E53A6460D1}"/>
              </a:ext>
            </a:extLst>
          </p:cNvPr>
          <p:cNvSpPr/>
          <p:nvPr/>
        </p:nvSpPr>
        <p:spPr>
          <a:xfrm>
            <a:off x="361122" y="1298713"/>
            <a:ext cx="5181600" cy="2809461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FA7199-B8F6-42F2-B269-1124707D5B5D}"/>
              </a:ext>
            </a:extLst>
          </p:cNvPr>
          <p:cNvSpPr txBox="1"/>
          <p:nvPr/>
        </p:nvSpPr>
        <p:spPr>
          <a:xfrm>
            <a:off x="1179443" y="4438266"/>
            <a:ext cx="398890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Женский род - запомню я.</a:t>
            </a:r>
          </a:p>
          <a:p>
            <a:r>
              <a:rPr lang="ru-RU" sz="2400" dirty="0"/>
              <a:t>И скажу: она , моя.</a:t>
            </a:r>
          </a:p>
          <a:p>
            <a:r>
              <a:rPr lang="ru-RU" sz="2400" dirty="0"/>
              <a:t>И запомню род мужской -</a:t>
            </a:r>
          </a:p>
          <a:p>
            <a:r>
              <a:rPr lang="ru-RU" sz="2400" dirty="0"/>
              <a:t>И опять скажу - он, мой.</a:t>
            </a:r>
          </a:p>
          <a:p>
            <a:r>
              <a:rPr lang="ru-RU" sz="2400" dirty="0"/>
              <a:t>Средний род - оно, моё.</a:t>
            </a:r>
          </a:p>
          <a:p>
            <a:r>
              <a:rPr lang="ru-RU" sz="2400" dirty="0"/>
              <a:t>Это правило твоё.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EE8FC40-523A-4E63-8201-99024E035D82}"/>
              </a:ext>
            </a:extLst>
          </p:cNvPr>
          <p:cNvSpPr/>
          <p:nvPr/>
        </p:nvSpPr>
        <p:spPr>
          <a:xfrm>
            <a:off x="1020417" y="4280452"/>
            <a:ext cx="3988905" cy="2466138"/>
          </a:xfrm>
          <a:prstGeom prst="rect">
            <a:avLst/>
          </a:prstGeom>
          <a:noFill/>
          <a:ln w="38100"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7291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086332-E185-4A69-93B1-4549D6D13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530" y="0"/>
            <a:ext cx="11168270" cy="1020418"/>
          </a:xfrm>
        </p:spPr>
        <p:txBody>
          <a:bodyPr>
            <a:normAutofit/>
          </a:bodyPr>
          <a:lstStyle/>
          <a:p>
            <a:r>
              <a:rPr lang="ru-RU" dirty="0"/>
              <a:t>Изменение по числам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7FAECAC-8F99-4EAC-99F3-E745A3C7CEF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67139" y="1020418"/>
            <a:ext cx="5181600" cy="1093519"/>
          </a:xfrm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759933CB-FF96-425F-893A-B7602B3A3C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33930" y="760352"/>
            <a:ext cx="5181600" cy="1353585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845F1E5-8F0B-4807-8325-F169CF284D4B}"/>
              </a:ext>
            </a:extLst>
          </p:cNvPr>
          <p:cNvSpPr/>
          <p:nvPr/>
        </p:nvSpPr>
        <p:spPr>
          <a:xfrm>
            <a:off x="467139" y="1020418"/>
            <a:ext cx="5181600" cy="1219199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8B1812-7EEC-4144-A735-B45DC66FE83E}"/>
              </a:ext>
            </a:extLst>
          </p:cNvPr>
          <p:cNvSpPr txBox="1"/>
          <p:nvPr/>
        </p:nvSpPr>
        <p:spPr>
          <a:xfrm>
            <a:off x="467140" y="2476071"/>
            <a:ext cx="5181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Существительные в форме единственного числа(</a:t>
            </a:r>
            <a:r>
              <a:rPr lang="ru-RU" dirty="0" err="1"/>
              <a:t>ед.ч</a:t>
            </a:r>
            <a:r>
              <a:rPr lang="ru-RU" dirty="0"/>
              <a:t>.) называют один предмет.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D99613-AC3C-4F78-8304-AB37B79C515D}"/>
              </a:ext>
            </a:extLst>
          </p:cNvPr>
          <p:cNvSpPr txBox="1"/>
          <p:nvPr/>
        </p:nvSpPr>
        <p:spPr>
          <a:xfrm>
            <a:off x="467140" y="3174190"/>
            <a:ext cx="5181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Существительные в форме множественного числа(</a:t>
            </a:r>
            <a:r>
              <a:rPr lang="ru-RU" dirty="0" err="1"/>
              <a:t>мн.ч</a:t>
            </a:r>
            <a:r>
              <a:rPr lang="ru-RU" dirty="0"/>
              <a:t>.) называют много предметов.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D94EC8-3B28-4547-A558-58744762B3B6}"/>
              </a:ext>
            </a:extLst>
          </p:cNvPr>
          <p:cNvSpPr txBox="1"/>
          <p:nvPr/>
        </p:nvSpPr>
        <p:spPr>
          <a:xfrm>
            <a:off x="596348" y="3927609"/>
            <a:ext cx="57514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У некоторых существительных нет формы множественного числа.(молоко, мука, рис, листва)</a:t>
            </a:r>
            <a:r>
              <a:rPr lang="ru-RU" b="0" i="0" dirty="0">
                <a:solidFill>
                  <a:srgbClr val="333333"/>
                </a:solidFill>
                <a:effectLst/>
                <a:latin typeface="Museo Sans Cyrl"/>
              </a:rPr>
              <a:t> </a:t>
            </a:r>
          </a:p>
          <a:p>
            <a:r>
              <a:rPr lang="ru-RU" b="0" i="0" dirty="0">
                <a:solidFill>
                  <a:srgbClr val="333333"/>
                </a:solidFill>
                <a:effectLst/>
                <a:latin typeface="Museo Sans Cyrl"/>
              </a:rPr>
              <a:t>У других существительных нет формы единственного числа.(часы , очки , санки , ножницы)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1867B27-193F-4090-9DEF-21109B709744}"/>
              </a:ext>
            </a:extLst>
          </p:cNvPr>
          <p:cNvSpPr/>
          <p:nvPr/>
        </p:nvSpPr>
        <p:spPr>
          <a:xfrm>
            <a:off x="467139" y="3927609"/>
            <a:ext cx="5552662" cy="1200329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1762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4000CA-BA9D-4AF8-83CD-CC930F5D1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Мягкий знак (ь) в конце существительных после шипящих.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CB51AFA1-9261-4C23-AEA8-291F667BBA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8113" y="1825625"/>
            <a:ext cx="5181600" cy="142485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98CE203-3766-4ABE-AA6E-B96808BE01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1690688"/>
            <a:ext cx="5181600" cy="594293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9833433-A4B6-4679-AC74-19F287CDD4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8435" y="2284981"/>
            <a:ext cx="5770620" cy="231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7648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1851A9-AC07-46C5-808B-736CE2A74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3" y="1"/>
            <a:ext cx="11155017" cy="1690688"/>
          </a:xfrm>
        </p:spPr>
        <p:txBody>
          <a:bodyPr>
            <a:noAutofit/>
          </a:bodyPr>
          <a:lstStyle/>
          <a:p>
            <a:r>
              <a:rPr lang="ru-RU" sz="3600" dirty="0"/>
              <a:t>Имя прилагательное — самостоятельная часть речи, которая отвечает на вопросы «Какой?», «Какая?», «Какое?», «Какие?» и обозначает признак предмета.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2985B79-225B-4C8D-BB5B-C0CEC4973E8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61121" y="1790937"/>
            <a:ext cx="5496339" cy="2344617"/>
          </a:xfr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E5D65615-CCF2-407A-99B4-2FEC367031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960165" y="1949109"/>
            <a:ext cx="5181600" cy="2028271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8864B6D-4016-432F-9024-7196CEF749CC}"/>
              </a:ext>
            </a:extLst>
          </p:cNvPr>
          <p:cNvSpPr/>
          <p:nvPr/>
        </p:nvSpPr>
        <p:spPr>
          <a:xfrm>
            <a:off x="361121" y="1825625"/>
            <a:ext cx="5496339" cy="2309929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725D33-03C4-4FB8-9A8A-B4A097241456}"/>
              </a:ext>
            </a:extLst>
          </p:cNvPr>
          <p:cNvSpPr txBox="1"/>
          <p:nvPr/>
        </p:nvSpPr>
        <p:spPr>
          <a:xfrm>
            <a:off x="361121" y="4235800"/>
            <a:ext cx="1026712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Имена прилагательные служат для обозначения </a:t>
            </a:r>
            <a:r>
              <a:rPr lang="ru-RU" sz="2000" dirty="0">
                <a:solidFill>
                  <a:srgbClr val="C00000"/>
                </a:solidFill>
              </a:rPr>
              <a:t>признака предмета</a:t>
            </a:r>
            <a:r>
              <a:rPr lang="ru-RU" sz="2000" dirty="0"/>
              <a:t>. Например:</a:t>
            </a:r>
          </a:p>
          <a:p>
            <a:r>
              <a:rPr lang="ru-RU" sz="2000" dirty="0">
                <a:solidFill>
                  <a:srgbClr val="C00000"/>
                </a:solidFill>
              </a:rPr>
              <a:t>цвет</a:t>
            </a:r>
            <a:r>
              <a:rPr lang="ru-RU" sz="2000" dirty="0"/>
              <a:t> (красный цветок, жёлтое солнце),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размер</a:t>
            </a:r>
            <a:r>
              <a:rPr lang="ru-RU" sz="2000" dirty="0"/>
              <a:t> (большой город, маленькая мышь),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форма</a:t>
            </a:r>
            <a:r>
              <a:rPr lang="ru-RU" sz="2000" dirty="0"/>
              <a:t> (круглый стол, квадратное окно),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вкус </a:t>
            </a:r>
            <a:r>
              <a:rPr lang="ru-RU" sz="2000" dirty="0"/>
              <a:t>(сладкий торт, кислый лимон),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характеристика</a:t>
            </a:r>
            <a:r>
              <a:rPr lang="ru-RU" sz="2000" dirty="0"/>
              <a:t> людей и животных (умный мальчик, трусливый заяц),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внешние характеристики</a:t>
            </a:r>
            <a:r>
              <a:rPr lang="ru-RU" sz="2000" dirty="0"/>
              <a:t> (высокий человек, красивая девушка).</a:t>
            </a:r>
          </a:p>
          <a:p>
            <a:r>
              <a:rPr lang="ru-RU" sz="2000" dirty="0"/>
              <a:t>Имена прилагательные описывают предмет, делают речь более выразительной и точной.</a:t>
            </a:r>
          </a:p>
        </p:txBody>
      </p:sp>
    </p:spTree>
    <p:extLst>
      <p:ext uri="{BB962C8B-B14F-4D97-AF65-F5344CB8AC3E}">
        <p14:creationId xmlns:p14="http://schemas.microsoft.com/office/powerpoint/2010/main" val="19738903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C01EE8-A9AD-4986-9EE2-D0D160E9A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774" y="172279"/>
            <a:ext cx="11208026" cy="151841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Прилагательные связаны с существительными и следовательно они «приспосабливаясь» к существительным меняются по родам.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08DE1D9-C613-47A8-BAA9-DD99C8C194B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7869" y="1825625"/>
            <a:ext cx="5181600" cy="1511160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D2409A3D-AC08-48E5-BF14-743921FD153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96000" y="1825625"/>
            <a:ext cx="5181600" cy="2005780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4F9FF62-1D1A-477D-89F5-0FFA3A4820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74" y="3521216"/>
            <a:ext cx="5487329" cy="1702470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C597309-B12B-450B-BA05-6C9B3CD79521}"/>
              </a:ext>
            </a:extLst>
          </p:cNvPr>
          <p:cNvSpPr/>
          <p:nvPr/>
        </p:nvSpPr>
        <p:spPr>
          <a:xfrm>
            <a:off x="145774" y="3429000"/>
            <a:ext cx="5487329" cy="1794686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280567D-1674-45DD-881D-774A481095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774" y="5309796"/>
            <a:ext cx="5685183" cy="115726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857DAC4-A7CF-4046-9100-68C212E65E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3112" y="3864064"/>
            <a:ext cx="6003235" cy="115726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DCEF032-8E36-4347-AC4E-373396493E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6426" y="5132447"/>
            <a:ext cx="5857461" cy="1056317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2AF3882-679A-450B-8C07-AB0C5A77B3FD}"/>
              </a:ext>
            </a:extLst>
          </p:cNvPr>
          <p:cNvSpPr/>
          <p:nvPr/>
        </p:nvSpPr>
        <p:spPr>
          <a:xfrm>
            <a:off x="6096000" y="3903293"/>
            <a:ext cx="5857461" cy="1157265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0469887A-544B-4747-8389-6D42C587FE78}"/>
              </a:ext>
            </a:extLst>
          </p:cNvPr>
          <p:cNvSpPr/>
          <p:nvPr/>
        </p:nvSpPr>
        <p:spPr>
          <a:xfrm>
            <a:off x="92764" y="5310324"/>
            <a:ext cx="5857461" cy="1157265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FCE807B-C554-4FE3-8C15-0202A8D393C8}"/>
              </a:ext>
            </a:extLst>
          </p:cNvPr>
          <p:cNvSpPr/>
          <p:nvPr/>
        </p:nvSpPr>
        <p:spPr>
          <a:xfrm>
            <a:off x="6095998" y="5171676"/>
            <a:ext cx="5857461" cy="1157265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м</a:t>
            </a:r>
          </a:p>
        </p:txBody>
      </p:sp>
    </p:spTree>
    <p:extLst>
      <p:ext uri="{BB962C8B-B14F-4D97-AF65-F5344CB8AC3E}">
        <p14:creationId xmlns:p14="http://schemas.microsoft.com/office/powerpoint/2010/main" val="42916854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A4C494-D432-4B89-8DB7-F4A77FE6A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270" y="145775"/>
            <a:ext cx="11234530" cy="1544914"/>
          </a:xfrm>
        </p:spPr>
        <p:txBody>
          <a:bodyPr>
            <a:normAutofit fontScale="90000"/>
          </a:bodyPr>
          <a:lstStyle/>
          <a:p>
            <a:r>
              <a:rPr lang="ru-RU" dirty="0"/>
              <a:t>Также прилагательное  меняется по числам как и существительное с которым оно связано.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A6DD32CA-6F61-4CA5-86E6-00CB759CE04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8474" y="2893166"/>
            <a:ext cx="5820526" cy="1344059"/>
          </a:xfr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06D95263-D79A-455B-BC02-6C04E2FD03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632713" y="1942330"/>
            <a:ext cx="5181600" cy="1757211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7B1BD72-1390-498E-BA56-F5B2A61DED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275" y="4412534"/>
            <a:ext cx="5666524" cy="196706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B297E11-A5A9-4FFE-B8E3-8CFBCE7374CB}"/>
              </a:ext>
            </a:extLst>
          </p:cNvPr>
          <p:cNvSpPr txBox="1"/>
          <p:nvPr/>
        </p:nvSpPr>
        <p:spPr>
          <a:xfrm>
            <a:off x="291549" y="1497497"/>
            <a:ext cx="572745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Имена прилагательные, которые обозначают признак одного предмета, стоят в единственном числе. Они отвечают на вопросы «какой?», «какая?», «какое?».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383315CE-FC78-4470-868D-275456B22A14}"/>
              </a:ext>
            </a:extLst>
          </p:cNvPr>
          <p:cNvSpPr/>
          <p:nvPr/>
        </p:nvSpPr>
        <p:spPr>
          <a:xfrm>
            <a:off x="198474" y="1476877"/>
            <a:ext cx="5820526" cy="2760348"/>
          </a:xfrm>
          <a:prstGeom prst="round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2974DD1-D560-443E-A7BF-B0ADAC10E405}"/>
              </a:ext>
            </a:extLst>
          </p:cNvPr>
          <p:cNvSpPr/>
          <p:nvPr/>
        </p:nvSpPr>
        <p:spPr>
          <a:xfrm>
            <a:off x="291549" y="4412534"/>
            <a:ext cx="5420138" cy="1967069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3830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BC822-4FC0-4642-A9CD-5D2921B35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92765"/>
            <a:ext cx="11085442" cy="1086679"/>
          </a:xfrm>
        </p:spPr>
        <p:txBody>
          <a:bodyPr/>
          <a:lstStyle/>
          <a:p>
            <a:r>
              <a:rPr lang="ru-RU" dirty="0"/>
              <a:t>Глагол- это самостоятельная часть речи.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B646B6C-A493-4667-89B1-65B4229A18F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5835" y="1026389"/>
            <a:ext cx="5883966" cy="1815144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94E57F77-22E9-4F4A-8199-12951A61A0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47792" y="1568382"/>
            <a:ext cx="5181600" cy="2215388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FA4E66-B289-49C9-A5AF-3EA8D3C0CB40}"/>
              </a:ext>
            </a:extLst>
          </p:cNvPr>
          <p:cNvSpPr txBox="1"/>
          <p:nvPr/>
        </p:nvSpPr>
        <p:spPr>
          <a:xfrm>
            <a:off x="268358" y="2945799"/>
            <a:ext cx="557585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Глагол является главным членом предложения — сказуемым.</a:t>
            </a:r>
          </a:p>
          <a:p>
            <a:r>
              <a:rPr lang="ru-RU" sz="3200" dirty="0"/>
              <a:t>Сказуемое и подлежащее взаимосвязаны между собой и являются основой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35815774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B02B58-B93B-4A99-96C4-8F2E50EC0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Глаголы изменяются по временам.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547DEF6E-83EF-4907-90A3-6C97DF101C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1852" y="1608892"/>
            <a:ext cx="5794666" cy="2035456"/>
          </a:xfr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1DA2BC09-A7A4-4B2B-B5E7-760F752EB8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16756" y="1608892"/>
            <a:ext cx="5181600" cy="2277726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1253EBA-FF88-4471-BFC9-D969985E65BA}"/>
              </a:ext>
            </a:extLst>
          </p:cNvPr>
          <p:cNvSpPr/>
          <p:nvPr/>
        </p:nvSpPr>
        <p:spPr>
          <a:xfrm>
            <a:off x="241852" y="1608892"/>
            <a:ext cx="5777949" cy="2035456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69813D-6603-492C-A3C6-84B144636A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52" y="6289403"/>
            <a:ext cx="4805059" cy="4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281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9814B0E-F8F1-487F-B451-C9BD9AE1F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Использованная литература.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B3ADA3-26BB-4FF4-AEA3-F8FABB730C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М.Л. </a:t>
            </a:r>
            <a:r>
              <a:rPr lang="ru-RU" dirty="0" err="1"/>
              <a:t>Закожурникова,Ф.Д</a:t>
            </a:r>
            <a:r>
              <a:rPr lang="ru-RU" dirty="0"/>
              <a:t>. </a:t>
            </a:r>
            <a:r>
              <a:rPr lang="ru-RU" dirty="0" err="1"/>
              <a:t>Костенко,Н.С.Рожденственский</a:t>
            </a:r>
            <a:r>
              <a:rPr lang="ru-RU" dirty="0"/>
              <a:t>, </a:t>
            </a:r>
            <a:r>
              <a:rPr lang="ru-RU" dirty="0" err="1"/>
              <a:t>А.Н.Матвеева</a:t>
            </a:r>
            <a:r>
              <a:rPr lang="ru-RU" dirty="0"/>
              <a:t> учебник Русского языка для 1кл </a:t>
            </a:r>
            <a:r>
              <a:rPr lang="ru-RU" dirty="0" err="1"/>
              <a:t>Изд</a:t>
            </a:r>
            <a:r>
              <a:rPr lang="ru-RU" dirty="0"/>
              <a:t> – М «Просвещение»  1999г-127с</a:t>
            </a:r>
          </a:p>
          <a:p>
            <a:pPr marL="0" indent="0">
              <a:buNone/>
            </a:pPr>
            <a:r>
              <a:rPr lang="ru-RU" dirty="0"/>
              <a:t>М.Л. </a:t>
            </a:r>
            <a:r>
              <a:rPr lang="ru-RU" dirty="0" err="1"/>
              <a:t>Закожурникова,Ф.Д</a:t>
            </a:r>
            <a:r>
              <a:rPr lang="ru-RU" dirty="0"/>
              <a:t>. </a:t>
            </a:r>
            <a:r>
              <a:rPr lang="ru-RU" dirty="0" err="1"/>
              <a:t>Костенко,Н.С.Рожденственский</a:t>
            </a:r>
            <a:r>
              <a:rPr lang="ru-RU" dirty="0"/>
              <a:t>, </a:t>
            </a:r>
            <a:r>
              <a:rPr lang="ru-RU" dirty="0" err="1"/>
              <a:t>А.Н.Матвеева</a:t>
            </a:r>
            <a:r>
              <a:rPr lang="ru-RU" dirty="0"/>
              <a:t> учебник Русского языка для 2кл. </a:t>
            </a:r>
            <a:r>
              <a:rPr lang="ru-RU" dirty="0" err="1"/>
              <a:t>Изд</a:t>
            </a:r>
            <a:r>
              <a:rPr lang="ru-RU" dirty="0"/>
              <a:t>-  М: «Просвещение» 1995г-207с</a:t>
            </a:r>
          </a:p>
          <a:p>
            <a:pPr marL="0" indent="0">
              <a:buNone/>
            </a:pPr>
            <a:r>
              <a:rPr lang="ru-RU"/>
              <a:t>Интернет ресурсы.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3310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A64786-2B28-4FF0-99AD-B2EFF2388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Перенос слов.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4729750-A939-4E06-8686-CA2D501CD9A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2979" y="1510448"/>
            <a:ext cx="5181600" cy="939081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3627C156-DB14-483E-8365-417A952D162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12832" y="4811279"/>
            <a:ext cx="5181600" cy="1331778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EF544D-8078-4910-A342-52C59AE0D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79" y="2593215"/>
            <a:ext cx="5181600" cy="140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276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889493-0840-458C-8133-CF721D0BB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Обозначение мягкости  согласных гласными.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0E4B381E-DB0C-4FAD-B571-6CBDF9A0AB3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6937" y="1690688"/>
            <a:ext cx="5181600" cy="848507"/>
          </a:xfrm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55351021-B689-4C70-83F2-7080C0ED66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9799" y="1414237"/>
            <a:ext cx="5860167" cy="3783405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C037EDA-1E63-4BF7-AD81-BA10C860F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654139"/>
            <a:ext cx="4106779" cy="112236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3075BE8-E548-453B-9AE7-D40B0E6AB4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4902606"/>
            <a:ext cx="4327358" cy="85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80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28A44D-AC26-4FFD-B3DA-B39030CF0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79" y="365125"/>
            <a:ext cx="11209421" cy="501149"/>
          </a:xfrm>
        </p:spPr>
        <p:txBody>
          <a:bodyPr>
            <a:normAutofit fontScale="90000"/>
          </a:bodyPr>
          <a:lstStyle/>
          <a:p>
            <a:r>
              <a:rPr lang="ru-RU" dirty="0"/>
              <a:t> Буквы и  </a:t>
            </a:r>
            <a:r>
              <a:rPr lang="ru-RU" dirty="0" err="1"/>
              <a:t>и</a:t>
            </a:r>
            <a:r>
              <a:rPr lang="ru-RU" dirty="0"/>
              <a:t> 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794D36-06BE-4274-8338-9B64E3985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1263" y="1074821"/>
            <a:ext cx="5538537" cy="510214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Буква И обозначает  гласный звук [и].</a:t>
            </a:r>
          </a:p>
          <a:p>
            <a:pPr marL="0" indent="0">
              <a:buNone/>
            </a:pPr>
            <a:r>
              <a:rPr lang="ru-RU" dirty="0"/>
              <a:t>Буква « И краткое» (Й) обозначает мягкий согласный звук [й’].</a:t>
            </a:r>
          </a:p>
          <a:p>
            <a:pPr marL="0" indent="0">
              <a:buNone/>
            </a:pPr>
            <a:r>
              <a:rPr lang="ru-RU" dirty="0"/>
              <a:t>Гласный И образует слог.</a:t>
            </a:r>
          </a:p>
          <a:p>
            <a:pPr marL="0" indent="0">
              <a:buNone/>
            </a:pPr>
            <a:r>
              <a:rPr lang="ru-RU" dirty="0"/>
              <a:t>Согласный Й слог не составляет.</a:t>
            </a:r>
          </a:p>
          <a:p>
            <a:pPr marL="0" indent="0">
              <a:buNone/>
            </a:pPr>
            <a:r>
              <a:rPr lang="ru-RU" dirty="0"/>
              <a:t>Буква « И краткое» (Й) при переносе от предыдущей буквы не</a:t>
            </a:r>
          </a:p>
          <a:p>
            <a:pPr marL="0" indent="0">
              <a:buNone/>
            </a:pPr>
            <a:r>
              <a:rPr lang="ru-RU" dirty="0"/>
              <a:t> отделяется.</a:t>
            </a:r>
          </a:p>
          <a:p>
            <a:pPr marL="0" indent="0">
              <a:buNone/>
            </a:pPr>
            <a:r>
              <a:rPr lang="ru-RU" dirty="0"/>
              <a:t>Пример: зай-ка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053A02EF-4214-467C-87AF-9A5AD916F0C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29137" y="2486728"/>
            <a:ext cx="5181600" cy="2998059"/>
          </a:xfr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F3FB89-1350-464A-9C67-B47C899AF54C}"/>
              </a:ext>
            </a:extLst>
          </p:cNvPr>
          <p:cNvSpPr/>
          <p:nvPr/>
        </p:nvSpPr>
        <p:spPr>
          <a:xfrm>
            <a:off x="319596" y="3861786"/>
            <a:ext cx="5700204" cy="2148397"/>
          </a:xfrm>
          <a:prstGeom prst="rect">
            <a:avLst/>
          </a:prstGeom>
          <a:noFill/>
          <a:ln w="57150">
            <a:solidFill>
              <a:schemeClr val="accent1">
                <a:lumMod val="50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8207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DCD110-7872-46F8-8B01-9A58EB45D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57822"/>
          </a:xfrm>
        </p:spPr>
        <p:txBody>
          <a:bodyPr/>
          <a:lstStyle/>
          <a:p>
            <a:r>
              <a:rPr lang="ru-RU" dirty="0"/>
              <a:t> Мягкий знак на конце слова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40DAD49-F695-4D53-B360-07B3143C740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9021" y="1309120"/>
            <a:ext cx="5181600" cy="1033009"/>
          </a:xfr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EC30A7AF-D819-4380-B2BE-893C8ADD34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2771682"/>
            <a:ext cx="5181600" cy="2459223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7DE34D-1E00-4D37-9B49-D911D14B9526}"/>
              </a:ext>
            </a:extLst>
          </p:cNvPr>
          <p:cNvSpPr txBox="1"/>
          <p:nvPr/>
        </p:nvSpPr>
        <p:spPr>
          <a:xfrm>
            <a:off x="389022" y="2528300"/>
            <a:ext cx="498508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Ь – мягкий знак</a:t>
            </a:r>
          </a:p>
          <a:p>
            <a:r>
              <a:rPr lang="ru-RU" dirty="0"/>
              <a:t>- обозначает мягкость согласного звука;</a:t>
            </a:r>
          </a:p>
          <a:p>
            <a:r>
              <a:rPr lang="ru-RU" dirty="0"/>
              <a:t>- не обозначает звука;</a:t>
            </a:r>
          </a:p>
          <a:p>
            <a:r>
              <a:rPr lang="ru-RU" dirty="0"/>
              <a:t>-  может менять смысл слова.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9849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CBE09-F304-46D4-ABED-67FF38D16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7612"/>
          </a:xfrm>
        </p:spPr>
        <p:txBody>
          <a:bodyPr>
            <a:normAutofit fontScale="90000"/>
          </a:bodyPr>
          <a:lstStyle/>
          <a:p>
            <a:r>
              <a:rPr lang="ru-RU" dirty="0"/>
              <a:t> Мягкий знак в середине слова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0FA148B-76F0-45CE-B081-54CADE08A96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3190" y="1042738"/>
            <a:ext cx="5181600" cy="892218"/>
          </a:xfrm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B3F77F32-3D9A-413D-8583-672326275E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72200" y="3069046"/>
            <a:ext cx="5181600" cy="186449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EEED957-1B9F-451C-AE54-7F772B82AD4F}"/>
              </a:ext>
            </a:extLst>
          </p:cNvPr>
          <p:cNvSpPr txBox="1"/>
          <p:nvPr/>
        </p:nvSpPr>
        <p:spPr>
          <a:xfrm>
            <a:off x="713874" y="4790931"/>
            <a:ext cx="49209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- у него нет собственного звука;</a:t>
            </a:r>
          </a:p>
          <a:p>
            <a:r>
              <a:rPr lang="ru-RU" dirty="0"/>
              <a:t>- может влиять на звук, стоящий перед ним;</a:t>
            </a:r>
          </a:p>
          <a:p>
            <a:r>
              <a:rPr lang="ru-RU" dirty="0"/>
              <a:t>- не может стоять в начале слова – не имеет заглавной буквы.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99A357-C929-4F40-83B9-B9DEC5ED7162}"/>
              </a:ext>
            </a:extLst>
          </p:cNvPr>
          <p:cNvSpPr txBox="1"/>
          <p:nvPr/>
        </p:nvSpPr>
        <p:spPr>
          <a:xfrm>
            <a:off x="453190" y="2133601"/>
            <a:ext cx="49209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при переносе слов с мягким знаком в середине, мягкий знак нельзя отрывать от согласного, мягкость которого он обозначает.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712A35E-8601-482A-9EBE-E9241A018E0E}"/>
              </a:ext>
            </a:extLst>
          </p:cNvPr>
          <p:cNvSpPr/>
          <p:nvPr/>
        </p:nvSpPr>
        <p:spPr>
          <a:xfrm>
            <a:off x="453190" y="1109709"/>
            <a:ext cx="5181599" cy="213951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6930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1808</Words>
  <Application>Microsoft Office PowerPoint</Application>
  <PresentationFormat>Широкоэкранный</PresentationFormat>
  <Paragraphs>211</Paragraphs>
  <Slides>49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61" baseType="lpstr">
      <vt:lpstr>Arial</vt:lpstr>
      <vt:lpstr>Calibri</vt:lpstr>
      <vt:lpstr>Calibri Light</vt:lpstr>
      <vt:lpstr>Circe</vt:lpstr>
      <vt:lpstr>Helvetica Neue</vt:lpstr>
      <vt:lpstr>Museo Sans Cyrl</vt:lpstr>
      <vt:lpstr>Propisi</vt:lpstr>
      <vt:lpstr>robotobold</vt:lpstr>
      <vt:lpstr>robotoregular</vt:lpstr>
      <vt:lpstr>Times New Roman</vt:lpstr>
      <vt:lpstr>Wingdings</vt:lpstr>
      <vt:lpstr>Тема Office</vt:lpstr>
      <vt:lpstr>Учим и повторяем правила!</vt:lpstr>
      <vt:lpstr>Слово и его значение.</vt:lpstr>
      <vt:lpstr> Гласны и согласные  буквы и звуки.</vt:lpstr>
      <vt:lpstr> СЛОГ</vt:lpstr>
      <vt:lpstr>Перенос слов.</vt:lpstr>
      <vt:lpstr> Обозначение мягкости  согласных гласными.</vt:lpstr>
      <vt:lpstr> Буквы и  и й</vt:lpstr>
      <vt:lpstr> Мягкий знак на конце слова</vt:lpstr>
      <vt:lpstr> Мягкий знак в середине слова</vt:lpstr>
      <vt:lpstr>Жи -Ши</vt:lpstr>
      <vt:lpstr>Ударение</vt:lpstr>
      <vt:lpstr>Парные звонки и глухие согласные.</vt:lpstr>
      <vt:lpstr>Большая буква в словах.</vt:lpstr>
      <vt:lpstr>Слова обозначающие предмет. Слова, отвечающие на вопрос кто? что?</vt:lpstr>
      <vt:lpstr> Учимся слова обозначающие действие. Это слова отвечают на вопрос что делает?</vt:lpstr>
      <vt:lpstr>Слова, описывающие предмет.(обозначают признак предмета) Слова, отвечающие на  вопросы какой? какая? какое? какие?</vt:lpstr>
      <vt:lpstr>Предложение-это законченная мысль! Все слова в предложении связанны.</vt:lpstr>
      <vt:lpstr>Когда мы пишем слова с большой буквы! </vt:lpstr>
      <vt:lpstr> Мягкий знак показывает что согласные мы должны произносить мягко.</vt:lpstr>
      <vt:lpstr> Безударные гласные проверяются ударением!</vt:lpstr>
      <vt:lpstr>Повторяем! Написание парных звонких и глухих согласных.</vt:lpstr>
      <vt:lpstr> Разделительный мягкий знак.</vt:lpstr>
      <vt:lpstr> Когда писать двойные согласные в корне слова!</vt:lpstr>
      <vt:lpstr>Предложение-это законченная мысль! Все слова предложении связанны.</vt:lpstr>
      <vt:lpstr>Главные члены предложения!</vt:lpstr>
      <vt:lpstr>Взаимосвязь слов в предложении.</vt:lpstr>
      <vt:lpstr>Родственные слова.</vt:lpstr>
      <vt:lpstr>Презентация PowerPoint</vt:lpstr>
      <vt:lpstr>Презентация PowerPoint</vt:lpstr>
      <vt:lpstr>Значение некоторых приставок.</vt:lpstr>
      <vt:lpstr>Презентация PowerPoint</vt:lpstr>
      <vt:lpstr>Состав слова. Проверим себя!</vt:lpstr>
      <vt:lpstr>Звонкие и глухие согласные в конце слова.</vt:lpstr>
      <vt:lpstr>Правописание звонких и глухих согласных  перед согласными.</vt:lpstr>
      <vt:lpstr> Безударные гласные!</vt:lpstr>
      <vt:lpstr>Непроизносимые согласные.</vt:lpstr>
      <vt:lpstr>Приставка и предлог.</vt:lpstr>
      <vt:lpstr>Разделительный твёрдый знак.(ъ)</vt:lpstr>
      <vt:lpstr>Самостоятельные части речи!</vt:lpstr>
      <vt:lpstr>Существительное-самостоятельная часть речи.</vt:lpstr>
      <vt:lpstr>Изменение существительных по родам.</vt:lpstr>
      <vt:lpstr>Изменение по числам</vt:lpstr>
      <vt:lpstr>Мягкий знак (ь) в конце существительных после шипящих.</vt:lpstr>
      <vt:lpstr>Имя прилагательное — самостоятельная часть речи, которая отвечает на вопросы «Какой?», «Какая?», «Какое?», «Какие?» и обозначает признак предмета.</vt:lpstr>
      <vt:lpstr>Прилагательные связаны с существительными и следовательно они «приспосабливаясь» к существительным меняются по родам.</vt:lpstr>
      <vt:lpstr>Также прилагательное  меняется по числам как и существительное с которым оно связано.</vt:lpstr>
      <vt:lpstr>Глагол- это самостоятельная часть речи.</vt:lpstr>
      <vt:lpstr>Глаголы изменяются по временам.</vt:lpstr>
      <vt:lpstr>Использованная литература.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 и повторяем правила!</dc:title>
  <dc:creator>irina</dc:creator>
  <cp:lastModifiedBy>irina</cp:lastModifiedBy>
  <cp:revision>54</cp:revision>
  <dcterms:created xsi:type="dcterms:W3CDTF">2024-02-27T14:56:42Z</dcterms:created>
  <dcterms:modified xsi:type="dcterms:W3CDTF">2024-03-23T22:04:40Z</dcterms:modified>
</cp:coreProperties>
</file>