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79" r:id="rId6"/>
    <p:sldId id="262" r:id="rId7"/>
    <p:sldId id="257" r:id="rId8"/>
    <p:sldId id="263" r:id="rId9"/>
    <p:sldId id="278" r:id="rId10"/>
    <p:sldId id="264" r:id="rId11"/>
    <p:sldId id="268" r:id="rId12"/>
    <p:sldId id="270" r:id="rId13"/>
    <p:sldId id="267" r:id="rId14"/>
    <p:sldId id="269" r:id="rId15"/>
    <p:sldId id="271" r:id="rId16"/>
    <p:sldId id="273" r:id="rId17"/>
    <p:sldId id="274" r:id="rId18"/>
    <p:sldId id="277" r:id="rId19"/>
    <p:sldId id="275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D7753-9895-41F3-B734-6499C69D79E6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7F73B-6DAB-4B11-A98E-803AF04DE2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на 8 марта\0_11706e_5b6ab1b7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06302"/>
            <a:ext cx="9144000" cy="48802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244595"/>
            <a:ext cx="7772400" cy="1470025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5400" b="1" i="1" dirty="0">
                <a:ln w="11430">
                  <a:solidFill>
                    <a:srgbClr val="7030A0"/>
                  </a:solidFill>
                </a:ln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История возникновения </a:t>
            </a:r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FF33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праздника</a:t>
            </a:r>
            <a:endParaRPr lang="ru-RU" sz="5400" b="1" i="1" dirty="0">
              <a:ln w="11430">
                <a:solidFill>
                  <a:srgbClr val="7030A0"/>
                </a:solidFill>
              </a:ln>
              <a:solidFill>
                <a:srgbClr val="FF33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031432" y="6093296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Georgia" pitchFamily="18" charset="0"/>
              </a:rPr>
              <a:t>Составитель:</a:t>
            </a:r>
          </a:p>
          <a:p>
            <a:pPr algn="r"/>
            <a:r>
              <a:rPr lang="ru-RU" dirty="0" err="1" smtClean="0">
                <a:latin typeface="Georgia" pitchFamily="18" charset="0"/>
              </a:rPr>
              <a:t>Падалкина</a:t>
            </a:r>
            <a:r>
              <a:rPr lang="ru-RU" dirty="0" smtClean="0">
                <a:latin typeface="Georgia" pitchFamily="18" charset="0"/>
              </a:rPr>
              <a:t> Анна Владимировна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1962" t="20508" r="23682" b="15789"/>
          <a:stretch>
            <a:fillRect/>
          </a:stretch>
        </p:blipFill>
        <p:spPr bwMode="auto">
          <a:xfrm>
            <a:off x="4317614" y="3679474"/>
            <a:ext cx="4646874" cy="3061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21962" t="18554" r="23133" b="15642"/>
          <a:stretch>
            <a:fillRect/>
          </a:stretch>
        </p:blipFill>
        <p:spPr bwMode="auto">
          <a:xfrm>
            <a:off x="107504" y="319983"/>
            <a:ext cx="4293414" cy="2892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4472926" y="188640"/>
            <a:ext cx="456357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latin typeface="Georgia" pitchFamily="18" charset="0"/>
              </a:rPr>
              <a:t>Сегодня </a:t>
            </a:r>
            <a:r>
              <a:rPr lang="ru-RU" sz="2000" dirty="0">
                <a:latin typeface="Georgia" pitchFamily="18" charset="0"/>
              </a:rPr>
              <a:t>Международный </a:t>
            </a:r>
            <a:r>
              <a:rPr lang="ru-RU" sz="2000" dirty="0" smtClean="0">
                <a:latin typeface="Georgia" pitchFamily="18" charset="0"/>
              </a:rPr>
              <a:t>женский </a:t>
            </a:r>
            <a:r>
              <a:rPr lang="ru-RU" sz="2000" dirty="0">
                <a:latin typeface="Georgia" pitchFamily="18" charset="0"/>
              </a:rPr>
              <a:t>день официально закреплён как нерабочий день и празднуется практически во всех республиках на постсоветском пространстве с незначительными переносами в дате и изменениями в наименовании. Так, в России, Белоруссии, Латвии, Молдавии, Украине и ряде стран СНГ праздник не претерпел </a:t>
            </a:r>
            <a:r>
              <a:rPr lang="ru-RU" sz="2000" dirty="0" smtClean="0">
                <a:latin typeface="Georgia" pitchFamily="18" charset="0"/>
              </a:rPr>
              <a:t>изменений. 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3645024"/>
            <a:ext cx="42484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prstClr val="black"/>
                </a:solidFill>
                <a:latin typeface="Georgia" pitchFamily="18" charset="0"/>
              </a:rPr>
              <a:t>В </a:t>
            </a:r>
            <a:r>
              <a:rPr lang="ru-RU" sz="2000" dirty="0">
                <a:solidFill>
                  <a:prstClr val="black"/>
                </a:solidFill>
                <a:latin typeface="Georgia" pitchFamily="18" charset="0"/>
              </a:rPr>
              <a:t>Таджикистане теперь 8 Марта получило название Дня матери, в Армении его отмечают 7 апреля и именуют Днём матери, красоты и весны. А вот Литва и Эстония после распада СССР поспешила избавиться от пережитков прошлого и исключила из перечня праздников этот день.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F:\на 8 марта\8mar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358" y="1124744"/>
            <a:ext cx="8618239" cy="555151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00100" y="142852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Япония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6" y="285728"/>
            <a:ext cx="3929058" cy="2011354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Италия. </a:t>
            </a:r>
            <a:b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Рим.</a:t>
            </a:r>
            <a:endParaRPr lang="ru-RU" sz="5400" b="1" i="1" dirty="0">
              <a:ln w="11430">
                <a:solidFill>
                  <a:srgbClr val="7030A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5362" name="Picture 2" descr="F:\на 8 марта\Италия, Рим.jpg"/>
          <p:cNvPicPr>
            <a:picLocks noChangeAspect="1" noChangeArrowheads="1"/>
          </p:cNvPicPr>
          <p:nvPr/>
        </p:nvPicPr>
        <p:blipFill>
          <a:blip r:embed="rId2" cstate="print"/>
          <a:srcRect t="12855"/>
          <a:stretch>
            <a:fillRect/>
          </a:stretch>
        </p:blipFill>
        <p:spPr bwMode="auto">
          <a:xfrm>
            <a:off x="4000496" y="285728"/>
            <a:ext cx="4743860" cy="62954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20315" t="18554" r="23133" b="15039"/>
          <a:stretch>
            <a:fillRect/>
          </a:stretch>
        </p:blipFill>
        <p:spPr bwMode="auto">
          <a:xfrm>
            <a:off x="357158" y="1214422"/>
            <a:ext cx="833198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000100" y="142852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Великобритания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на 8 марта\инд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004" y="928670"/>
            <a:ext cx="8513992" cy="571501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71414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Индия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на 8 марта\Камбоджа, Пномпен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11816"/>
            <a:ext cx="8429652" cy="556045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142852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err="1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Комбоджа</a:t>
            </a:r>
            <a:endParaRPr lang="ru-RU" sz="5400" b="1" i="1" dirty="0" smtClean="0">
              <a:ln w="11430">
                <a:solidFill>
                  <a:srgbClr val="7030A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на 8 марта\непа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31466"/>
            <a:ext cx="8286808" cy="56836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-24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Непал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на 8 марта\пакист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7005" y="1285884"/>
            <a:ext cx="9261005" cy="54292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142852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Пакистан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на 8 марта\Турция, Анкар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01014"/>
            <a:ext cx="8572528" cy="537125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142852"/>
            <a:ext cx="7072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Турция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36" y="1857364"/>
            <a:ext cx="4071934" cy="1143000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Россия. </a:t>
            </a:r>
            <a:r>
              <a:rPr lang="ru-RU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Красноярск.</a:t>
            </a:r>
            <a:endParaRPr lang="ru-RU" b="1" i="1" dirty="0">
              <a:ln w="11430">
                <a:solidFill>
                  <a:srgbClr val="7030A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9458" name="Picture 2" descr="F:\на 8 марта\Россия, Красноярс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14942" cy="68919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на 8 марта\1457429907_esf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1267902"/>
            <a:ext cx="4558582" cy="547392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260648"/>
            <a:ext cx="87350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Georgia" pitchFamily="18" charset="0"/>
              </a:rPr>
              <a:t>Еще в Древнем Риме существовал особый для женщин день, в который мужчины одаривали своих матрон (свободных замужних женщин), а невольные рабыни получали освобождение от работы.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2885" y="1183978"/>
            <a:ext cx="403108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Georgia" pitchFamily="18" charset="0"/>
              </a:rPr>
              <a:t>В этот день все римляне в праздничном одеянии направлялись на поклонение в Храм богини Весты, охранительницы домашнего очага. Ну а возникновение праздника именно 8 Марта может быть связано с героическим поступком Есфири, любимой жены персидского царя Ксеркса. Женщина, будучи иудейкой, скрыла своё происхождение от мужа и взяла с него клятву защитить её народ от врагов. Есфирь спасла евреев от грозившего им нападения персов, поэтому день 13 </a:t>
            </a:r>
            <a:r>
              <a:rPr lang="ru-RU" dirty="0" err="1">
                <a:latin typeface="Georgia" pitchFamily="18" charset="0"/>
              </a:rPr>
              <a:t>Адара</a:t>
            </a:r>
            <a:r>
              <a:rPr lang="ru-RU" dirty="0">
                <a:latin typeface="Georgia" pitchFamily="18" charset="0"/>
              </a:rPr>
              <a:t>, приходившийся на период с конца февраля по начало марта, стал праздником </a:t>
            </a:r>
            <a:r>
              <a:rPr lang="ru-RU" dirty="0" err="1">
                <a:latin typeface="Georgia" pitchFamily="18" charset="0"/>
              </a:rPr>
              <a:t>Пурима</a:t>
            </a:r>
            <a:r>
              <a:rPr lang="ru-RU" dirty="0">
                <a:latin typeface="Georgia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F:\на 8 марта\ac5d01d747ac3fb51c2635be1e6fbc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75445" y="-214337"/>
            <a:ext cx="10605229" cy="70723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4624"/>
            <a:ext cx="8856984" cy="35283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Georgia" pitchFamily="18" charset="0"/>
              </a:rPr>
              <a:t>История </a:t>
            </a:r>
            <a:r>
              <a:rPr lang="ru-RU" sz="2000" dirty="0">
                <a:latin typeface="Georgia" pitchFamily="18" charset="0"/>
              </a:rPr>
              <a:t>праздника также связана с событиями 8 марта 1857 года, когда жительницы Нью-Йорка, работающие на фабриках, вышли на демонстрацию, получившую в истории название "марша пустых кастрюль". Их требования включали уменьшение продолжительности рабочего дня, повышения качества условий труда и оплату, равную мужской. </a:t>
            </a:r>
            <a:r>
              <a:rPr lang="ru-RU" sz="2000" dirty="0">
                <a:solidFill>
                  <a:prstClr val="black"/>
                </a:solidFill>
                <a:latin typeface="Georgia" pitchFamily="18" charset="0"/>
              </a:rPr>
              <a:t>В результате выступления была создана профсоюзная </a:t>
            </a:r>
            <a:endParaRPr lang="ru-RU" sz="2000" dirty="0">
              <a:latin typeface="Georgia" pitchFamily="18" charset="0"/>
            </a:endParaRPr>
          </a:p>
        </p:txBody>
      </p:sp>
      <p:pic>
        <p:nvPicPr>
          <p:cNvPr id="4098" name="Picture 2" descr="F:\на 8 марта\1457429690_8-marta-amerikank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025724"/>
            <a:ext cx="6423896" cy="478765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7558" y="1920889"/>
            <a:ext cx="232621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Georgia" pitchFamily="18" charset="0"/>
              </a:rPr>
              <a:t>организация</a:t>
            </a:r>
            <a:r>
              <a:rPr lang="ru-RU" sz="2000" dirty="0">
                <a:solidFill>
                  <a:prstClr val="black"/>
                </a:solidFill>
                <a:latin typeface="Georgia" pitchFamily="18" charset="0"/>
              </a:rPr>
              <a:t>, в список членов которой были впервые включены представительницы женского пола для представления своих интересов, что стало большим достижением и вдохновило активисток во всём мире.</a:t>
            </a:r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на 8 марта\1457429752_8-marta-amerikan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212976"/>
            <a:ext cx="4754645" cy="3429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19268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Georgia" pitchFamily="18" charset="0"/>
              </a:rPr>
              <a:t>Спустя ровно 51 год нью-йоркские женщины вновь отстаивали свои права, выйдя на митинг. К лозунгам прошлого выступления на этот раз добавились требования о получении женщинами право отдавать свой голос в качестве избирателя. Шествие было разогнано местными органами правопорядка с применением струй </a:t>
            </a:r>
            <a:r>
              <a:rPr lang="ru-RU" sz="2800" dirty="0" smtClean="0">
                <a:latin typeface="Georgia" pitchFamily="18" charset="0"/>
              </a:rPr>
              <a:t>ледяной </a:t>
            </a:r>
            <a:r>
              <a:rPr lang="ru-RU" sz="2800" dirty="0">
                <a:latin typeface="Georgia" pitchFamily="18" charset="0"/>
              </a:rPr>
              <a:t>воды</a:t>
            </a:r>
            <a:r>
              <a:rPr lang="ru-RU" sz="2800" dirty="0" smtClean="0">
                <a:latin typeface="Georgia" pitchFamily="18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                                                        однако </a:t>
            </a:r>
            <a:r>
              <a:rPr lang="ru-RU" sz="2800" dirty="0">
                <a:latin typeface="Georgia" pitchFamily="18" charset="0"/>
              </a:rPr>
              <a:t>выступающие </a:t>
            </a:r>
            <a:endParaRPr lang="ru-RU" sz="2800" dirty="0" smtClean="0">
              <a:latin typeface="Georgia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                                                        добились </a:t>
            </a:r>
            <a:r>
              <a:rPr lang="ru-RU" sz="2800" dirty="0">
                <a:latin typeface="Georgia" pitchFamily="18" charset="0"/>
              </a:rPr>
              <a:t>создания </a:t>
            </a:r>
            <a:r>
              <a:rPr lang="ru-RU" sz="2800" dirty="0" smtClean="0">
                <a:latin typeface="Georgia" pitchFamily="18" charset="0"/>
              </a:rPr>
              <a:t>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                                                        конституционной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                                                        </a:t>
            </a:r>
            <a:r>
              <a:rPr lang="ru-RU" sz="2800" dirty="0">
                <a:latin typeface="Georgia" pitchFamily="18" charset="0"/>
              </a:rPr>
              <a:t>комиссии для </a:t>
            </a:r>
            <a:endParaRPr lang="ru-RU" sz="2800" dirty="0" smtClean="0">
              <a:latin typeface="Georgia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                                                        рассмотрения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                                                        вопроса </a:t>
            </a:r>
            <a:r>
              <a:rPr lang="ru-RU" sz="2800" dirty="0">
                <a:latin typeface="Georgia" pitchFamily="18" charset="0"/>
              </a:rPr>
              <a:t>о </a:t>
            </a:r>
            <a:r>
              <a:rPr lang="ru-RU" sz="2800" dirty="0" smtClean="0">
                <a:latin typeface="Georgia" pitchFamily="18" charset="0"/>
              </a:rPr>
              <a:t>женском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latin typeface="Georgia" pitchFamily="18" charset="0"/>
              </a:rPr>
              <a:t> </a:t>
            </a:r>
            <a:r>
              <a:rPr lang="ru-RU" sz="2800" dirty="0" smtClean="0">
                <a:latin typeface="Georgia" pitchFamily="18" charset="0"/>
              </a:rPr>
              <a:t>                                                        голосовании</a:t>
            </a:r>
            <a:r>
              <a:rPr lang="ru-RU" sz="2800" dirty="0">
                <a:latin typeface="Georgia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на 8 марта\CPLgcZLVAAA2sj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132856"/>
            <a:ext cx="5914871" cy="444153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505" y="116632"/>
            <a:ext cx="886719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Georgia" pitchFamily="18" charset="0"/>
              </a:rPr>
              <a:t>В 1909 году по решению партии социалистов США последнее февральское воскресение было объявлено национальным женским днём, празднование которого было ознаменовано парадом свободных американских женщин ежегодно до 1913 года</a:t>
            </a:r>
            <a:r>
              <a:rPr lang="ru-RU" sz="2000" dirty="0" smtClean="0">
                <a:latin typeface="Georgia" pitchFamily="18" charset="0"/>
              </a:rPr>
              <a:t>.</a:t>
            </a:r>
          </a:p>
          <a:p>
            <a:r>
              <a:rPr lang="ru-RU" sz="2000" dirty="0">
                <a:latin typeface="Georgia" pitchFamily="18" charset="0"/>
              </a:rPr>
              <a:t>В течение 3-ёх последующих лет женщины ряда европейских стран, таких как: </a:t>
            </a:r>
            <a:r>
              <a:rPr lang="ru-RU" sz="2000" dirty="0" smtClean="0">
                <a:latin typeface="Georgia" pitchFamily="18" charset="0"/>
              </a:rPr>
              <a:t>Германия</a:t>
            </a:r>
            <a:r>
              <a:rPr lang="ru-RU" sz="2000" dirty="0">
                <a:latin typeface="Georgia" pitchFamily="18" charset="0"/>
              </a:rPr>
              <a:t>, Австрия, </a:t>
            </a:r>
            <a:r>
              <a:rPr lang="ru-RU" sz="2000" dirty="0" smtClean="0">
                <a:latin typeface="Georgia" pitchFamily="18" charset="0"/>
              </a:rPr>
              <a:t>Дания</a:t>
            </a:r>
            <a:r>
              <a:rPr lang="ru-RU" sz="2000" dirty="0">
                <a:latin typeface="Georgia" pitchFamily="18" charset="0"/>
              </a:rPr>
              <a:t>, Швейцария </a:t>
            </a:r>
            <a:r>
              <a:rPr lang="ru-RU" sz="2000" dirty="0" smtClean="0">
                <a:latin typeface="Georgia" pitchFamily="18" charset="0"/>
              </a:rPr>
              <a:t>– </a:t>
            </a:r>
            <a:r>
              <a:rPr lang="ru-RU" sz="2000" dirty="0">
                <a:latin typeface="Georgia" pitchFamily="18" charset="0"/>
              </a:rPr>
              <a:t>праздновали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учреждённый </a:t>
            </a:r>
            <a:r>
              <a:rPr lang="ru-RU" sz="2000" dirty="0">
                <a:latin typeface="Georgia" pitchFamily="18" charset="0"/>
              </a:rPr>
              <a:t>день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проведением </a:t>
            </a:r>
          </a:p>
          <a:p>
            <a:r>
              <a:rPr lang="ru-RU" sz="2000" dirty="0" smtClean="0">
                <a:latin typeface="Georgia" pitchFamily="18" charset="0"/>
              </a:rPr>
              <a:t>шествий </a:t>
            </a:r>
            <a:r>
              <a:rPr lang="ru-RU" sz="2000" dirty="0">
                <a:latin typeface="Georgia" pitchFamily="18" charset="0"/>
              </a:rPr>
              <a:t>и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демонстраций</a:t>
            </a:r>
            <a:r>
              <a:rPr lang="ru-RU" sz="2000" dirty="0">
                <a:latin typeface="Georgia" pitchFamily="18" charset="0"/>
              </a:rPr>
              <a:t>,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однако </a:t>
            </a:r>
            <a:r>
              <a:rPr lang="ru-RU" sz="2000" dirty="0">
                <a:latin typeface="Georgia" pitchFamily="18" charset="0"/>
              </a:rPr>
              <a:t>единая дата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не </a:t>
            </a:r>
            <a:r>
              <a:rPr lang="ru-RU" sz="2000" dirty="0">
                <a:latin typeface="Georgia" pitchFamily="18" charset="0"/>
              </a:rPr>
              <a:t>была определена</a:t>
            </a:r>
            <a:r>
              <a:rPr lang="ru-RU" sz="2000" dirty="0" smtClean="0">
                <a:latin typeface="Georgia" pitchFamily="18" charset="0"/>
              </a:rPr>
              <a:t>.</a:t>
            </a:r>
          </a:p>
          <a:p>
            <a:r>
              <a:rPr lang="ru-RU" sz="2000" dirty="0" smtClean="0">
                <a:latin typeface="Georgia" pitchFamily="18" charset="0"/>
              </a:rPr>
              <a:t> </a:t>
            </a:r>
            <a:r>
              <a:rPr lang="ru-RU" sz="2000" dirty="0">
                <a:latin typeface="Georgia" pitchFamily="18" charset="0"/>
              </a:rPr>
              <a:t>Только к 1914 году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праздник </a:t>
            </a:r>
            <a:r>
              <a:rPr lang="ru-RU" sz="2000" dirty="0">
                <a:latin typeface="Georgia" pitchFamily="18" charset="0"/>
              </a:rPr>
              <a:t>был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привязан </a:t>
            </a:r>
            <a:r>
              <a:rPr lang="ru-RU" sz="2000" dirty="0">
                <a:latin typeface="Georgia" pitchFamily="18" charset="0"/>
              </a:rPr>
              <a:t>к дате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8 </a:t>
            </a:r>
            <a:r>
              <a:rPr lang="ru-RU" sz="2000" dirty="0">
                <a:latin typeface="Georgia" pitchFamily="18" charset="0"/>
              </a:rPr>
              <a:t>марта в мировом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масштабе</a:t>
            </a:r>
            <a:r>
              <a:rPr lang="ru-RU" sz="2000" dirty="0">
                <a:latin typeface="Georgia" pitchFamily="18" charset="0"/>
              </a:rPr>
              <a:t>. Через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61 </a:t>
            </a:r>
            <a:r>
              <a:rPr lang="ru-RU" sz="2000" dirty="0">
                <a:latin typeface="Georgia" pitchFamily="18" charset="0"/>
              </a:rPr>
              <a:t>год, в 1975 году,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ООН </a:t>
            </a:r>
            <a:r>
              <a:rPr lang="ru-RU" sz="2000" dirty="0">
                <a:latin typeface="Georgia" pitchFamily="18" charset="0"/>
              </a:rPr>
              <a:t>провозгласила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8 </a:t>
            </a:r>
            <a:r>
              <a:rPr lang="ru-RU" sz="2000" dirty="0">
                <a:latin typeface="Georgia" pitchFamily="18" charset="0"/>
              </a:rPr>
              <a:t>марта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 smtClean="0">
                <a:latin typeface="Georgia" pitchFamily="18" charset="0"/>
              </a:rPr>
              <a:t>Международным </a:t>
            </a:r>
          </a:p>
          <a:p>
            <a:r>
              <a:rPr lang="ru-RU" sz="2000" dirty="0" smtClean="0">
                <a:latin typeface="Georgia" pitchFamily="18" charset="0"/>
              </a:rPr>
              <a:t>днём </a:t>
            </a:r>
            <a:r>
              <a:rPr lang="ru-RU" sz="2000" dirty="0">
                <a:latin typeface="Georgia" pitchFamily="18" charset="0"/>
              </a:rPr>
              <a:t>женщин на официальном уровне.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на 8 марта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284984"/>
            <a:ext cx="6444206" cy="337553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07504" y="116631"/>
            <a:ext cx="903649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Georgia" pitchFamily="18" charset="0"/>
              </a:rPr>
              <a:t>Следующей вехой в истории праздника 8 Марта стала копенгагенская вторая Международная конференция работающих женщин 1910 года, на которой присутствовало более сотни активисток из многих стран мира. Немецкая социал-демократка Клара Цеткин, основываясь на опыте американских единомышленниц, выдвинула предложение установить Международный день солидарности женщин, которые объединяются, выступая за социальное, экономическое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и </a:t>
            </a:r>
            <a:r>
              <a:rPr lang="ru-RU" sz="2400" dirty="0">
                <a:latin typeface="Georgia" pitchFamily="18" charset="0"/>
              </a:rPr>
              <a:t>политическое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равенство </a:t>
            </a:r>
            <a:r>
              <a:rPr lang="ru-RU" sz="2400" dirty="0">
                <a:latin typeface="Georgia" pitchFamily="18" charset="0"/>
              </a:rPr>
              <a:t>полов</a:t>
            </a:r>
            <a:r>
              <a:rPr lang="ru-RU" sz="2400" dirty="0" smtClean="0">
                <a:latin typeface="Georgia" pitchFamily="18" charset="0"/>
              </a:rPr>
              <a:t>.</a:t>
            </a:r>
          </a:p>
          <a:p>
            <a:r>
              <a:rPr lang="ru-RU" sz="2400" dirty="0" smtClean="0">
                <a:latin typeface="Georgia" pitchFamily="18" charset="0"/>
              </a:rPr>
              <a:t>Предложение </a:t>
            </a:r>
          </a:p>
          <a:p>
            <a:r>
              <a:rPr lang="ru-RU" sz="2400" dirty="0" smtClean="0">
                <a:latin typeface="Georgia" pitchFamily="18" charset="0"/>
              </a:rPr>
              <a:t>было </a:t>
            </a:r>
            <a:r>
              <a:rPr lang="ru-RU" sz="2400" dirty="0">
                <a:latin typeface="Georgia" pitchFamily="18" charset="0"/>
              </a:rPr>
              <a:t>принято </a:t>
            </a:r>
            <a:endParaRPr lang="ru-RU" sz="2400" dirty="0" smtClean="0">
              <a:latin typeface="Georgia" pitchFamily="18" charset="0"/>
            </a:endParaRPr>
          </a:p>
          <a:p>
            <a:r>
              <a:rPr lang="ru-RU" sz="2400" dirty="0" smtClean="0">
                <a:latin typeface="Georgia" pitchFamily="18" charset="0"/>
              </a:rPr>
              <a:t>единодушным </a:t>
            </a:r>
          </a:p>
          <a:p>
            <a:r>
              <a:rPr lang="ru-RU" sz="2400" dirty="0" smtClean="0">
                <a:latin typeface="Georgia" pitchFamily="18" charset="0"/>
              </a:rPr>
              <a:t>решением </a:t>
            </a:r>
          </a:p>
          <a:p>
            <a:r>
              <a:rPr lang="ru-RU" sz="2400" dirty="0" smtClean="0">
                <a:latin typeface="Georgia" pitchFamily="18" charset="0"/>
              </a:rPr>
              <a:t>делегатов </a:t>
            </a:r>
          </a:p>
          <a:p>
            <a:r>
              <a:rPr lang="ru-RU" sz="2400" dirty="0" smtClean="0">
                <a:latin typeface="Georgia" pitchFamily="18" charset="0"/>
              </a:rPr>
              <a:t>конференции</a:t>
            </a:r>
            <a:r>
              <a:rPr lang="ru-RU" sz="2400" dirty="0">
                <a:latin typeface="Georgia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8"/>
            <a:ext cx="8643998" cy="1143000"/>
          </a:xfrm>
        </p:spPr>
        <p:txBody>
          <a:bodyPr>
            <a:noAutofit/>
          </a:bodyPr>
          <a:lstStyle/>
          <a:p>
            <a:r>
              <a:rPr lang="ru-RU" b="1" i="1" dirty="0">
                <a:ln w="11430">
                  <a:solidFill>
                    <a:srgbClr val="7030A0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Клара </a:t>
            </a:r>
            <a:r>
              <a:rPr lang="ru-RU" b="1" i="1" dirty="0" smtClean="0">
                <a:ln w="11430">
                  <a:solidFill>
                    <a:srgbClr val="7030A0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Цеткин (</a:t>
            </a:r>
            <a:r>
              <a:rPr lang="ru-RU" b="1" i="1" dirty="0" err="1" smtClean="0">
                <a:ln w="11430">
                  <a:solidFill>
                    <a:srgbClr val="7030A0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Айсснер</a:t>
            </a:r>
            <a:r>
              <a:rPr lang="ru-RU" b="1" i="1" dirty="0" smtClean="0">
                <a:ln w="11430">
                  <a:solidFill>
                    <a:srgbClr val="7030A0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) (1857 - 1933) </a:t>
            </a:r>
            <a:endParaRPr lang="ru-RU" b="1" i="1" dirty="0">
              <a:ln w="11430">
                <a:solidFill>
                  <a:srgbClr val="7030A0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71470" y="1446217"/>
            <a:ext cx="9215470" cy="39830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Georgia" pitchFamily="18" charset="0"/>
              </a:rPr>
              <a:t>    немецкий</a:t>
            </a:r>
            <a:r>
              <a:rPr lang="ru-RU" dirty="0">
                <a:latin typeface="Georgia" pitchFamily="18" charset="0"/>
              </a:rPr>
              <a:t> политик, </a:t>
            </a:r>
            <a:r>
              <a:rPr lang="ru-RU" dirty="0" smtClean="0">
                <a:latin typeface="Georgia" pitchFamily="18" charset="0"/>
              </a:rPr>
              <a:t>деятельница немецкого и международного коммунистического движения</a:t>
            </a:r>
            <a:r>
              <a:rPr lang="ru-RU" dirty="0">
                <a:latin typeface="Georgia" pitchFamily="18" charset="0"/>
              </a:rPr>
              <a:t>, одна из </a:t>
            </a:r>
            <a:r>
              <a:rPr lang="ru-RU" dirty="0" smtClean="0">
                <a:latin typeface="Georgia" pitchFamily="18" charset="0"/>
              </a:rPr>
              <a:t>основателей Коммунистической </a:t>
            </a:r>
            <a:r>
              <a:rPr lang="ru-RU" dirty="0">
                <a:latin typeface="Georgia" pitchFamily="18" charset="0"/>
              </a:rPr>
              <a:t>партии </a:t>
            </a: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r>
              <a:rPr lang="ru-RU" dirty="0">
                <a:latin typeface="Georgia" pitchFamily="18" charset="0"/>
              </a:rPr>
              <a:t> </a:t>
            </a:r>
            <a:r>
              <a:rPr lang="ru-RU" dirty="0" smtClean="0">
                <a:latin typeface="Georgia" pitchFamily="18" charset="0"/>
              </a:rPr>
              <a:t>  Германии, активистка</a:t>
            </a:r>
          </a:p>
          <a:p>
            <a:pPr>
              <a:buNone/>
            </a:pPr>
            <a:r>
              <a:rPr lang="ru-RU" dirty="0">
                <a:latin typeface="Georgia" pitchFamily="18" charset="0"/>
              </a:rPr>
              <a:t> </a:t>
            </a:r>
            <a:r>
              <a:rPr lang="ru-RU" dirty="0" smtClean="0">
                <a:latin typeface="Georgia" pitchFamily="18" charset="0"/>
              </a:rPr>
              <a:t>  борьбы </a:t>
            </a:r>
            <a:r>
              <a:rPr lang="ru-RU" dirty="0">
                <a:latin typeface="Georgia" pitchFamily="18" charset="0"/>
              </a:rPr>
              <a:t>за права женщин.</a:t>
            </a:r>
          </a:p>
        </p:txBody>
      </p:sp>
      <p:pic>
        <p:nvPicPr>
          <p:cNvPr id="2050" name="Picture 2" descr="F:\на 8 марта\zetkin.png"/>
          <p:cNvPicPr>
            <a:picLocks noChangeAspect="1" noChangeArrowheads="1"/>
          </p:cNvPicPr>
          <p:nvPr/>
        </p:nvPicPr>
        <p:blipFill>
          <a:blip r:embed="rId2" cstate="print"/>
          <a:srcRect r="20000"/>
          <a:stretch>
            <a:fillRect/>
          </a:stretch>
        </p:blipFill>
        <p:spPr bwMode="auto">
          <a:xfrm>
            <a:off x="4643438" y="3286100"/>
            <a:ext cx="4813211" cy="35719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на 8 марта\1361441976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774069"/>
            <a:ext cx="5328592" cy="30639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9966" y="0"/>
            <a:ext cx="892899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Georgia" pitchFamily="18" charset="0"/>
              </a:rPr>
              <a:t>История праздника 8 Марта в России отсчитывается с 1913 года, когда в петербургской хлебной бирже собралось около полутора тысяч человек на научные чтения о правах женщин. 23 февраля 1917 года (по старому летоисчислению, или по юлианскому календарю, и 8 марта — по новому григорианскому) жительницы Северной столицы снова отправились на митинг, на этот раз их лозунги требовали «хлеба и мира».</a:t>
            </a:r>
          </a:p>
          <a:p>
            <a:r>
              <a:rPr lang="ru-RU" sz="2000" dirty="0">
                <a:latin typeface="Georgia" pitchFamily="18" charset="0"/>
              </a:rPr>
              <a:t> </a:t>
            </a:r>
            <a:r>
              <a:rPr lang="ru-RU" sz="2000" dirty="0" smtClean="0">
                <a:latin typeface="Georgia" pitchFamily="18" charset="0"/>
              </a:rPr>
              <a:t>Это </a:t>
            </a:r>
            <a:r>
              <a:rPr lang="ru-RU" sz="2000" dirty="0">
                <a:latin typeface="Georgia" pitchFamily="18" charset="0"/>
              </a:rPr>
              <a:t>событие случилось накануне Февральской революции: спустя 4 дня последний монарх великой Российской империи, Николай II, отрекся от престола, а получившее бразды правления временное правительство наделило женщин избирательными правами.</a:t>
            </a:r>
          </a:p>
          <a:p>
            <a:r>
              <a:rPr lang="ru-RU" sz="2000" dirty="0">
                <a:latin typeface="Georgia" pitchFamily="18" charset="0"/>
              </a:rPr>
              <a:t> </a:t>
            </a:r>
            <a:r>
              <a:rPr lang="ru-RU" sz="2000" dirty="0" smtClean="0">
                <a:latin typeface="Georgia" pitchFamily="18" charset="0"/>
              </a:rPr>
              <a:t>В </a:t>
            </a:r>
            <a:r>
              <a:rPr lang="ru-RU" sz="2000" dirty="0">
                <a:latin typeface="Georgia" pitchFamily="18" charset="0"/>
              </a:rPr>
              <a:t>1965 году руководством Советского союза Международному женскому дню был придан статус государственного праздника, а 8 марта был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объявлен </a:t>
            </a:r>
            <a:r>
              <a:rPr lang="ru-RU" sz="2000" dirty="0">
                <a:latin typeface="Georgia" pitchFamily="18" charset="0"/>
              </a:rPr>
              <a:t>выходным днём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во </a:t>
            </a:r>
            <a:r>
              <a:rPr lang="ru-RU" sz="2000" dirty="0">
                <a:latin typeface="Georgia" pitchFamily="18" charset="0"/>
              </a:rPr>
              <a:t>всесоюзном масштабе в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честь </a:t>
            </a:r>
            <a:r>
              <a:rPr lang="ru-RU" sz="2000" dirty="0">
                <a:latin typeface="Georgia" pitchFamily="18" charset="0"/>
              </a:rPr>
              <a:t>советских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коммунисток</a:t>
            </a:r>
            <a:r>
              <a:rPr lang="ru-RU" sz="2000" dirty="0">
                <a:latin typeface="Georgia" pitchFamily="18" charset="0"/>
              </a:rPr>
              <a:t>, храбро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выступивших </a:t>
            </a:r>
            <a:r>
              <a:rPr lang="ru-RU" sz="2000" dirty="0">
                <a:latin typeface="Georgia" pitchFamily="18" charset="0"/>
              </a:rPr>
              <a:t>против </a:t>
            </a:r>
            <a:r>
              <a:rPr lang="ru-RU" sz="2000" dirty="0" smtClean="0">
                <a:latin typeface="Georgia" pitchFamily="18" charset="0"/>
              </a:rPr>
              <a:t>врага</a:t>
            </a: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</a:t>
            </a:r>
            <a:r>
              <a:rPr lang="ru-RU" sz="2000" dirty="0">
                <a:latin typeface="Georgia" pitchFamily="18" charset="0"/>
              </a:rPr>
              <a:t>в военное время и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проявивших </a:t>
            </a: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самоотверженность </a:t>
            </a:r>
            <a:r>
              <a:rPr lang="ru-RU" sz="2000" dirty="0">
                <a:latin typeface="Georgia" pitchFamily="18" charset="0"/>
              </a:rPr>
              <a:t>в </a:t>
            </a:r>
            <a:endParaRPr lang="ru-RU" sz="2000" dirty="0" smtClean="0">
              <a:latin typeface="Georgia" pitchFamily="18" charset="0"/>
            </a:endParaRP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построении мирного</a:t>
            </a:r>
          </a:p>
          <a:p>
            <a:r>
              <a:rPr lang="ru-RU" sz="2000" dirty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                                                                                      общества</a:t>
            </a:r>
            <a:r>
              <a:rPr lang="ru-RU" sz="2000" dirty="0">
                <a:latin typeface="Georgia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5400" b="1" i="1" dirty="0" smtClean="0">
                <a:ln w="11430">
                  <a:solidFill>
                    <a:srgbClr val="7030A0"/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Традиции у разных народов.</a:t>
            </a:r>
            <a:endParaRPr lang="ru-RU" sz="5400" b="1" i="1" dirty="0">
              <a:ln w="11430">
                <a:solidFill>
                  <a:srgbClr val="7030A0"/>
                </a:solidFill>
              </a:ln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 descr="F:\на 8 марта\8mart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954517"/>
            <a:ext cx="7429520" cy="490348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641</Words>
  <Application>Microsoft Office PowerPoint</Application>
  <PresentationFormat>Экран (4:3)</PresentationFormat>
  <Paragraphs>71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История возникновения праздника</vt:lpstr>
      <vt:lpstr>Слайд 2</vt:lpstr>
      <vt:lpstr>Слайд 3</vt:lpstr>
      <vt:lpstr>Слайд 4</vt:lpstr>
      <vt:lpstr>Слайд 5</vt:lpstr>
      <vt:lpstr>Слайд 6</vt:lpstr>
      <vt:lpstr>Клара Цеткин (Айсснер) (1857 - 1933) </vt:lpstr>
      <vt:lpstr>Слайд 8</vt:lpstr>
      <vt:lpstr>Традиции у разных народов.</vt:lpstr>
      <vt:lpstr>Слайд 10</vt:lpstr>
      <vt:lpstr>Слайд 11</vt:lpstr>
      <vt:lpstr>Италия.  Рим.</vt:lpstr>
      <vt:lpstr>Слайд 13</vt:lpstr>
      <vt:lpstr>Слайд 14</vt:lpstr>
      <vt:lpstr>Слайд 15</vt:lpstr>
      <vt:lpstr>Слайд 16</vt:lpstr>
      <vt:lpstr>Слайд 17</vt:lpstr>
      <vt:lpstr>Слайд 18</vt:lpstr>
      <vt:lpstr>Россия. Красноярск.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возникновения праздника</dc:title>
  <dc:creator>Admin</dc:creator>
  <cp:lastModifiedBy>win-10</cp:lastModifiedBy>
  <cp:revision>56</cp:revision>
  <dcterms:created xsi:type="dcterms:W3CDTF">2017-02-27T09:27:19Z</dcterms:created>
  <dcterms:modified xsi:type="dcterms:W3CDTF">2024-03-23T21:16:01Z</dcterms:modified>
</cp:coreProperties>
</file>