
<file path=[Content_Types].xml><?xml version="1.0" encoding="utf-8"?>
<Types xmlns="http://schemas.openxmlformats.org/package/2006/content-types">
  <Default Extension="png" ContentType="image/png"/>
  <Default Extension="jpg_large" ContentType="image/jpeg"/>
  <Default Extension="jfif" ContentType="image/j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crdownload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webextensions/taskpanes.xml" ContentType="application/vnd.ms-office.webextensiontaskpanes+xml"/>
  <Override PartName="/ppt/webextensions/webextension1.xml" ContentType="application/vnd.ms-office.webextension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howSpecialPlsOnTitleSld="0" saveSubsetFonts="1" autoCompressPictures="0">
  <p:sldMasterIdLst>
    <p:sldMasterId id="2147483648" r:id="rId1"/>
  </p:sldMasterIdLst>
  <p:notesMasterIdLst>
    <p:notesMasterId r:id="rId25"/>
  </p:notesMasterIdLst>
  <p:sldIdLst>
    <p:sldId id="257" r:id="rId2"/>
    <p:sldId id="373" r:id="rId3"/>
    <p:sldId id="395" r:id="rId4"/>
    <p:sldId id="409" r:id="rId5"/>
    <p:sldId id="393" r:id="rId6"/>
    <p:sldId id="387" r:id="rId7"/>
    <p:sldId id="375" r:id="rId8"/>
    <p:sldId id="417" r:id="rId9"/>
    <p:sldId id="396" r:id="rId10"/>
    <p:sldId id="389" r:id="rId11"/>
    <p:sldId id="403" r:id="rId12"/>
    <p:sldId id="419" r:id="rId13"/>
    <p:sldId id="405" r:id="rId14"/>
    <p:sldId id="406" r:id="rId15"/>
    <p:sldId id="418" r:id="rId16"/>
    <p:sldId id="407" r:id="rId17"/>
    <p:sldId id="408" r:id="rId18"/>
    <p:sldId id="410" r:id="rId19"/>
    <p:sldId id="411" r:id="rId20"/>
    <p:sldId id="412" r:id="rId21"/>
    <p:sldId id="413" r:id="rId22"/>
    <p:sldId id="414" r:id="rId23"/>
    <p:sldId id="415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FFDD"/>
    <a:srgbClr val="55FFEA"/>
    <a:srgbClr val="FFCD8D"/>
    <a:srgbClr val="FFC78B"/>
    <a:srgbClr val="FFD2EA"/>
    <a:srgbClr val="C5BFCF"/>
    <a:srgbClr val="D5A3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34555" autoAdjust="0"/>
    <p:restoredTop sz="86384" autoAdjust="0"/>
  </p:normalViewPr>
  <p:slideViewPr>
    <p:cSldViewPr snapToGrid="0" snapToObjects="1">
      <p:cViewPr>
        <p:scale>
          <a:sx n="117" d="100"/>
          <a:sy n="117" d="100"/>
        </p:scale>
        <p:origin x="-1206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358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FE7189-D31E-4BBC-87BE-EE1E94389C4C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FFEA5D6E-33FC-4E6C-8D4A-D7609E4F15CD}">
      <dgm:prSet phldrT="[Текст]"/>
      <dgm:spPr/>
      <dgm:t>
        <a:bodyPr/>
        <a:lstStyle/>
        <a:p>
          <a:r>
            <a:rPr lang="ru-RU" b="1" dirty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rPr>
            <a:t>С их помощью сделано множество вещей, которые мы носим. Ткань, полученная с помощью узелков называется трикотаж</a:t>
          </a:r>
          <a:r>
            <a:rPr lang="ru-RU" b="1" dirty="0">
              <a:solidFill>
                <a:schemeClr val="accent2"/>
              </a:solidFill>
              <a:latin typeface="Times New Roman" charset="0"/>
              <a:ea typeface="Times New Roman" charset="0"/>
              <a:cs typeface="Times New Roman" charset="0"/>
            </a:rPr>
            <a:t>.</a:t>
          </a:r>
          <a:endParaRPr lang="ru-RU" dirty="0"/>
        </a:p>
      </dgm:t>
    </dgm:pt>
    <dgm:pt modelId="{CBE360C5-4AA1-41B0-85DB-703DBD4B61E9}" type="parTrans" cxnId="{95108F14-8F2E-474F-9B52-C81E65A34109}">
      <dgm:prSet/>
      <dgm:spPr/>
      <dgm:t>
        <a:bodyPr/>
        <a:lstStyle/>
        <a:p>
          <a:endParaRPr lang="ru-RU"/>
        </a:p>
      </dgm:t>
    </dgm:pt>
    <dgm:pt modelId="{0E3FEA0A-4F93-4201-8BFC-8E6AD01A8FB1}" type="sibTrans" cxnId="{95108F14-8F2E-474F-9B52-C81E65A34109}">
      <dgm:prSet/>
      <dgm:spPr/>
      <dgm:t>
        <a:bodyPr/>
        <a:lstStyle/>
        <a:p>
          <a:endParaRPr lang="ru-RU"/>
        </a:p>
      </dgm:t>
    </dgm:pt>
    <dgm:pt modelId="{AA6475CC-E27D-4C77-A806-F34F1C3612E7}" type="pres">
      <dgm:prSet presAssocID="{FCFE7189-D31E-4BBC-87BE-EE1E94389C4C}" presName="Name0" presStyleCnt="0">
        <dgm:presLayoutVars>
          <dgm:dir/>
          <dgm:animLvl val="lvl"/>
          <dgm:resizeHandles val="exact"/>
        </dgm:presLayoutVars>
      </dgm:prSet>
      <dgm:spPr/>
    </dgm:pt>
    <dgm:pt modelId="{3B46ECA5-B1DF-4614-A713-6E55A8A4CDC7}" type="pres">
      <dgm:prSet presAssocID="{FCFE7189-D31E-4BBC-87BE-EE1E94389C4C}" presName="dummy" presStyleCnt="0"/>
      <dgm:spPr/>
    </dgm:pt>
    <dgm:pt modelId="{11A36D65-0894-4271-945D-B5BD650566C3}" type="pres">
      <dgm:prSet presAssocID="{FCFE7189-D31E-4BBC-87BE-EE1E94389C4C}" presName="linH" presStyleCnt="0"/>
      <dgm:spPr/>
    </dgm:pt>
    <dgm:pt modelId="{964EC6A3-9F13-4D02-BB4F-1A363D099DF4}" type="pres">
      <dgm:prSet presAssocID="{FCFE7189-D31E-4BBC-87BE-EE1E94389C4C}" presName="padding1" presStyleCnt="0"/>
      <dgm:spPr/>
    </dgm:pt>
    <dgm:pt modelId="{E0F1B0C5-655D-4D45-8955-59BFC7243AE7}" type="pres">
      <dgm:prSet presAssocID="{FFEA5D6E-33FC-4E6C-8D4A-D7609E4F15CD}" presName="linV" presStyleCnt="0"/>
      <dgm:spPr/>
    </dgm:pt>
    <dgm:pt modelId="{4EB7638C-13D1-4191-B54E-37486558A6B2}" type="pres">
      <dgm:prSet presAssocID="{FFEA5D6E-33FC-4E6C-8D4A-D7609E4F15CD}" presName="spVertical1" presStyleCnt="0"/>
      <dgm:spPr/>
    </dgm:pt>
    <dgm:pt modelId="{DE970893-B2B4-4B21-BFA0-E49E0E065F13}" type="pres">
      <dgm:prSet presAssocID="{FFEA5D6E-33FC-4E6C-8D4A-D7609E4F15CD}" presName="parTx" presStyleLbl="revTx" presStyleIdx="0" presStyleCnt="1" custLinFactNeighborX="-15938" custLinFactNeighborY="-186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33E6B3-80B6-4B0C-831F-3B62B8F817C3}" type="pres">
      <dgm:prSet presAssocID="{FFEA5D6E-33FC-4E6C-8D4A-D7609E4F15CD}" presName="spVertical2" presStyleCnt="0"/>
      <dgm:spPr/>
    </dgm:pt>
    <dgm:pt modelId="{6772A735-8656-46CE-954E-F78B730D1E46}" type="pres">
      <dgm:prSet presAssocID="{FFEA5D6E-33FC-4E6C-8D4A-D7609E4F15CD}" presName="spVertical3" presStyleCnt="0"/>
      <dgm:spPr/>
    </dgm:pt>
    <dgm:pt modelId="{3ED06AC5-CF14-4468-B657-A9B58104E08E}" type="pres">
      <dgm:prSet presAssocID="{FCFE7189-D31E-4BBC-87BE-EE1E94389C4C}" presName="padding2" presStyleCnt="0"/>
      <dgm:spPr/>
    </dgm:pt>
    <dgm:pt modelId="{069E1FEA-31FE-4EEA-AB32-43DFB578F4CB}" type="pres">
      <dgm:prSet presAssocID="{FCFE7189-D31E-4BBC-87BE-EE1E94389C4C}" presName="negArrow" presStyleCnt="0"/>
      <dgm:spPr/>
    </dgm:pt>
    <dgm:pt modelId="{7D8C9021-0CC9-4786-8310-24093674190F}" type="pres">
      <dgm:prSet presAssocID="{FCFE7189-D31E-4BBC-87BE-EE1E94389C4C}" presName="backgroundArrow" presStyleLbl="node1" presStyleIdx="0" presStyleCnt="1" custLinFactNeighborX="-19460" custLinFactNeighborY="-465"/>
      <dgm:spPr/>
    </dgm:pt>
  </dgm:ptLst>
  <dgm:cxnLst>
    <dgm:cxn modelId="{FCE396DB-76F1-41D7-91DD-CDF36C9C2D19}" type="presOf" srcId="{FCFE7189-D31E-4BBC-87BE-EE1E94389C4C}" destId="{AA6475CC-E27D-4C77-A806-F34F1C3612E7}" srcOrd="0" destOrd="0" presId="urn:microsoft.com/office/officeart/2005/8/layout/hProcess3"/>
    <dgm:cxn modelId="{95108F14-8F2E-474F-9B52-C81E65A34109}" srcId="{FCFE7189-D31E-4BBC-87BE-EE1E94389C4C}" destId="{FFEA5D6E-33FC-4E6C-8D4A-D7609E4F15CD}" srcOrd="0" destOrd="0" parTransId="{CBE360C5-4AA1-41B0-85DB-703DBD4B61E9}" sibTransId="{0E3FEA0A-4F93-4201-8BFC-8E6AD01A8FB1}"/>
    <dgm:cxn modelId="{279C1266-E480-468A-8B67-B2B05B47704C}" type="presOf" srcId="{FFEA5D6E-33FC-4E6C-8D4A-D7609E4F15CD}" destId="{DE970893-B2B4-4B21-BFA0-E49E0E065F13}" srcOrd="0" destOrd="0" presId="urn:microsoft.com/office/officeart/2005/8/layout/hProcess3"/>
    <dgm:cxn modelId="{F21E78C3-19BA-4BB8-9D68-61CFC735CA76}" type="presParOf" srcId="{AA6475CC-E27D-4C77-A806-F34F1C3612E7}" destId="{3B46ECA5-B1DF-4614-A713-6E55A8A4CDC7}" srcOrd="0" destOrd="0" presId="urn:microsoft.com/office/officeart/2005/8/layout/hProcess3"/>
    <dgm:cxn modelId="{D0E21FA4-43AA-4A27-A448-7669E3B7807D}" type="presParOf" srcId="{AA6475CC-E27D-4C77-A806-F34F1C3612E7}" destId="{11A36D65-0894-4271-945D-B5BD650566C3}" srcOrd="1" destOrd="0" presId="urn:microsoft.com/office/officeart/2005/8/layout/hProcess3"/>
    <dgm:cxn modelId="{A36762A0-CE94-4B13-A53A-5DBBF55A14CD}" type="presParOf" srcId="{11A36D65-0894-4271-945D-B5BD650566C3}" destId="{964EC6A3-9F13-4D02-BB4F-1A363D099DF4}" srcOrd="0" destOrd="0" presId="urn:microsoft.com/office/officeart/2005/8/layout/hProcess3"/>
    <dgm:cxn modelId="{026717C0-CAAB-49B1-8324-AE26BEB1A2E1}" type="presParOf" srcId="{11A36D65-0894-4271-945D-B5BD650566C3}" destId="{E0F1B0C5-655D-4D45-8955-59BFC7243AE7}" srcOrd="1" destOrd="0" presId="urn:microsoft.com/office/officeart/2005/8/layout/hProcess3"/>
    <dgm:cxn modelId="{97464883-E717-4BFD-BB5C-BD5FDC9664F8}" type="presParOf" srcId="{E0F1B0C5-655D-4D45-8955-59BFC7243AE7}" destId="{4EB7638C-13D1-4191-B54E-37486558A6B2}" srcOrd="0" destOrd="0" presId="urn:microsoft.com/office/officeart/2005/8/layout/hProcess3"/>
    <dgm:cxn modelId="{632FA6C4-8B74-45CD-98FB-2C25A1B4DD8D}" type="presParOf" srcId="{E0F1B0C5-655D-4D45-8955-59BFC7243AE7}" destId="{DE970893-B2B4-4B21-BFA0-E49E0E065F13}" srcOrd="1" destOrd="0" presId="urn:microsoft.com/office/officeart/2005/8/layout/hProcess3"/>
    <dgm:cxn modelId="{362413A0-8944-490F-B016-9D7777B73EB2}" type="presParOf" srcId="{E0F1B0C5-655D-4D45-8955-59BFC7243AE7}" destId="{3733E6B3-80B6-4B0C-831F-3B62B8F817C3}" srcOrd="2" destOrd="0" presId="urn:microsoft.com/office/officeart/2005/8/layout/hProcess3"/>
    <dgm:cxn modelId="{49CF8F4C-7A7C-4154-9FA8-CB06B67BBFDE}" type="presParOf" srcId="{E0F1B0C5-655D-4D45-8955-59BFC7243AE7}" destId="{6772A735-8656-46CE-954E-F78B730D1E46}" srcOrd="3" destOrd="0" presId="urn:microsoft.com/office/officeart/2005/8/layout/hProcess3"/>
    <dgm:cxn modelId="{2C73EEED-2714-4561-96D6-C3F8D93ACF10}" type="presParOf" srcId="{11A36D65-0894-4271-945D-B5BD650566C3}" destId="{3ED06AC5-CF14-4468-B657-A9B58104E08E}" srcOrd="2" destOrd="0" presId="urn:microsoft.com/office/officeart/2005/8/layout/hProcess3"/>
    <dgm:cxn modelId="{D0EF96DA-859F-44CA-9807-DA703FD426CC}" type="presParOf" srcId="{11A36D65-0894-4271-945D-B5BD650566C3}" destId="{069E1FEA-31FE-4EEA-AB32-43DFB578F4CB}" srcOrd="3" destOrd="0" presId="urn:microsoft.com/office/officeart/2005/8/layout/hProcess3"/>
    <dgm:cxn modelId="{1E4050C2-AB10-47B7-93AF-0CB94399F663}" type="presParOf" srcId="{11A36D65-0894-4271-945D-B5BD650566C3}" destId="{7D8C9021-0CC9-4786-8310-24093674190F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8C9021-0CC9-4786-8310-24093674190F}">
      <dsp:nvSpPr>
        <dsp:cNvPr id="0" name=""/>
        <dsp:cNvSpPr/>
      </dsp:nvSpPr>
      <dsp:spPr>
        <a:xfrm>
          <a:off x="0" y="520907"/>
          <a:ext cx="4742424" cy="1820378"/>
        </a:xfrm>
        <a:prstGeom prst="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970893-B2B4-4B21-BFA0-E49E0E065F13}">
      <dsp:nvSpPr>
        <dsp:cNvPr id="0" name=""/>
        <dsp:cNvSpPr/>
      </dsp:nvSpPr>
      <dsp:spPr>
        <a:xfrm>
          <a:off x="0" y="976002"/>
          <a:ext cx="3885638" cy="9101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2400" rIns="0" bIns="15240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>
              <a:solidFill>
                <a:schemeClr val="bg1"/>
              </a:solidFill>
              <a:latin typeface="Times New Roman" charset="0"/>
              <a:ea typeface="Times New Roman" charset="0"/>
              <a:cs typeface="Times New Roman" charset="0"/>
            </a:rPr>
            <a:t>С их помощью сделано множество вещей, которые мы носим. Ткань, полученная с помощью узелков называется трикотаж</a:t>
          </a:r>
          <a:r>
            <a:rPr lang="ru-RU" sz="1500" b="1" kern="1200" dirty="0">
              <a:solidFill>
                <a:schemeClr val="accent2"/>
              </a:solidFill>
              <a:latin typeface="Times New Roman" charset="0"/>
              <a:ea typeface="Times New Roman" charset="0"/>
              <a:cs typeface="Times New Roman" charset="0"/>
            </a:rPr>
            <a:t>.</a:t>
          </a:r>
          <a:endParaRPr lang="ru-RU" sz="1500" kern="1200" dirty="0"/>
        </a:p>
      </dsp:txBody>
      <dsp:txXfrm>
        <a:off x="0" y="976002"/>
        <a:ext cx="3885638" cy="9101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42645-8A68-2540-8EFF-2B0DC6EC092C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86795-803C-5F4A-A390-4DE41C4E9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136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486795-803C-5F4A-A390-4DE41C4E9C0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823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486795-803C-5F4A-A390-4DE41C4E9C0C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948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486795-803C-5F4A-A390-4DE41C4E9C0C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9484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486795-803C-5F4A-A390-4DE41C4E9C0C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948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красн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0">
            <a:extLst>
              <a:ext uri="{FF2B5EF4-FFF2-40B4-BE49-F238E27FC236}">
                <a16:creationId xmlns:a16="http://schemas.microsoft.com/office/drawing/2014/main" xmlns="" id="{18D19E79-2906-B046-9896-1C1030F338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80952"/>
          <a:stretch/>
        </p:blipFill>
        <p:spPr>
          <a:xfrm>
            <a:off x="1013011" y="2336990"/>
            <a:ext cx="2532529" cy="989453"/>
          </a:xfrm>
          <a:prstGeom prst="rect">
            <a:avLst/>
          </a:prstGeom>
        </p:spPr>
      </p:pic>
      <p:sp>
        <p:nvSpPr>
          <p:cNvPr id="13" name="Текст 12">
            <a:extLst>
              <a:ext uri="{FF2B5EF4-FFF2-40B4-BE49-F238E27FC236}">
                <a16:creationId xmlns:a16="http://schemas.microsoft.com/office/drawing/2014/main" xmlns="" id="{45EA6066-1B70-BA49-A790-EED4E43960E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4009" y="5573450"/>
            <a:ext cx="2143805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000" kern="1200" dirty="0">
                <a:solidFill>
                  <a:schemeClr val="bg1"/>
                </a:solidFill>
                <a:latin typeface="Lato Light" panose="020F0302020204030203" pitchFamily="34" charset="77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en-US" dirty="0"/>
              <a:t>2018</a:t>
            </a:r>
            <a:endParaRPr lang="ru-RU" dirty="0"/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xmlns="" id="{9A0B7F7B-4D73-C548-8B31-31EEF3845C1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80857" y="1844291"/>
            <a:ext cx="6937375" cy="1974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6000" kern="1200" dirty="0">
                <a:solidFill>
                  <a:schemeClr val="bg1"/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</p:spTree>
    <p:extLst>
      <p:ext uri="{BB962C8B-B14F-4D97-AF65-F5344CB8AC3E}">
        <p14:creationId xmlns:p14="http://schemas.microsoft.com/office/powerpoint/2010/main" val="3259749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 3 пунктов (русский логотип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A23E031-C4E7-634C-AEF6-7D2F0441F37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18493" y="1942572"/>
            <a:ext cx="2990779" cy="669925"/>
          </a:xfrm>
          <a:prstGeom prst="rect">
            <a:avLst/>
          </a:prstGeom>
        </p:spPr>
        <p:txBody>
          <a:bodyPr/>
          <a:lstStyle>
            <a:lvl1pPr>
              <a:defRPr lang="ru-RU" sz="1600" spc="-5" dirty="0">
                <a:solidFill>
                  <a:schemeClr val="tx1">
                    <a:lumMod val="85000"/>
                    <a:lumOff val="15000"/>
                  </a:schemeClr>
                </a:solidFill>
                <a:latin typeface="Lato Thin" panose="020F0302020204030203" pitchFamily="34" charset="0"/>
                <a:cs typeface="Lato Thin" panose="020F0302020204030203" pitchFamily="34" charset="0"/>
              </a:defRPr>
            </a:lvl1pPr>
          </a:lstStyle>
          <a:p>
            <a:pPr lvl="0"/>
            <a:r>
              <a:rPr lang="ru-RU" sz="2850" b="1" kern="1200" dirty="0">
                <a:solidFill>
                  <a:srgbClr val="EC3A2E"/>
                </a:solidFill>
                <a:ea typeface="+mn-ea"/>
              </a:rPr>
              <a:t>Подзаголовок 1</a:t>
            </a:r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56C17433-5DD8-D049-BFAB-F0C9C9BE4C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75886" y="1942572"/>
            <a:ext cx="2975419" cy="6699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800" b="1" kern="1200" dirty="0">
                <a:solidFill>
                  <a:srgbClr val="EC3A2E"/>
                </a:solidFill>
                <a:ea typeface="+mn-ea"/>
              </a:rPr>
              <a:t>Подзаголовок 2</a:t>
            </a:r>
            <a:endParaRPr lang="ru-RU" dirty="0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34818510-2946-5E4E-B5C7-D9480CA58B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417919" y="1942572"/>
            <a:ext cx="2975419" cy="6699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800" b="1" kern="1200" dirty="0">
                <a:solidFill>
                  <a:srgbClr val="EC3A2E"/>
                </a:solidFill>
                <a:ea typeface="+mn-ea"/>
              </a:rPr>
              <a:t>Подзаголовок 3</a:t>
            </a:r>
            <a:endParaRPr lang="ru-RU" dirty="0"/>
          </a:p>
        </p:txBody>
      </p:sp>
      <p:sp>
        <p:nvSpPr>
          <p:cNvPr id="8" name="Текст 10">
            <a:extLst>
              <a:ext uri="{FF2B5EF4-FFF2-40B4-BE49-F238E27FC236}">
                <a16:creationId xmlns:a16="http://schemas.microsoft.com/office/drawing/2014/main" xmlns="" id="{5994CB39-4ABC-FA40-84D7-AECC61E7A33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09700" y="404990"/>
            <a:ext cx="4291076" cy="471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400" kern="1200" dirty="0">
                <a:solidFill>
                  <a:schemeClr val="tx1"/>
                </a:solidFill>
                <a:latin typeface="Lato Black" panose="020F0502020204030203" pitchFamily="34" charset="77"/>
                <a:ea typeface="+mn-ea"/>
                <a:cs typeface="Lato Heavy"/>
              </a:defRPr>
            </a:lvl1pPr>
          </a:lstStyle>
          <a:p>
            <a:r>
              <a:rPr lang="ru-RU" dirty="0"/>
              <a:t>// РАЗДЕЛ 1</a:t>
            </a:r>
          </a:p>
        </p:txBody>
      </p:sp>
      <p:sp>
        <p:nvSpPr>
          <p:cNvPr id="9" name="Текст 14">
            <a:extLst>
              <a:ext uri="{FF2B5EF4-FFF2-40B4-BE49-F238E27FC236}">
                <a16:creationId xmlns:a16="http://schemas.microsoft.com/office/drawing/2014/main" xmlns="" id="{D766E781-3942-C643-B557-22262FEEEA8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1468" y="6196550"/>
            <a:ext cx="456364" cy="530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4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dirty="0"/>
              <a:t>1</a:t>
            </a:r>
          </a:p>
        </p:txBody>
      </p:sp>
      <p:sp>
        <p:nvSpPr>
          <p:cNvPr id="11" name="Объект 1">
            <a:extLst>
              <a:ext uri="{FF2B5EF4-FFF2-40B4-BE49-F238E27FC236}">
                <a16:creationId xmlns:a16="http://schemas.microsoft.com/office/drawing/2014/main" xmlns="" id="{70364D1E-A9D9-6C4E-897F-90D474D096E7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1518492" y="2766283"/>
            <a:ext cx="2990779" cy="2905876"/>
          </a:xfrm>
          <a:prstGeom prst="rect">
            <a:avLst/>
          </a:prstGeom>
        </p:spPr>
        <p:txBody>
          <a:bodyPr/>
          <a:lstStyle>
            <a:lvl1pPr>
              <a:def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</a:rPr>
              <a:t>Текст слайда</a:t>
            </a:r>
            <a:endParaRPr lang="ru-RU" dirty="0"/>
          </a:p>
        </p:txBody>
      </p:sp>
      <p:sp>
        <p:nvSpPr>
          <p:cNvPr id="12" name="Объект 1">
            <a:extLst>
              <a:ext uri="{FF2B5EF4-FFF2-40B4-BE49-F238E27FC236}">
                <a16:creationId xmlns:a16="http://schemas.microsoft.com/office/drawing/2014/main" xmlns="" id="{CACBBBD5-F37A-D247-9294-255F2C0F4B57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4975886" y="2766283"/>
            <a:ext cx="2990779" cy="2905876"/>
          </a:xfrm>
          <a:prstGeom prst="rect">
            <a:avLst/>
          </a:prstGeom>
        </p:spPr>
        <p:txBody>
          <a:bodyPr/>
          <a:lstStyle>
            <a:lvl1pPr>
              <a:def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</a:rPr>
              <a:t>Текст слайда</a:t>
            </a:r>
            <a:endParaRPr lang="ru-RU" dirty="0"/>
          </a:p>
        </p:txBody>
      </p:sp>
      <p:sp>
        <p:nvSpPr>
          <p:cNvPr id="13" name="Объект 1">
            <a:extLst>
              <a:ext uri="{FF2B5EF4-FFF2-40B4-BE49-F238E27FC236}">
                <a16:creationId xmlns:a16="http://schemas.microsoft.com/office/drawing/2014/main" xmlns="" id="{9A1DE853-2580-A647-95E4-DFF6A353E9AA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8402559" y="2766283"/>
            <a:ext cx="2990779" cy="2905876"/>
          </a:xfrm>
          <a:prstGeom prst="rect">
            <a:avLst/>
          </a:prstGeom>
        </p:spPr>
        <p:txBody>
          <a:bodyPr/>
          <a:lstStyle>
            <a:lvl1pPr>
              <a:def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</a:rPr>
              <a:t>Текст слайда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6249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CFAA96-95F2-4712-8D86-E2E75B8496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675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вное содержание (логотип на русском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10">
            <a:extLst>
              <a:ext uri="{FF2B5EF4-FFF2-40B4-BE49-F238E27FC236}">
                <a16:creationId xmlns:a16="http://schemas.microsoft.com/office/drawing/2014/main" xmlns="" id="{5BD2873D-FD59-4143-9559-D3259A86542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9700" y="404990"/>
            <a:ext cx="4291076" cy="471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400" kern="1200" dirty="0">
                <a:solidFill>
                  <a:schemeClr val="tx1"/>
                </a:solidFill>
                <a:latin typeface="Lato Black" panose="020F0502020204030203" pitchFamily="34" charset="77"/>
                <a:ea typeface="+mn-ea"/>
                <a:cs typeface="Lato Heavy"/>
              </a:defRPr>
            </a:lvl1pPr>
          </a:lstStyle>
          <a:p>
            <a:r>
              <a:rPr lang="ru-RU" dirty="0"/>
              <a:t>// РАЗДЕЛ 1</a:t>
            </a:r>
          </a:p>
        </p:txBody>
      </p:sp>
      <p:sp>
        <p:nvSpPr>
          <p:cNvPr id="8" name="Текст 14">
            <a:extLst>
              <a:ext uri="{FF2B5EF4-FFF2-40B4-BE49-F238E27FC236}">
                <a16:creationId xmlns:a16="http://schemas.microsoft.com/office/drawing/2014/main" xmlns="" id="{8167505E-C769-C84C-876A-6E33D761F3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1468" y="6196550"/>
            <a:ext cx="456364" cy="530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4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dirty="0"/>
              <a:t>1</a:t>
            </a:r>
          </a:p>
        </p:txBody>
      </p:sp>
      <p:sp>
        <p:nvSpPr>
          <p:cNvPr id="9" name="Объект 1">
            <a:extLst>
              <a:ext uri="{FF2B5EF4-FFF2-40B4-BE49-F238E27FC236}">
                <a16:creationId xmlns:a16="http://schemas.microsoft.com/office/drawing/2014/main" xmlns="" id="{254ADC5B-5F7E-D545-BA28-39C9D19B072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518493" y="1868557"/>
            <a:ext cx="9951264" cy="3803602"/>
          </a:xfrm>
          <a:prstGeom prst="rect">
            <a:avLst/>
          </a:prstGeom>
        </p:spPr>
        <p:txBody>
          <a:bodyPr/>
          <a:lstStyle>
            <a:lvl1pPr>
              <a:defRPr lang="ru-RU" sz="2600" kern="1200" dirty="0">
                <a:solidFill>
                  <a:schemeClr val="tx1"/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dirty="0"/>
              <a:t>Текст слайда</a:t>
            </a:r>
          </a:p>
        </p:txBody>
      </p:sp>
    </p:spTree>
    <p:extLst>
      <p:ext uri="{BB962C8B-B14F-4D97-AF65-F5344CB8AC3E}">
        <p14:creationId xmlns:p14="http://schemas.microsoft.com/office/powerpoint/2010/main" val="1200035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белы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>
            <a:extLst>
              <a:ext uri="{FF2B5EF4-FFF2-40B4-BE49-F238E27FC236}">
                <a16:creationId xmlns:a16="http://schemas.microsoft.com/office/drawing/2014/main" xmlns="" id="{5F3BBA12-2E93-FD4D-AF61-AD07D3EECB3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9816" y="2287559"/>
            <a:ext cx="2632364" cy="834815"/>
          </a:xfrm>
          <a:prstGeom prst="rect">
            <a:avLst/>
          </a:prstGeom>
        </p:spPr>
      </p:pic>
      <p:sp>
        <p:nvSpPr>
          <p:cNvPr id="13" name="Текст 12">
            <a:extLst>
              <a:ext uri="{FF2B5EF4-FFF2-40B4-BE49-F238E27FC236}">
                <a16:creationId xmlns:a16="http://schemas.microsoft.com/office/drawing/2014/main" xmlns="" id="{B7331C04-E098-1C4B-A9DF-E3834112978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4009" y="5573450"/>
            <a:ext cx="2143805" cy="40005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ru-RU" sz="20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 Light" panose="020F0302020204030203" pitchFamily="34" charset="77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dirty="0"/>
              <a:t>18/10/2018</a:t>
            </a:r>
          </a:p>
        </p:txBody>
      </p:sp>
      <p:sp>
        <p:nvSpPr>
          <p:cNvPr id="14" name="Текст 14">
            <a:extLst>
              <a:ext uri="{FF2B5EF4-FFF2-40B4-BE49-F238E27FC236}">
                <a16:creationId xmlns:a16="http://schemas.microsoft.com/office/drawing/2014/main" xmlns="" id="{251D1E62-0240-A942-9A19-A5CDE14CF6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80857" y="1844291"/>
            <a:ext cx="6937375" cy="1974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60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20" name="Текст 19">
            <a:extLst>
              <a:ext uri="{FF2B5EF4-FFF2-40B4-BE49-F238E27FC236}">
                <a16:creationId xmlns:a16="http://schemas.microsoft.com/office/drawing/2014/main" xmlns="" id="{1C8FE2E3-939E-D646-8D48-C910E47570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54563" y="4459289"/>
            <a:ext cx="3005137" cy="2209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1200" kern="1200" spc="-5" dirty="0">
                <a:solidFill>
                  <a:schemeClr val="tx1">
                    <a:lumMod val="85000"/>
                    <a:lumOff val="15000"/>
                  </a:schemeClr>
                </a:solidFill>
                <a:latin typeface="Lato Medium" panose="020F0502020204030203" pitchFamily="34" charset="77"/>
                <a:ea typeface="+mn-ea"/>
                <a:cs typeface="Lato Heavy"/>
              </a:defRPr>
            </a:lvl1pPr>
          </a:lstStyle>
          <a:p>
            <a:r>
              <a:rPr lang="ru-RU" dirty="0"/>
              <a:t>АВТОР: ИВАНОВ ИВАН ИВАНОВИЧ</a:t>
            </a:r>
          </a:p>
        </p:txBody>
      </p:sp>
    </p:spTree>
    <p:extLst>
      <p:ext uri="{BB962C8B-B14F-4D97-AF65-F5344CB8AC3E}">
        <p14:creationId xmlns:p14="http://schemas.microsoft.com/office/powerpoint/2010/main" val="123226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ольшой 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10">
            <a:extLst>
              <a:ext uri="{FF2B5EF4-FFF2-40B4-BE49-F238E27FC236}">
                <a16:creationId xmlns:a16="http://schemas.microsoft.com/office/drawing/2014/main" xmlns="" id="{60E24246-04F3-E441-9AFC-D8D73F9AE59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9700" y="404990"/>
            <a:ext cx="4291076" cy="471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400" kern="1200" dirty="0">
                <a:solidFill>
                  <a:schemeClr val="bg1"/>
                </a:solidFill>
                <a:latin typeface="Lato Black" panose="020F0502020204030203" pitchFamily="34" charset="77"/>
                <a:ea typeface="+mn-ea"/>
                <a:cs typeface="Lato Heavy"/>
              </a:defRPr>
            </a:lvl1pPr>
          </a:lstStyle>
          <a:p>
            <a:r>
              <a:rPr lang="ru-RU" dirty="0"/>
              <a:t>// РАЗДЕЛ 1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xmlns="" id="{84A520EB-7027-3E41-922D-CF9F154F765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09700" y="1547495"/>
            <a:ext cx="8491538" cy="198596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ru-RU" sz="6000" kern="1200" dirty="0">
                <a:solidFill>
                  <a:schemeClr val="bg1"/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dirty="0"/>
              <a:t>БОЛЬШОЙ ЗАГОЛОВОК РАЗДЕЛА</a:t>
            </a:r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xmlns="" id="{3E626DAB-7008-8A40-8D54-0A7BD16863F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1468" y="6196550"/>
            <a:ext cx="456364" cy="530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4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428976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 с описанием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10">
            <a:extLst>
              <a:ext uri="{FF2B5EF4-FFF2-40B4-BE49-F238E27FC236}">
                <a16:creationId xmlns:a16="http://schemas.microsoft.com/office/drawing/2014/main" xmlns="" id="{C6F086F9-96BC-EF43-9138-D6B63A9E87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9700" y="404990"/>
            <a:ext cx="4291076" cy="471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400" kern="1200" dirty="0">
                <a:solidFill>
                  <a:schemeClr val="bg1"/>
                </a:solidFill>
                <a:latin typeface="Lato Black" panose="020F0502020204030203" pitchFamily="34" charset="77"/>
                <a:ea typeface="+mn-ea"/>
                <a:cs typeface="Lato Heavy"/>
              </a:defRPr>
            </a:lvl1pPr>
          </a:lstStyle>
          <a:p>
            <a:r>
              <a:rPr lang="ru-RU" dirty="0"/>
              <a:t>// РАЗДЕЛ 1</a:t>
            </a:r>
          </a:p>
        </p:txBody>
      </p:sp>
      <p:sp>
        <p:nvSpPr>
          <p:cNvPr id="9" name="Текст 12">
            <a:extLst>
              <a:ext uri="{FF2B5EF4-FFF2-40B4-BE49-F238E27FC236}">
                <a16:creationId xmlns:a16="http://schemas.microsoft.com/office/drawing/2014/main" xmlns="" id="{7029FC2E-4567-5C44-AD61-4F63099A3B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09700" y="1535464"/>
            <a:ext cx="8491538" cy="198596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ru-RU" sz="6000" kern="1200" dirty="0">
                <a:solidFill>
                  <a:schemeClr val="bg1"/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dirty="0"/>
              <a:t>ЗАГОЛОВОК РАЗДЕЛА С ОПИСАНИЕМ</a:t>
            </a:r>
          </a:p>
        </p:txBody>
      </p:sp>
      <p:sp>
        <p:nvSpPr>
          <p:cNvPr id="10" name="Текст 14">
            <a:extLst>
              <a:ext uri="{FF2B5EF4-FFF2-40B4-BE49-F238E27FC236}">
                <a16:creationId xmlns:a16="http://schemas.microsoft.com/office/drawing/2014/main" xmlns="" id="{42DC243D-9CE7-4449-9328-3121991F24B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1468" y="6196550"/>
            <a:ext cx="456364" cy="530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4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dirty="0"/>
              <a:t>1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xmlns="" id="{261ECFA1-0986-544F-8EDA-B7F00214B3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09700" y="3735245"/>
            <a:ext cx="6735763" cy="13781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1800" b="1" kern="1200" spc="-5" dirty="0">
                <a:solidFill>
                  <a:schemeClr val="bg1"/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ru-RU" b="1" spc="-5" dirty="0">
                <a:solidFill>
                  <a:schemeClr val="bg1"/>
                </a:solidFill>
                <a:latin typeface="Lato Thin" panose="020F0302020204030203" pitchFamily="34" charset="0"/>
                <a:cs typeface="Lato Thin" panose="020F0302020204030203" pitchFamily="34" charset="0"/>
              </a:rPr>
              <a:t>Школа будущего — это институт, соответствующий целям опережающего развития. В школе будет обеспечено изучение не только достижений прошлого, но и технологий, которые пригодятся в будущем. </a:t>
            </a:r>
            <a:endParaRPr lang="ru-RU" b="1" spc="-5" dirty="0">
              <a:solidFill>
                <a:schemeClr val="bg1"/>
              </a:solidFill>
              <a:latin typeface="Lato" panose="020F0502020204030203" pitchFamily="34" charset="77"/>
              <a:cs typeface="Lato Thin" panose="020F03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014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сновновное содержание (логотип на английском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10">
            <a:extLst>
              <a:ext uri="{FF2B5EF4-FFF2-40B4-BE49-F238E27FC236}">
                <a16:creationId xmlns:a16="http://schemas.microsoft.com/office/drawing/2014/main" xmlns="" id="{936FB128-E0C5-984A-8149-3E1EE54173D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09700" y="404990"/>
            <a:ext cx="4291076" cy="471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400" kern="1200" dirty="0">
                <a:solidFill>
                  <a:schemeClr val="tx1"/>
                </a:solidFill>
                <a:latin typeface="Lato Black" panose="020F0502020204030203" pitchFamily="34" charset="77"/>
                <a:ea typeface="+mn-ea"/>
                <a:cs typeface="Lato Heavy"/>
              </a:defRPr>
            </a:lvl1pPr>
          </a:lstStyle>
          <a:p>
            <a:r>
              <a:rPr lang="ru-RU" dirty="0"/>
              <a:t>// РАЗДЕЛ 1</a:t>
            </a:r>
          </a:p>
        </p:txBody>
      </p:sp>
      <p:sp>
        <p:nvSpPr>
          <p:cNvPr id="11" name="Текст 14">
            <a:extLst>
              <a:ext uri="{FF2B5EF4-FFF2-40B4-BE49-F238E27FC236}">
                <a16:creationId xmlns:a16="http://schemas.microsoft.com/office/drawing/2014/main" xmlns="" id="{94CDFC12-D952-404E-A6F1-3D7B8D4F4CD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1468" y="6196550"/>
            <a:ext cx="456364" cy="530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4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dirty="0"/>
              <a:t>1</a:t>
            </a:r>
          </a:p>
        </p:txBody>
      </p:sp>
      <p:sp>
        <p:nvSpPr>
          <p:cNvPr id="12" name="Объект 1">
            <a:extLst>
              <a:ext uri="{FF2B5EF4-FFF2-40B4-BE49-F238E27FC236}">
                <a16:creationId xmlns:a16="http://schemas.microsoft.com/office/drawing/2014/main" xmlns="" id="{E695E071-3083-F146-B9CF-B7826B80460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518493" y="1868557"/>
            <a:ext cx="9951264" cy="3803602"/>
          </a:xfrm>
          <a:prstGeom prst="rect">
            <a:avLst/>
          </a:prstGeom>
        </p:spPr>
        <p:txBody>
          <a:bodyPr/>
          <a:lstStyle>
            <a:lvl1pPr>
              <a:defRPr lang="ru-RU" sz="2600" kern="1200" dirty="0">
                <a:solidFill>
                  <a:schemeClr val="tx1"/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dirty="0"/>
              <a:t>Текст слайда</a:t>
            </a:r>
          </a:p>
        </p:txBody>
      </p:sp>
    </p:spTree>
    <p:extLst>
      <p:ext uri="{BB962C8B-B14F-4D97-AF65-F5344CB8AC3E}">
        <p14:creationId xmlns:p14="http://schemas.microsoft.com/office/powerpoint/2010/main" val="230616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 2 пунктов (английский логотип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1">
            <a:extLst>
              <a:ext uri="{FF2B5EF4-FFF2-40B4-BE49-F238E27FC236}">
                <a16:creationId xmlns:a16="http://schemas.microsoft.com/office/drawing/2014/main" xmlns="" id="{11A417A8-6EC4-FB45-8CBD-6A78DB77710D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518493" y="2766283"/>
            <a:ext cx="4762024" cy="2905876"/>
          </a:xfrm>
          <a:prstGeom prst="rect">
            <a:avLst/>
          </a:prstGeom>
        </p:spPr>
        <p:txBody>
          <a:bodyPr/>
          <a:lstStyle>
            <a:lvl1pPr>
              <a:def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</a:rPr>
              <a:t>Текст слайда</a:t>
            </a:r>
            <a:endParaRPr lang="ru-RU" dirty="0"/>
          </a:p>
        </p:txBody>
      </p:sp>
      <p:sp>
        <p:nvSpPr>
          <p:cNvPr id="6" name="Текст 2">
            <a:extLst>
              <a:ext uri="{FF2B5EF4-FFF2-40B4-BE49-F238E27FC236}">
                <a16:creationId xmlns:a16="http://schemas.microsoft.com/office/drawing/2014/main" xmlns="" id="{2EA76824-C7EB-1845-9876-4D583EDE086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18493" y="1942572"/>
            <a:ext cx="4762024" cy="669925"/>
          </a:xfrm>
          <a:prstGeom prst="rect">
            <a:avLst/>
          </a:prstGeom>
        </p:spPr>
        <p:txBody>
          <a:bodyPr/>
          <a:lstStyle>
            <a:lvl1pPr marL="127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defRPr lang="ru-RU" sz="2850" b="1" kern="1200" dirty="0">
                <a:solidFill>
                  <a:srgbClr val="EC3A2E"/>
                </a:solidFill>
                <a:latin typeface="Lato Heavy"/>
                <a:ea typeface="+mn-ea"/>
                <a:cs typeface="Lato Heavy"/>
              </a:defRPr>
            </a:lvl1pPr>
          </a:lstStyle>
          <a:p>
            <a:r>
              <a:rPr lang="ru-RU" dirty="0"/>
              <a:t>Подзаголовок 1</a:t>
            </a:r>
          </a:p>
        </p:txBody>
      </p:sp>
      <p:sp>
        <p:nvSpPr>
          <p:cNvPr id="7" name="Объект 3">
            <a:extLst>
              <a:ext uri="{FF2B5EF4-FFF2-40B4-BE49-F238E27FC236}">
                <a16:creationId xmlns:a16="http://schemas.microsoft.com/office/drawing/2014/main" xmlns="" id="{C20A2A49-4DC8-C34B-8FB4-A2EECAFA41E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65538" y="2766283"/>
            <a:ext cx="4737568" cy="2905876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</a:rPr>
              <a:t>Текст слайда</a:t>
            </a:r>
            <a:endParaRPr lang="ru-RU" dirty="0"/>
          </a:p>
        </p:txBody>
      </p:sp>
      <p:sp>
        <p:nvSpPr>
          <p:cNvPr id="8" name="Текст 4">
            <a:extLst>
              <a:ext uri="{FF2B5EF4-FFF2-40B4-BE49-F238E27FC236}">
                <a16:creationId xmlns:a16="http://schemas.microsoft.com/office/drawing/2014/main" xmlns="" id="{3869CBFC-E34E-3347-B4F8-CC958FBB4A2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65538" y="1942572"/>
            <a:ext cx="4737568" cy="6699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ru-RU" sz="2850" b="1" kern="1200" dirty="0" smtClean="0">
                <a:solidFill>
                  <a:srgbClr val="EC3A2E"/>
                </a:solidFill>
                <a:latin typeface="Lato Heavy"/>
                <a:ea typeface="+mn-ea"/>
                <a:cs typeface="Lato Heavy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Подзаголовок 2</a:t>
            </a:r>
          </a:p>
        </p:txBody>
      </p:sp>
      <p:sp>
        <p:nvSpPr>
          <p:cNvPr id="9" name="Текст 10">
            <a:extLst>
              <a:ext uri="{FF2B5EF4-FFF2-40B4-BE49-F238E27FC236}">
                <a16:creationId xmlns:a16="http://schemas.microsoft.com/office/drawing/2014/main" xmlns="" id="{7D709CFC-504D-F245-9FED-ECD7EAD0D79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09700" y="404990"/>
            <a:ext cx="4291076" cy="471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400" kern="1200" dirty="0">
                <a:solidFill>
                  <a:schemeClr val="tx1"/>
                </a:solidFill>
                <a:latin typeface="Lato Black" panose="020F0502020204030203" pitchFamily="34" charset="77"/>
                <a:ea typeface="+mn-ea"/>
                <a:cs typeface="Lato Heavy"/>
              </a:defRPr>
            </a:lvl1pPr>
          </a:lstStyle>
          <a:p>
            <a:r>
              <a:rPr lang="ru-RU" dirty="0"/>
              <a:t>// РАЗДЕЛ 1</a:t>
            </a:r>
          </a:p>
        </p:txBody>
      </p:sp>
      <p:sp>
        <p:nvSpPr>
          <p:cNvPr id="10" name="Текст 14">
            <a:extLst>
              <a:ext uri="{FF2B5EF4-FFF2-40B4-BE49-F238E27FC236}">
                <a16:creationId xmlns:a16="http://schemas.microsoft.com/office/drawing/2014/main" xmlns="" id="{8880CFF5-89AC-684D-8A11-696F9748EFF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468" y="6196550"/>
            <a:ext cx="456364" cy="530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4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51663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 3 пунктов (английский логотип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A23E031-C4E7-634C-AEF6-7D2F0441F37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18493" y="1942572"/>
            <a:ext cx="2990779" cy="669925"/>
          </a:xfrm>
          <a:prstGeom prst="rect">
            <a:avLst/>
          </a:prstGeom>
        </p:spPr>
        <p:txBody>
          <a:bodyPr/>
          <a:lstStyle>
            <a:lvl1pPr>
              <a:defRPr lang="ru-RU" sz="1600" spc="-5" dirty="0">
                <a:solidFill>
                  <a:schemeClr val="tx1">
                    <a:lumMod val="85000"/>
                    <a:lumOff val="15000"/>
                  </a:schemeClr>
                </a:solidFill>
                <a:latin typeface="Lato Thin" panose="020F0302020204030203" pitchFamily="34" charset="0"/>
                <a:cs typeface="Lato Thin" panose="020F0302020204030203" pitchFamily="34" charset="0"/>
              </a:defRPr>
            </a:lvl1pPr>
          </a:lstStyle>
          <a:p>
            <a:pPr lvl="0"/>
            <a:r>
              <a:rPr lang="ru-RU" sz="2850" b="1" kern="1200" dirty="0">
                <a:solidFill>
                  <a:srgbClr val="EC3A2E"/>
                </a:solidFill>
                <a:ea typeface="+mn-ea"/>
              </a:rPr>
              <a:t>Подзаголовок 1</a:t>
            </a:r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56C17433-5DD8-D049-BFAB-F0C9C9BE4C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975886" y="1942572"/>
            <a:ext cx="2975419" cy="6699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800" b="1" kern="1200" dirty="0">
                <a:solidFill>
                  <a:srgbClr val="EC3A2E"/>
                </a:solidFill>
                <a:ea typeface="+mn-ea"/>
              </a:rPr>
              <a:t>Подзаголовок 2</a:t>
            </a:r>
            <a:endParaRPr lang="ru-RU" dirty="0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34818510-2946-5E4E-B5C7-D9480CA58B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417919" y="1942572"/>
            <a:ext cx="2975419" cy="6699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2800" b="1" kern="1200" dirty="0">
                <a:solidFill>
                  <a:srgbClr val="EC3A2E"/>
                </a:solidFill>
                <a:ea typeface="+mn-ea"/>
              </a:rPr>
              <a:t>Подзаголовок 3</a:t>
            </a:r>
            <a:endParaRPr lang="ru-RU" dirty="0"/>
          </a:p>
        </p:txBody>
      </p:sp>
      <p:sp>
        <p:nvSpPr>
          <p:cNvPr id="8" name="Текст 10">
            <a:extLst>
              <a:ext uri="{FF2B5EF4-FFF2-40B4-BE49-F238E27FC236}">
                <a16:creationId xmlns:a16="http://schemas.microsoft.com/office/drawing/2014/main" xmlns="" id="{5994CB39-4ABC-FA40-84D7-AECC61E7A33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09700" y="404990"/>
            <a:ext cx="4291076" cy="471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400" kern="1200" dirty="0">
                <a:solidFill>
                  <a:schemeClr val="tx1"/>
                </a:solidFill>
                <a:latin typeface="Lato Black" panose="020F0502020204030203" pitchFamily="34" charset="77"/>
                <a:ea typeface="+mn-ea"/>
                <a:cs typeface="Lato Heavy"/>
              </a:defRPr>
            </a:lvl1pPr>
          </a:lstStyle>
          <a:p>
            <a:r>
              <a:rPr lang="ru-RU" dirty="0"/>
              <a:t>// РАЗДЕЛ 1</a:t>
            </a:r>
          </a:p>
        </p:txBody>
      </p:sp>
      <p:sp>
        <p:nvSpPr>
          <p:cNvPr id="9" name="Текст 14">
            <a:extLst>
              <a:ext uri="{FF2B5EF4-FFF2-40B4-BE49-F238E27FC236}">
                <a16:creationId xmlns:a16="http://schemas.microsoft.com/office/drawing/2014/main" xmlns="" id="{D766E781-3942-C643-B557-22262FEEEA8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1468" y="6196550"/>
            <a:ext cx="456364" cy="530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4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dirty="0"/>
              <a:t>1</a:t>
            </a:r>
          </a:p>
        </p:txBody>
      </p:sp>
      <p:sp>
        <p:nvSpPr>
          <p:cNvPr id="11" name="Объект 1">
            <a:extLst>
              <a:ext uri="{FF2B5EF4-FFF2-40B4-BE49-F238E27FC236}">
                <a16:creationId xmlns:a16="http://schemas.microsoft.com/office/drawing/2014/main" xmlns="" id="{70364D1E-A9D9-6C4E-897F-90D474D096E7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1518492" y="2766283"/>
            <a:ext cx="2990779" cy="2905876"/>
          </a:xfrm>
          <a:prstGeom prst="rect">
            <a:avLst/>
          </a:prstGeom>
        </p:spPr>
        <p:txBody>
          <a:bodyPr/>
          <a:lstStyle>
            <a:lvl1pPr>
              <a:def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</a:rPr>
              <a:t>Текст слайда</a:t>
            </a:r>
            <a:endParaRPr lang="ru-RU" dirty="0"/>
          </a:p>
        </p:txBody>
      </p:sp>
      <p:sp>
        <p:nvSpPr>
          <p:cNvPr id="12" name="Объект 1">
            <a:extLst>
              <a:ext uri="{FF2B5EF4-FFF2-40B4-BE49-F238E27FC236}">
                <a16:creationId xmlns:a16="http://schemas.microsoft.com/office/drawing/2014/main" xmlns="" id="{CACBBBD5-F37A-D247-9294-255F2C0F4B57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4975886" y="2766283"/>
            <a:ext cx="2990779" cy="2905876"/>
          </a:xfrm>
          <a:prstGeom prst="rect">
            <a:avLst/>
          </a:prstGeom>
        </p:spPr>
        <p:txBody>
          <a:bodyPr/>
          <a:lstStyle>
            <a:lvl1pPr>
              <a:def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</a:rPr>
              <a:t>Текст слайда</a:t>
            </a:r>
            <a:endParaRPr lang="ru-RU" dirty="0"/>
          </a:p>
        </p:txBody>
      </p:sp>
      <p:sp>
        <p:nvSpPr>
          <p:cNvPr id="13" name="Объект 1">
            <a:extLst>
              <a:ext uri="{FF2B5EF4-FFF2-40B4-BE49-F238E27FC236}">
                <a16:creationId xmlns:a16="http://schemas.microsoft.com/office/drawing/2014/main" xmlns="" id="{9A1DE853-2580-A647-95E4-DFF6A353E9AA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8402559" y="2766283"/>
            <a:ext cx="2990779" cy="2905876"/>
          </a:xfrm>
          <a:prstGeom prst="rect">
            <a:avLst/>
          </a:prstGeom>
        </p:spPr>
        <p:txBody>
          <a:bodyPr/>
          <a:lstStyle>
            <a:lvl1pPr>
              <a:def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</a:rPr>
              <a:t>Текст слайда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7996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 2 пунктов (русский логотип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1">
            <a:extLst>
              <a:ext uri="{FF2B5EF4-FFF2-40B4-BE49-F238E27FC236}">
                <a16:creationId xmlns:a16="http://schemas.microsoft.com/office/drawing/2014/main" xmlns="" id="{11A417A8-6EC4-FB45-8CBD-6A78DB77710D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518493" y="2766283"/>
            <a:ext cx="4762024" cy="2905876"/>
          </a:xfrm>
          <a:prstGeom prst="rect">
            <a:avLst/>
          </a:prstGeom>
        </p:spPr>
        <p:txBody>
          <a:bodyPr/>
          <a:lstStyle>
            <a:lvl1pPr>
              <a:def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</a:rPr>
              <a:t>Текст слайда</a:t>
            </a:r>
            <a:endParaRPr lang="ru-RU" dirty="0"/>
          </a:p>
        </p:txBody>
      </p:sp>
      <p:sp>
        <p:nvSpPr>
          <p:cNvPr id="6" name="Текст 2">
            <a:extLst>
              <a:ext uri="{FF2B5EF4-FFF2-40B4-BE49-F238E27FC236}">
                <a16:creationId xmlns:a16="http://schemas.microsoft.com/office/drawing/2014/main" xmlns="" id="{2EA76824-C7EB-1845-9876-4D583EDE086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18493" y="1942572"/>
            <a:ext cx="4762024" cy="669925"/>
          </a:xfrm>
          <a:prstGeom prst="rect">
            <a:avLst/>
          </a:prstGeom>
        </p:spPr>
        <p:txBody>
          <a:bodyPr/>
          <a:lstStyle>
            <a:lvl1pPr marL="127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defRPr lang="ru-RU" sz="2850" b="1" kern="1200" dirty="0">
                <a:solidFill>
                  <a:srgbClr val="EC3A2E"/>
                </a:solidFill>
                <a:latin typeface="Lato Heavy"/>
                <a:ea typeface="+mn-ea"/>
                <a:cs typeface="Lato Heavy"/>
              </a:defRPr>
            </a:lvl1pPr>
          </a:lstStyle>
          <a:p>
            <a:r>
              <a:rPr lang="ru-RU" dirty="0"/>
              <a:t>Подзаголовок 1</a:t>
            </a:r>
          </a:p>
        </p:txBody>
      </p:sp>
      <p:sp>
        <p:nvSpPr>
          <p:cNvPr id="7" name="Объект 3">
            <a:extLst>
              <a:ext uri="{FF2B5EF4-FFF2-40B4-BE49-F238E27FC236}">
                <a16:creationId xmlns:a16="http://schemas.microsoft.com/office/drawing/2014/main" xmlns="" id="{C20A2A49-4DC8-C34B-8FB4-A2EECAFA41E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65538" y="2766283"/>
            <a:ext cx="4737568" cy="2905876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600" kern="1200" spc="-5" dirty="0">
                <a:solidFill>
                  <a:schemeClr val="tx1">
                    <a:lumMod val="85000"/>
                    <a:lumOff val="15000"/>
                  </a:schemeClr>
                </a:solidFill>
                <a:ea typeface="+mn-ea"/>
              </a:rPr>
              <a:t>Текст слайда</a:t>
            </a:r>
            <a:endParaRPr lang="ru-RU" dirty="0"/>
          </a:p>
        </p:txBody>
      </p:sp>
      <p:sp>
        <p:nvSpPr>
          <p:cNvPr id="8" name="Текст 4">
            <a:extLst>
              <a:ext uri="{FF2B5EF4-FFF2-40B4-BE49-F238E27FC236}">
                <a16:creationId xmlns:a16="http://schemas.microsoft.com/office/drawing/2014/main" xmlns="" id="{3869CBFC-E34E-3347-B4F8-CC958FBB4A2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65538" y="1942572"/>
            <a:ext cx="4737568" cy="66992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ru-RU" sz="2850" b="1" kern="1200" dirty="0" smtClean="0">
                <a:solidFill>
                  <a:srgbClr val="EC3A2E"/>
                </a:solidFill>
                <a:latin typeface="Lato Heavy"/>
                <a:ea typeface="+mn-ea"/>
                <a:cs typeface="Lato Heavy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/>
              <a:t>Подзаголовок 2</a:t>
            </a:r>
          </a:p>
        </p:txBody>
      </p:sp>
      <p:sp>
        <p:nvSpPr>
          <p:cNvPr id="9" name="Текст 10">
            <a:extLst>
              <a:ext uri="{FF2B5EF4-FFF2-40B4-BE49-F238E27FC236}">
                <a16:creationId xmlns:a16="http://schemas.microsoft.com/office/drawing/2014/main" xmlns="" id="{7D709CFC-504D-F245-9FED-ECD7EAD0D79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09700" y="404990"/>
            <a:ext cx="4291076" cy="471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400" kern="1200" dirty="0">
                <a:solidFill>
                  <a:schemeClr val="tx1"/>
                </a:solidFill>
                <a:latin typeface="Lato Black" panose="020F0502020204030203" pitchFamily="34" charset="77"/>
                <a:ea typeface="+mn-ea"/>
                <a:cs typeface="Lato Heavy"/>
              </a:defRPr>
            </a:lvl1pPr>
          </a:lstStyle>
          <a:p>
            <a:r>
              <a:rPr lang="ru-RU" dirty="0"/>
              <a:t>// РАЗДЕЛ 1</a:t>
            </a:r>
          </a:p>
        </p:txBody>
      </p:sp>
      <p:sp>
        <p:nvSpPr>
          <p:cNvPr id="10" name="Текст 14">
            <a:extLst>
              <a:ext uri="{FF2B5EF4-FFF2-40B4-BE49-F238E27FC236}">
                <a16:creationId xmlns:a16="http://schemas.microsoft.com/office/drawing/2014/main" xmlns="" id="{8880CFF5-89AC-684D-8A11-696F9748EFF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468" y="6196550"/>
            <a:ext cx="456364" cy="5302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ru-RU" sz="24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Lato Thin" panose="020F0302020204030203" pitchFamily="34" charset="0"/>
                <a:ea typeface="+mn-ea"/>
                <a:cs typeface="Lato Thin" panose="020F0302020204030203" pitchFamily="34" charset="0"/>
              </a:defRPr>
            </a:lvl1pPr>
          </a:lstStyle>
          <a:p>
            <a:r>
              <a:rPr lang="ru-RU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9347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0697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60" r:id="rId8"/>
    <p:sldLayoutId id="2147483661" r:id="rId9"/>
    <p:sldLayoutId id="2147483662" r:id="rId10"/>
    <p:sldLayoutId id="2147483664" r:id="rId11"/>
  </p:sldLayoutIdLst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g"/><Relationship Id="rId4" Type="http://schemas.openxmlformats.org/officeDocument/2006/relationships/image" Target="../media/image24.crdownload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fif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g"/><Relationship Id="rId3" Type="http://schemas.openxmlformats.org/officeDocument/2006/relationships/image" Target="../media/image44.jpg"/><Relationship Id="rId7" Type="http://schemas.openxmlformats.org/officeDocument/2006/relationships/image" Target="../media/image4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g_large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quarter" idx="11"/>
          </p:nvPr>
        </p:nvSpPr>
        <p:spPr>
          <a:xfrm>
            <a:off x="3438110" y="1502263"/>
            <a:ext cx="6782247" cy="2114737"/>
          </a:xfrm>
        </p:spPr>
        <p:txBody>
          <a:bodyPr/>
          <a:lstStyle/>
          <a:p>
            <a:pPr algn="ctr"/>
            <a:r>
              <a:rPr lang="ru-RU" sz="36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ЗНАКОМЬТЕСЬ – УЗЛЫ. ПРОСТЫЕ, НУЖНЫЕ И КРАСИВЫЕ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8A818FE-9DD7-4D61-A9D3-50496350274D}"/>
              </a:ext>
            </a:extLst>
          </p:cNvPr>
          <p:cNvSpPr txBox="1"/>
          <p:nvPr/>
        </p:nvSpPr>
        <p:spPr>
          <a:xfrm>
            <a:off x="8508118" y="3746878"/>
            <a:ext cx="3683882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 err="1">
                <a:latin typeface="Times New Roman" charset="0"/>
                <a:cs typeface="Times New Roman" charset="0"/>
              </a:rPr>
              <a:t>Жердер</a:t>
            </a:r>
            <a:r>
              <a:rPr lang="ru-RU" sz="2400" b="1" dirty="0">
                <a:latin typeface="Times New Roman" charset="0"/>
                <a:cs typeface="Times New Roman" charset="0"/>
              </a:rPr>
              <a:t> Полина</a:t>
            </a:r>
          </a:p>
          <a:p>
            <a:r>
              <a:rPr lang="ru-RU" sz="2400" b="1" dirty="0">
                <a:latin typeface="Times New Roman" charset="0"/>
                <a:cs typeface="Times New Roman" charset="0"/>
              </a:rPr>
              <a:t>2 «В» класс</a:t>
            </a:r>
          </a:p>
          <a:p>
            <a:endParaRPr lang="ru-RU" sz="2400" b="1" dirty="0">
              <a:latin typeface="Times New Roman" charset="0"/>
              <a:cs typeface="Times New Roman" charset="0"/>
            </a:endParaRPr>
          </a:p>
          <a:p>
            <a:r>
              <a:rPr lang="ru-RU" sz="2400" b="1" dirty="0">
                <a:latin typeface="Times New Roman" charset="0"/>
                <a:cs typeface="Times New Roman" charset="0"/>
              </a:rPr>
              <a:t>Руководитель: </a:t>
            </a:r>
          </a:p>
          <a:p>
            <a:r>
              <a:rPr lang="ru-RU" sz="2400" b="1" dirty="0" smtClean="0">
                <a:latin typeface="Times New Roman" charset="0"/>
                <a:cs typeface="Times New Roman" charset="0"/>
              </a:rPr>
              <a:t>Н.В</a:t>
            </a:r>
            <a:r>
              <a:rPr lang="ru-RU" sz="2400" b="1" dirty="0">
                <a:latin typeface="Times New Roman" charset="0"/>
                <a:cs typeface="Times New Roman" charset="0"/>
              </a:rPr>
              <a:t>. </a:t>
            </a:r>
            <a:r>
              <a:rPr lang="ru-RU" sz="2400" b="1" dirty="0" err="1" smtClean="0">
                <a:latin typeface="Times New Roman" charset="0"/>
                <a:cs typeface="Times New Roman" charset="0"/>
              </a:rPr>
              <a:t>Шарич</a:t>
            </a:r>
            <a:endParaRPr lang="ru-RU" sz="2400" b="1" dirty="0" smtClean="0">
              <a:latin typeface="Times New Roman" charset="0"/>
              <a:cs typeface="Times New Roman" charset="0"/>
            </a:endParaRPr>
          </a:p>
          <a:p>
            <a:r>
              <a:rPr lang="ru-RU" sz="2400" b="1" dirty="0" smtClean="0">
                <a:latin typeface="Times New Roman" charset="0"/>
                <a:cs typeface="Times New Roman" charset="0"/>
              </a:rPr>
              <a:t>Консультант :</a:t>
            </a:r>
          </a:p>
          <a:p>
            <a:r>
              <a:rPr lang="ru-RU" sz="2400" b="1" dirty="0" smtClean="0">
                <a:latin typeface="Times New Roman" charset="0"/>
                <a:cs typeface="Times New Roman" charset="0"/>
              </a:rPr>
              <a:t>Е.В. Гурьянова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110" y="3086688"/>
            <a:ext cx="4151143" cy="3608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614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>
            <a:extLst>
              <a:ext uri="{FF2B5EF4-FFF2-40B4-BE49-F238E27FC236}">
                <a16:creationId xmlns:a16="http://schemas.microsoft.com/office/drawing/2014/main" xmlns="" id="{8F7DF1C8-2607-4C40-8349-893A14429648}"/>
              </a:ext>
            </a:extLst>
          </p:cNvPr>
          <p:cNvSpPr txBox="1">
            <a:spLocks/>
          </p:cNvSpPr>
          <p:nvPr/>
        </p:nvSpPr>
        <p:spPr>
          <a:xfrm>
            <a:off x="2089342" y="1043196"/>
            <a:ext cx="8071592" cy="113816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Вязание крючком – процесс изготовления полотна с помощью вязального крючка. </a:t>
            </a:r>
          </a:p>
          <a:p>
            <a:pPr algn="ctr"/>
            <a:endParaRPr lang="ru-RU" sz="32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30720" y="6230957"/>
            <a:ext cx="42013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Связанная крючком салфетка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18272" y="6230210"/>
            <a:ext cx="5208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Игрушки «Амигуруми»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929D5BD-A462-4B3D-9C47-46AA9D263E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8667" y="2409354"/>
            <a:ext cx="5503333" cy="384132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BBF6535B-2C42-4652-BB71-3E27BFC379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3125" y="2409354"/>
            <a:ext cx="3835147" cy="383514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C420C775-AA1C-4234-B481-E5E1FE071CBE}"/>
              </a:ext>
            </a:extLst>
          </p:cNvPr>
          <p:cNvSpPr txBox="1"/>
          <p:nvPr/>
        </p:nvSpPr>
        <p:spPr>
          <a:xfrm>
            <a:off x="11480800" y="6338737"/>
            <a:ext cx="711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056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>
            <a:extLst>
              <a:ext uri="{FF2B5EF4-FFF2-40B4-BE49-F238E27FC236}">
                <a16:creationId xmlns:a16="http://schemas.microsoft.com/office/drawing/2014/main" xmlns="" id="{8F7DF1C8-2607-4C40-8349-893A14429648}"/>
              </a:ext>
            </a:extLst>
          </p:cNvPr>
          <p:cNvSpPr txBox="1">
            <a:spLocks/>
          </p:cNvSpPr>
          <p:nvPr/>
        </p:nvSpPr>
        <p:spPr>
          <a:xfrm>
            <a:off x="1762896" y="704382"/>
            <a:ext cx="8320217" cy="214387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Самые распространенные узлы в нашей жизни это узлы, которые используются для получения тканей. </a:t>
            </a:r>
            <a:endParaRPr lang="ru-RU" sz="2400" b="1" i="1" dirty="0">
              <a:solidFill>
                <a:schemeClr val="tx1">
                  <a:lumMod val="65000"/>
                  <a:lumOff val="3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6226" y="2032000"/>
            <a:ext cx="6024056" cy="4302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188452471"/>
              </p:ext>
            </p:extLst>
          </p:nvPr>
        </p:nvGraphicFramePr>
        <p:xfrm>
          <a:off x="1087426" y="2848256"/>
          <a:ext cx="4742424" cy="28791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64047B7-F9E4-4127-AC92-B4587F4E4E89}"/>
              </a:ext>
            </a:extLst>
          </p:cNvPr>
          <p:cNvSpPr txBox="1"/>
          <p:nvPr/>
        </p:nvSpPr>
        <p:spPr>
          <a:xfrm>
            <a:off x="11480800" y="6338737"/>
            <a:ext cx="711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95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>
            <a:extLst>
              <a:ext uri="{FF2B5EF4-FFF2-40B4-BE49-F238E27FC236}">
                <a16:creationId xmlns:a16="http://schemas.microsoft.com/office/drawing/2014/main" xmlns="" id="{8F7DF1C8-2607-4C40-8349-893A14429648}"/>
              </a:ext>
            </a:extLst>
          </p:cNvPr>
          <p:cNvSpPr txBox="1">
            <a:spLocks/>
          </p:cNvSpPr>
          <p:nvPr/>
        </p:nvSpPr>
        <p:spPr>
          <a:xfrm>
            <a:off x="1762896" y="704382"/>
            <a:ext cx="8320217" cy="72900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Морские узлы </a:t>
            </a:r>
            <a:endParaRPr lang="ru-RU" sz="2400" b="1" i="1" dirty="0">
              <a:solidFill>
                <a:schemeClr val="tx1">
                  <a:lumMod val="65000"/>
                  <a:lumOff val="3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89821530-6CBD-4852-8193-11288B8EDB2C}"/>
              </a:ext>
            </a:extLst>
          </p:cNvPr>
          <p:cNvSpPr txBox="1"/>
          <p:nvPr/>
        </p:nvSpPr>
        <p:spPr>
          <a:xfrm>
            <a:off x="11480800" y="6338737"/>
            <a:ext cx="711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1AA0E1B6-3349-4433-AACD-D94D1B8536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671" b="11585"/>
          <a:stretch/>
        </p:blipFill>
        <p:spPr>
          <a:xfrm>
            <a:off x="9197695" y="3158057"/>
            <a:ext cx="2994303" cy="161289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F6EC4031-3F4F-4D54-AA4F-22CC5663063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607" t="22075" r="3499" b="7688"/>
          <a:stretch/>
        </p:blipFill>
        <p:spPr>
          <a:xfrm>
            <a:off x="9197697" y="1488693"/>
            <a:ext cx="2994303" cy="161289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34412984-52AA-451F-BA82-C09B7C595F8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90" t="2692" b="5410"/>
          <a:stretch/>
        </p:blipFill>
        <p:spPr>
          <a:xfrm>
            <a:off x="1038883" y="1488693"/>
            <a:ext cx="8119533" cy="4535371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879E1188-ACC0-4B90-B515-1D53AAF5F6A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4367" b="8046"/>
          <a:stretch/>
        </p:blipFill>
        <p:spPr>
          <a:xfrm>
            <a:off x="9197694" y="4826010"/>
            <a:ext cx="2994306" cy="1612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04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72566B09-D73A-4324-8D33-0BD991E8A3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956959" y="2457095"/>
            <a:ext cx="4968502" cy="2794782"/>
          </a:xfrm>
          <a:prstGeom prst="rect">
            <a:avLst/>
          </a:prstGeom>
        </p:spPr>
      </p:pic>
      <p:sp>
        <p:nvSpPr>
          <p:cNvPr id="4" name="Текст 2">
            <a:extLst>
              <a:ext uri="{FF2B5EF4-FFF2-40B4-BE49-F238E27FC236}">
                <a16:creationId xmlns:a16="http://schemas.microsoft.com/office/drawing/2014/main" xmlns="" id="{8F7DF1C8-2607-4C40-8349-893A14429648}"/>
              </a:ext>
            </a:extLst>
          </p:cNvPr>
          <p:cNvSpPr txBox="1">
            <a:spLocks/>
          </p:cNvSpPr>
          <p:nvPr/>
        </p:nvSpPr>
        <p:spPr>
          <a:xfrm>
            <a:off x="-361550" y="324937"/>
            <a:ext cx="8320217" cy="72900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Узлы в альпинизме</a:t>
            </a:r>
            <a:endParaRPr lang="ru-RU" sz="2400" b="1" i="1" dirty="0">
              <a:solidFill>
                <a:schemeClr val="tx1">
                  <a:lumMod val="65000"/>
                  <a:lumOff val="3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4306" y="2625382"/>
            <a:ext cx="2543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Узел Прусика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94701" y="6007953"/>
            <a:ext cx="2443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Узел восьмерка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2482" y="4370450"/>
            <a:ext cx="2128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Узел стремя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645417A6-E4CD-4701-9AEB-155A810E518C}"/>
              </a:ext>
            </a:extLst>
          </p:cNvPr>
          <p:cNvSpPr txBox="1"/>
          <p:nvPr/>
        </p:nvSpPr>
        <p:spPr>
          <a:xfrm>
            <a:off x="11480800" y="6338737"/>
            <a:ext cx="711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A99A0131-C4AE-4AFD-9D03-76F65F3186A8}"/>
              </a:ext>
            </a:extLst>
          </p:cNvPr>
          <p:cNvSpPr txBox="1"/>
          <p:nvPr/>
        </p:nvSpPr>
        <p:spPr>
          <a:xfrm>
            <a:off x="7356900" y="3867099"/>
            <a:ext cx="447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Спортивный альпинизм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8E100719-CBA6-41FF-98EC-7CEBEF224E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3480" y="1576919"/>
            <a:ext cx="3962401" cy="2134204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549D2177-42CD-4E1B-8807-5E8DEC7CA063}"/>
              </a:ext>
            </a:extLst>
          </p:cNvPr>
          <p:cNvSpPr txBox="1"/>
          <p:nvPr/>
        </p:nvSpPr>
        <p:spPr>
          <a:xfrm>
            <a:off x="7427155" y="1165928"/>
            <a:ext cx="4149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Промышленный альпинизм</a:t>
            </a:r>
          </a:p>
        </p:txBody>
      </p:sp>
      <p:sp>
        <p:nvSpPr>
          <p:cNvPr id="26" name="Стрелка: вправо 25">
            <a:extLst>
              <a:ext uri="{FF2B5EF4-FFF2-40B4-BE49-F238E27FC236}">
                <a16:creationId xmlns:a16="http://schemas.microsoft.com/office/drawing/2014/main" xmlns="" id="{7E9A9E80-15B0-4A26-9132-C1B7F1F18E8D}"/>
              </a:ext>
            </a:extLst>
          </p:cNvPr>
          <p:cNvSpPr/>
          <p:nvPr/>
        </p:nvSpPr>
        <p:spPr>
          <a:xfrm>
            <a:off x="5325918" y="3650346"/>
            <a:ext cx="895965" cy="6094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03624AEC-411F-4A81-BDEF-283C7F6387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3480" y="4304213"/>
            <a:ext cx="3962400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02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>
            <a:extLst>
              <a:ext uri="{FF2B5EF4-FFF2-40B4-BE49-F238E27FC236}">
                <a16:creationId xmlns:a16="http://schemas.microsoft.com/office/drawing/2014/main" xmlns="" id="{8F7DF1C8-2607-4C40-8349-893A14429648}"/>
              </a:ext>
            </a:extLst>
          </p:cNvPr>
          <p:cNvSpPr txBox="1">
            <a:spLocks/>
          </p:cNvSpPr>
          <p:nvPr/>
        </p:nvSpPr>
        <p:spPr>
          <a:xfrm>
            <a:off x="2345266" y="339881"/>
            <a:ext cx="8246534" cy="72900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Хирургические узлы служат для зашивания ран и разрезов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229" y="1662452"/>
            <a:ext cx="4083218" cy="4491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66DD034-6905-4787-80FD-28CCE3425CA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680"/>
          <a:stretch/>
        </p:blipFill>
        <p:spPr>
          <a:xfrm>
            <a:off x="2452503" y="1645051"/>
            <a:ext cx="3758387" cy="483194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BF46CA4-61C9-4581-8775-14ECC642CE96}"/>
              </a:ext>
            </a:extLst>
          </p:cNvPr>
          <p:cNvSpPr txBox="1"/>
          <p:nvPr/>
        </p:nvSpPr>
        <p:spPr>
          <a:xfrm>
            <a:off x="11480800" y="6338737"/>
            <a:ext cx="711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555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>
            <a:extLst>
              <a:ext uri="{FF2B5EF4-FFF2-40B4-BE49-F238E27FC236}">
                <a16:creationId xmlns:a16="http://schemas.microsoft.com/office/drawing/2014/main" xmlns="" id="{8F7DF1C8-2607-4C40-8349-893A14429648}"/>
              </a:ext>
            </a:extLst>
          </p:cNvPr>
          <p:cNvSpPr txBox="1">
            <a:spLocks/>
          </p:cNvSpPr>
          <p:nvPr/>
        </p:nvSpPr>
        <p:spPr>
          <a:xfrm>
            <a:off x="1304926" y="555319"/>
            <a:ext cx="9448800" cy="72900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Узлы присутствуют в повседневной жизни</a:t>
            </a:r>
            <a:endParaRPr lang="ru-RU" sz="2400" b="1" i="1" dirty="0">
              <a:solidFill>
                <a:schemeClr val="tx1">
                  <a:lumMod val="65000"/>
                  <a:lumOff val="3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33F35BB-5847-4929-B1EC-A713139CCECA}"/>
              </a:ext>
            </a:extLst>
          </p:cNvPr>
          <p:cNvSpPr txBox="1"/>
          <p:nvPr/>
        </p:nvSpPr>
        <p:spPr>
          <a:xfrm>
            <a:off x="1607091" y="1718115"/>
            <a:ext cx="9665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Шнурки                                  Галстуки                             Платки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5E1EAE4-CE57-4234-ABC0-1027E2CF93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2971" y="2308732"/>
            <a:ext cx="4326057" cy="408715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085B7DB-A124-4BF0-8F22-65CCAC1D79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2474" y="2308731"/>
            <a:ext cx="3815875" cy="399394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7D72BF5-96ED-4BEF-BB3E-D2C6C08545D3}"/>
              </a:ext>
            </a:extLst>
          </p:cNvPr>
          <p:cNvSpPr txBox="1"/>
          <p:nvPr/>
        </p:nvSpPr>
        <p:spPr>
          <a:xfrm>
            <a:off x="11480800" y="6338737"/>
            <a:ext cx="711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1A8C05D5-595E-4E24-A714-5A6264FCCD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3009" y="4434959"/>
            <a:ext cx="2866515" cy="1612415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E62B9E45-5E06-46F3-9241-2E457896C6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3010" y="2308732"/>
            <a:ext cx="2866515" cy="1908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632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>
            <a:extLst>
              <a:ext uri="{FF2B5EF4-FFF2-40B4-BE49-F238E27FC236}">
                <a16:creationId xmlns:a16="http://schemas.microsoft.com/office/drawing/2014/main" xmlns="" id="{8F7DF1C8-2607-4C40-8349-893A14429648}"/>
              </a:ext>
            </a:extLst>
          </p:cNvPr>
          <p:cNvSpPr txBox="1">
            <a:spLocks/>
          </p:cNvSpPr>
          <p:nvPr/>
        </p:nvSpPr>
        <p:spPr>
          <a:xfrm>
            <a:off x="1762896" y="704382"/>
            <a:ext cx="8320217" cy="72900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Узлы в прическах</a:t>
            </a:r>
            <a:endParaRPr lang="ru-RU" sz="2400" b="1" i="1" dirty="0">
              <a:solidFill>
                <a:schemeClr val="tx1">
                  <a:lumMod val="50000"/>
                  <a:lumOff val="50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571" y="1433384"/>
            <a:ext cx="4926670" cy="4926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8588" y="1433384"/>
            <a:ext cx="3098534" cy="4926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38C05BA-A176-4646-8172-8255E721DCE0}"/>
              </a:ext>
            </a:extLst>
          </p:cNvPr>
          <p:cNvSpPr txBox="1"/>
          <p:nvPr/>
        </p:nvSpPr>
        <p:spPr>
          <a:xfrm>
            <a:off x="11480800" y="6338737"/>
            <a:ext cx="711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1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>
            <a:extLst>
              <a:ext uri="{FF2B5EF4-FFF2-40B4-BE49-F238E27FC236}">
                <a16:creationId xmlns:a16="http://schemas.microsoft.com/office/drawing/2014/main" xmlns="" id="{8F7DF1C8-2607-4C40-8349-893A14429648}"/>
              </a:ext>
            </a:extLst>
          </p:cNvPr>
          <p:cNvSpPr txBox="1">
            <a:spLocks/>
          </p:cNvSpPr>
          <p:nvPr/>
        </p:nvSpPr>
        <p:spPr>
          <a:xfrm>
            <a:off x="1762895" y="704382"/>
            <a:ext cx="8320217" cy="72900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Легенда о Гордиевом узле</a:t>
            </a:r>
            <a:endParaRPr lang="ru-RU" sz="2400" b="1" i="1" dirty="0">
              <a:solidFill>
                <a:schemeClr val="tx1">
                  <a:lumMod val="65000"/>
                  <a:lumOff val="3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290" y="1433384"/>
            <a:ext cx="5477428" cy="5173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7BC07A2-20E6-42AA-A397-6E05A1F5F5D2}"/>
              </a:ext>
            </a:extLst>
          </p:cNvPr>
          <p:cNvSpPr txBox="1"/>
          <p:nvPr/>
        </p:nvSpPr>
        <p:spPr>
          <a:xfrm>
            <a:off x="11480800" y="6338737"/>
            <a:ext cx="711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385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>
            <a:extLst>
              <a:ext uri="{FF2B5EF4-FFF2-40B4-BE49-F238E27FC236}">
                <a16:creationId xmlns:a16="http://schemas.microsoft.com/office/drawing/2014/main" xmlns="" id="{8F7DF1C8-2607-4C40-8349-893A14429648}"/>
              </a:ext>
            </a:extLst>
          </p:cNvPr>
          <p:cNvSpPr txBox="1">
            <a:spLocks/>
          </p:cNvSpPr>
          <p:nvPr/>
        </p:nvSpPr>
        <p:spPr>
          <a:xfrm>
            <a:off x="1762896" y="704382"/>
            <a:ext cx="8320217" cy="72900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Продукт моего проекта</a:t>
            </a:r>
            <a:endParaRPr lang="ru-RU" sz="2400" b="1" i="1" dirty="0">
              <a:solidFill>
                <a:schemeClr val="tx1">
                  <a:lumMod val="65000"/>
                  <a:lumOff val="3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672" y="1276710"/>
            <a:ext cx="3924332" cy="5210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525" y="1276710"/>
            <a:ext cx="3933753" cy="5223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3ED5A18-8A3E-4BC7-8B1B-A8159F657549}"/>
              </a:ext>
            </a:extLst>
          </p:cNvPr>
          <p:cNvSpPr txBox="1"/>
          <p:nvPr/>
        </p:nvSpPr>
        <p:spPr>
          <a:xfrm>
            <a:off x="11480800" y="6338737"/>
            <a:ext cx="711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73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>
            <a:extLst>
              <a:ext uri="{FF2B5EF4-FFF2-40B4-BE49-F238E27FC236}">
                <a16:creationId xmlns:a16="http://schemas.microsoft.com/office/drawing/2014/main" xmlns="" id="{8F7DF1C8-2607-4C40-8349-893A14429648}"/>
              </a:ext>
            </a:extLst>
          </p:cNvPr>
          <p:cNvSpPr txBox="1">
            <a:spLocks/>
          </p:cNvSpPr>
          <p:nvPr/>
        </p:nvSpPr>
        <p:spPr>
          <a:xfrm>
            <a:off x="1762896" y="704382"/>
            <a:ext cx="8320217" cy="72900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Продукт моего проекта</a:t>
            </a:r>
            <a:endParaRPr lang="ru-RU" sz="2400" b="1" i="1" dirty="0">
              <a:solidFill>
                <a:schemeClr val="tx1">
                  <a:lumMod val="65000"/>
                  <a:lumOff val="3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189" y="1433383"/>
            <a:ext cx="3890815" cy="5187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0911" y="1433383"/>
            <a:ext cx="3890815" cy="5187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E5D21C2-0F17-45C8-A09C-883287093A20}"/>
              </a:ext>
            </a:extLst>
          </p:cNvPr>
          <p:cNvSpPr txBox="1"/>
          <p:nvPr/>
        </p:nvSpPr>
        <p:spPr>
          <a:xfrm>
            <a:off x="11480800" y="6338737"/>
            <a:ext cx="711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09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36431" y="649357"/>
            <a:ext cx="9951264" cy="2310384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 </a:t>
            </a:r>
            <a:endParaRPr lang="ru-RU" i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узлов людьми можно заметить во многих сферах. Применение узлов в различных областях является актуальным вопросом и сейчас.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9AF2DBC-B761-483B-9587-A6D73449EAF8}"/>
              </a:ext>
            </a:extLst>
          </p:cNvPr>
          <p:cNvSpPr txBox="1"/>
          <p:nvPr/>
        </p:nvSpPr>
        <p:spPr>
          <a:xfrm>
            <a:off x="7010575" y="3461723"/>
            <a:ext cx="4316452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 из моих увлечений - рукоделие, в разных его видах я сталкиваюсь с техникой плетения узлов. </a:t>
            </a:r>
          </a:p>
        </p:txBody>
      </p:sp>
      <p:pic>
        <p:nvPicPr>
          <p:cNvPr id="2050" name="Picture 2" descr="Рукоделие. Макрам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9" y="2594814"/>
            <a:ext cx="4952740" cy="3303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0D82031-4F49-416C-8192-DFACFB5796BD}"/>
              </a:ext>
            </a:extLst>
          </p:cNvPr>
          <p:cNvSpPr txBox="1"/>
          <p:nvPr/>
        </p:nvSpPr>
        <p:spPr>
          <a:xfrm>
            <a:off x="11480800" y="6338737"/>
            <a:ext cx="711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2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553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>
            <a:extLst>
              <a:ext uri="{FF2B5EF4-FFF2-40B4-BE49-F238E27FC236}">
                <a16:creationId xmlns:a16="http://schemas.microsoft.com/office/drawing/2014/main" xmlns="" id="{8F7DF1C8-2607-4C40-8349-893A14429648}"/>
              </a:ext>
            </a:extLst>
          </p:cNvPr>
          <p:cNvSpPr txBox="1">
            <a:spLocks/>
          </p:cNvSpPr>
          <p:nvPr/>
        </p:nvSpPr>
        <p:spPr>
          <a:xfrm>
            <a:off x="1762895" y="682594"/>
            <a:ext cx="8320217" cy="72900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Продукт моего проекта</a:t>
            </a:r>
            <a:endParaRPr lang="ru-RU" sz="2400" b="1" i="1" dirty="0">
              <a:solidFill>
                <a:schemeClr val="tx1">
                  <a:lumMod val="65000"/>
                  <a:lumOff val="3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6" b="10209"/>
          <a:stretch/>
        </p:blipFill>
        <p:spPr bwMode="auto">
          <a:xfrm>
            <a:off x="2108888" y="1237028"/>
            <a:ext cx="3880007" cy="5013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0A89793-E52C-4E8B-8D23-21B19BF35942}"/>
              </a:ext>
            </a:extLst>
          </p:cNvPr>
          <p:cNvSpPr txBox="1"/>
          <p:nvPr/>
        </p:nvSpPr>
        <p:spPr>
          <a:xfrm>
            <a:off x="11480800" y="6338737"/>
            <a:ext cx="711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ADE6628-9AA9-4CCA-B90F-0FD828D148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44" r="3309"/>
          <a:stretch/>
        </p:blipFill>
        <p:spPr>
          <a:xfrm rot="5400000">
            <a:off x="5939821" y="1761570"/>
            <a:ext cx="5013825" cy="3964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7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BE906325-6EE9-4AFF-8F4B-34FFD3936D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5817" y="3788153"/>
            <a:ext cx="2305353" cy="3073804"/>
          </a:xfrm>
          <a:prstGeom prst="rect">
            <a:avLst/>
          </a:prstGeom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225" y="4667035"/>
            <a:ext cx="1161340" cy="1548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Текст 2">
            <a:extLst>
              <a:ext uri="{FF2B5EF4-FFF2-40B4-BE49-F238E27FC236}">
                <a16:creationId xmlns:a16="http://schemas.microsoft.com/office/drawing/2014/main" xmlns="" id="{8F7DF1C8-2607-4C40-8349-893A14429648}"/>
              </a:ext>
            </a:extLst>
          </p:cNvPr>
          <p:cNvSpPr txBox="1">
            <a:spLocks/>
          </p:cNvSpPr>
          <p:nvPr/>
        </p:nvSpPr>
        <p:spPr>
          <a:xfrm>
            <a:off x="1762895" y="682594"/>
            <a:ext cx="8320217" cy="72900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Продукт моего проекта</a:t>
            </a:r>
            <a:endParaRPr lang="ru-RU" sz="2400" b="1" i="1" dirty="0">
              <a:solidFill>
                <a:schemeClr val="tx1">
                  <a:lumMod val="65000"/>
                  <a:lumOff val="3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731" y="4667035"/>
            <a:ext cx="1545782" cy="2061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331" y="1631879"/>
            <a:ext cx="2198800" cy="293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93E1F19-0F11-4435-BB3D-8C8F24E8EAD8}"/>
              </a:ext>
            </a:extLst>
          </p:cNvPr>
          <p:cNvSpPr txBox="1"/>
          <p:nvPr/>
        </p:nvSpPr>
        <p:spPr>
          <a:xfrm>
            <a:off x="11480800" y="6338737"/>
            <a:ext cx="711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BBE11A8-3B2E-4CA7-A828-2E1164FA9D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77934" y="1631879"/>
            <a:ext cx="3819877" cy="509316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317BB65-EA14-4939-8326-ADFB5BDAC63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12316" y="1631879"/>
            <a:ext cx="2305353" cy="3073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11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>
            <a:extLst>
              <a:ext uri="{FF2B5EF4-FFF2-40B4-BE49-F238E27FC236}">
                <a16:creationId xmlns:a16="http://schemas.microsoft.com/office/drawing/2014/main" xmlns="" id="{8F7DF1C8-2607-4C40-8349-893A14429648}"/>
              </a:ext>
            </a:extLst>
          </p:cNvPr>
          <p:cNvSpPr txBox="1">
            <a:spLocks/>
          </p:cNvSpPr>
          <p:nvPr/>
        </p:nvSpPr>
        <p:spPr>
          <a:xfrm>
            <a:off x="1818368" y="682594"/>
            <a:ext cx="8320217" cy="72900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Выводы</a:t>
            </a:r>
            <a:endParaRPr lang="ru-RU" sz="2400" b="1" i="1" dirty="0">
              <a:solidFill>
                <a:schemeClr val="tx1">
                  <a:lumMod val="65000"/>
                  <a:lumOff val="3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90559" y="1536165"/>
            <a:ext cx="826265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работы было выявлено, что мир узлов велик и разнообразен, они применяются во многих сферах жизни человека: профессиях, хобби и увлечениях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исследования были изучены техники вязания и плетения отдельных узлов, создана небольшая коллекция изделий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полученных навыков появилась возможность создавать подарки - сувениры для своих друзей и близких, проводить мастер-классы для своих одноклассников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цель исследования достигнута, задачи выполнены, гипотеза подтверждена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EEEC2A7-7390-449F-8197-31E8EC4C6E78}"/>
              </a:ext>
            </a:extLst>
          </p:cNvPr>
          <p:cNvSpPr txBox="1"/>
          <p:nvPr/>
        </p:nvSpPr>
        <p:spPr>
          <a:xfrm>
            <a:off x="11480800" y="6338737"/>
            <a:ext cx="711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132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>
            <a:extLst>
              <a:ext uri="{FF2B5EF4-FFF2-40B4-BE49-F238E27FC236}">
                <a16:creationId xmlns:a16="http://schemas.microsoft.com/office/drawing/2014/main" xmlns="" id="{8F7DF1C8-2607-4C40-8349-893A14429648}"/>
              </a:ext>
            </a:extLst>
          </p:cNvPr>
          <p:cNvSpPr txBox="1">
            <a:spLocks/>
          </p:cNvSpPr>
          <p:nvPr/>
        </p:nvSpPr>
        <p:spPr>
          <a:xfrm>
            <a:off x="1818368" y="682594"/>
            <a:ext cx="8320217" cy="72900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Спасибо за внимание!</a:t>
            </a:r>
            <a:endParaRPr lang="ru-RU" sz="2400" b="1" i="1" dirty="0">
              <a:solidFill>
                <a:schemeClr val="tx1">
                  <a:lumMod val="65000"/>
                  <a:lumOff val="3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47" b="15836"/>
          <a:stretch/>
        </p:blipFill>
        <p:spPr bwMode="auto">
          <a:xfrm>
            <a:off x="1706227" y="1411596"/>
            <a:ext cx="3983515" cy="490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019800" y="2154345"/>
            <a:ext cx="606742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помощь в подготовке проекта: 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Нашего руководителя –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Шарич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Н.В.;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кружка «Школа подарков» - Гурьянову Е.В.;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Организаторов конференции.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9BF3984-6B5A-4768-BA6A-1356B3677C56}"/>
              </a:ext>
            </a:extLst>
          </p:cNvPr>
          <p:cNvSpPr txBox="1"/>
          <p:nvPr/>
        </p:nvSpPr>
        <p:spPr>
          <a:xfrm>
            <a:off x="11480800" y="6338737"/>
            <a:ext cx="711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28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2852" y="4236909"/>
            <a:ext cx="4370349" cy="2369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75F1633-B37C-4D94-A7A4-955B95AA5703}"/>
              </a:ext>
            </a:extLst>
          </p:cNvPr>
          <p:cNvSpPr txBox="1"/>
          <p:nvPr/>
        </p:nvSpPr>
        <p:spPr>
          <a:xfrm>
            <a:off x="2283973" y="1443272"/>
            <a:ext cx="7624054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buNone/>
            </a:pPr>
            <a:endParaRPr lang="ru-RU" sz="26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6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Гипотеза:</a:t>
            </a:r>
            <a:r>
              <a:rPr lang="ru-RU" sz="26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Узлы являются украшением при изготовлении различных изделий, средством, обеспечивающим безопасность людей, помощником во многих профессиях и хобби. Узлов великое множество. Используются не все, но многие нужно уметь завязывать не только профессионалам, но и людям в повседневной жизни.</a:t>
            </a: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D5169FF-9D12-44A0-B319-11EC3ECF9985}"/>
              </a:ext>
            </a:extLst>
          </p:cNvPr>
          <p:cNvSpPr txBox="1"/>
          <p:nvPr/>
        </p:nvSpPr>
        <p:spPr>
          <a:xfrm>
            <a:off x="11480800" y="6338737"/>
            <a:ext cx="711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3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38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75F1633-B37C-4D94-A7A4-955B95AA5703}"/>
              </a:ext>
            </a:extLst>
          </p:cNvPr>
          <p:cNvSpPr txBox="1"/>
          <p:nvPr/>
        </p:nvSpPr>
        <p:spPr>
          <a:xfrm>
            <a:off x="2345757" y="241992"/>
            <a:ext cx="7624054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ru-RU" sz="26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опроса</a:t>
            </a:r>
            <a:endParaRPr lang="en-US" sz="2600" b="1" i="1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B154F8E-5614-4CF0-BB1D-9EBE0EDD41FB}"/>
              </a:ext>
            </a:extLst>
          </p:cNvPr>
          <p:cNvSpPr txBox="1"/>
          <p:nvPr/>
        </p:nvSpPr>
        <p:spPr>
          <a:xfrm>
            <a:off x="11480800" y="6338737"/>
            <a:ext cx="711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4</a:t>
            </a: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FC8F9807-16BB-42E1-9A7A-AA9A978347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9150002"/>
              </p:ext>
            </p:extLst>
          </p:nvPr>
        </p:nvGraphicFramePr>
        <p:xfrm>
          <a:off x="1272746" y="1037968"/>
          <a:ext cx="10208054" cy="5177478"/>
        </p:xfrm>
        <a:graphic>
          <a:graphicData uri="http://schemas.openxmlformats.org/drawingml/2006/table">
            <a:tbl>
              <a:tblPr firstRow="1" firstCol="1" bandRow="1"/>
              <a:tblGrid>
                <a:gridCol w="3009597">
                  <a:extLst>
                    <a:ext uri="{9D8B030D-6E8A-4147-A177-3AD203B41FA5}">
                      <a16:colId xmlns:a16="http://schemas.microsoft.com/office/drawing/2014/main" xmlns="" val="619602924"/>
                    </a:ext>
                  </a:extLst>
                </a:gridCol>
                <a:gridCol w="3360541">
                  <a:extLst>
                    <a:ext uri="{9D8B030D-6E8A-4147-A177-3AD203B41FA5}">
                      <a16:colId xmlns:a16="http://schemas.microsoft.com/office/drawing/2014/main" xmlns="" val="622310461"/>
                    </a:ext>
                  </a:extLst>
                </a:gridCol>
                <a:gridCol w="3837916">
                  <a:extLst>
                    <a:ext uri="{9D8B030D-6E8A-4147-A177-3AD203B41FA5}">
                      <a16:colId xmlns:a16="http://schemas.microsoft.com/office/drawing/2014/main" xmlns="" val="67122286"/>
                    </a:ext>
                  </a:extLst>
                </a:gridCol>
              </a:tblGrid>
              <a:tr h="63109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Умеете ли вы </a:t>
                      </a:r>
                      <a:endParaRPr lang="ru-RU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  /Нет (%)</a:t>
                      </a:r>
                      <a:endParaRPr lang="ru-RU" sz="20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Хотели бы вы научиться: Да/Нет (%)</a:t>
                      </a:r>
                      <a:endParaRPr lang="ru-RU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59290671"/>
                  </a:ext>
                </a:extLst>
              </a:tr>
              <a:tr h="64948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Завязывать шнурки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 – 29 человек из 34 (85%)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 – 5 человек  из 34 (14%)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 – 14 человек из 34 (41%)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 – 10 человек из 34(29%)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71275030"/>
                  </a:ext>
                </a:extLst>
              </a:tr>
              <a:tr h="64948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Завязывать галстук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 – 20 человек из 34 (58%)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 - 14 человек из 34 (41 %)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 – 19 человек из 34 (55%)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 - 15 человек из 34 (44%)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62874360"/>
                  </a:ext>
                </a:extLst>
              </a:tr>
              <a:tr h="64948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Делать прически с использованием узлов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Да- 8 человек из 34 (23 %)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 – 26 человек из 34 ( 76%)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 – 20 человек из 34 (58%)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 – 14 человек из 34 ( 41%)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89536743"/>
                  </a:ext>
                </a:extLst>
              </a:tr>
              <a:tr h="64948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Вязать морские узлы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Да–10 человек из 34 (29%)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 – 24 человека из 34(70%)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Да- 23 человека из 34(67%)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 – 11 человек из 34(32%)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96165155"/>
                  </a:ext>
                </a:extLst>
              </a:tr>
              <a:tr h="64948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Вязать крючком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2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 – 9 человек из 34 (26%)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 – 25 человек из 34 (73%)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2E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 – 26 человек из 34 (76%)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 – 8 человек из 34 (23%)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2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33024684"/>
                  </a:ext>
                </a:extLst>
              </a:tr>
              <a:tr h="64948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Вязать спицами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8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 – 5 человек из 34 (14%)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 – 29 человек из 34 (85%)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8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 – 28 человек из 34 (82%)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 – 6 человек из 34 (17%)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8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97506702"/>
                  </a:ext>
                </a:extLst>
              </a:tr>
              <a:tr h="64948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Изготавливать изделия в технике макраме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FF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 – 6 человек из 34 (17%)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 – 28 человек из 34 (82%)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FFD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 – 23 человек из 34 (67%)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Нет – 11 человек из 34 (32%)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FF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064104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439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8767" y="4195509"/>
            <a:ext cx="4575201" cy="2662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290516" y="1015343"/>
            <a:ext cx="9951264" cy="928788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r>
              <a:rPr lang="ru-RU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виды узлов. Создать образцы некоторых групп узлов. Научить одноклассников технике плетения узлов. </a:t>
            </a:r>
            <a:endParaRPr lang="en-US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77477" y="1995099"/>
            <a:ext cx="995126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исследования: </a:t>
            </a:r>
          </a:p>
          <a:p>
            <a:pPr>
              <a:buFont typeface="Wingdings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Изучить историю узлов.</a:t>
            </a:r>
          </a:p>
          <a:p>
            <a:pPr>
              <a:buFont typeface="Wingdings" pitchFamily="2" charset="2"/>
              <a:buChar char="ü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Изучить группы узлов.</a:t>
            </a:r>
          </a:p>
          <a:p>
            <a:pPr>
              <a:buFont typeface="Wingdings" pitchFamily="2" charset="2"/>
              <a:buChar char="ü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Провести опрос среди одноклассников об использовании узлов в их жизни.</a:t>
            </a:r>
          </a:p>
          <a:p>
            <a:pPr>
              <a:buFont typeface="Wingdings" pitchFamily="2" charset="2"/>
              <a:buChar char="ü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Научиться плетению и вязанию отдельных видов узлов.</a:t>
            </a:r>
          </a:p>
          <a:p>
            <a:pPr>
              <a:buFont typeface="Wingdings" pitchFamily="2" charset="2"/>
              <a:buChar char="ü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Изучить применение узлов.</a:t>
            </a:r>
          </a:p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90D4522-05F1-4530-9EB3-E3A6F541BEAC}"/>
              </a:ext>
            </a:extLst>
          </p:cNvPr>
          <p:cNvSpPr txBox="1"/>
          <p:nvPr/>
        </p:nvSpPr>
        <p:spPr>
          <a:xfrm>
            <a:off x="11480800" y="6338737"/>
            <a:ext cx="711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5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677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>
            <a:extLst>
              <a:ext uri="{FF2B5EF4-FFF2-40B4-BE49-F238E27FC236}">
                <a16:creationId xmlns:a16="http://schemas.microsoft.com/office/drawing/2014/main" xmlns="" id="{8F7DF1C8-2607-4C40-8349-893A14429648}"/>
              </a:ext>
            </a:extLst>
          </p:cNvPr>
          <p:cNvSpPr txBox="1">
            <a:spLocks/>
          </p:cNvSpPr>
          <p:nvPr/>
        </p:nvSpPr>
        <p:spPr>
          <a:xfrm>
            <a:off x="2770361" y="664003"/>
            <a:ext cx="7760053" cy="259848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Узлы были изобретены в глубокой древности, когда появились первые орудия труда, оружие и приспособления для охоты. </a:t>
            </a:r>
          </a:p>
          <a:p>
            <a:pPr algn="ctr"/>
            <a:endParaRPr lang="ru-RU" b="1" i="1" dirty="0">
              <a:solidFill>
                <a:schemeClr val="tx1">
                  <a:lumMod val="65000"/>
                  <a:lumOff val="3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89396" y="5851300"/>
            <a:ext cx="47026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Петля-ловушка «Силки»</a:t>
            </a: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41605FF5-A909-44B7-87D0-6070C5B2C0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1140" y="2332198"/>
            <a:ext cx="5360860" cy="35581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51EFDD7-24EC-4F6E-B1C4-E0F4DA05B54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280" r="1830" b="27152"/>
          <a:stretch/>
        </p:blipFill>
        <p:spPr>
          <a:xfrm flipH="1">
            <a:off x="890805" y="2332198"/>
            <a:ext cx="4616505" cy="1940650"/>
          </a:xfrm>
          <a:prstGeom prst="rect">
            <a:avLst/>
          </a:prstGeom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3441" b="55379"/>
          <a:stretch/>
        </p:blipFill>
        <p:spPr bwMode="auto">
          <a:xfrm flipH="1">
            <a:off x="681873" y="4851360"/>
            <a:ext cx="5622458" cy="999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CAC3EC12-16C3-49A5-94DE-4FD51D2ED8B6}"/>
              </a:ext>
            </a:extLst>
          </p:cNvPr>
          <p:cNvSpPr txBox="1"/>
          <p:nvPr/>
        </p:nvSpPr>
        <p:spPr>
          <a:xfrm>
            <a:off x="2110969" y="4192772"/>
            <a:ext cx="3410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Древний топор</a:t>
            </a: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F82971CC-DA34-40C8-9F8A-D9632B30FE52}"/>
              </a:ext>
            </a:extLst>
          </p:cNvPr>
          <p:cNvSpPr txBox="1"/>
          <p:nvPr/>
        </p:nvSpPr>
        <p:spPr>
          <a:xfrm>
            <a:off x="2770361" y="5795574"/>
            <a:ext cx="3410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Древнее копьё</a:t>
            </a: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64D7054-788E-4A58-B006-C6E5D54FC50C}"/>
              </a:ext>
            </a:extLst>
          </p:cNvPr>
          <p:cNvSpPr txBox="1"/>
          <p:nvPr/>
        </p:nvSpPr>
        <p:spPr>
          <a:xfrm>
            <a:off x="11480800" y="6338737"/>
            <a:ext cx="711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6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328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>
            <a:extLst>
              <a:ext uri="{FF2B5EF4-FFF2-40B4-BE49-F238E27FC236}">
                <a16:creationId xmlns:a16="http://schemas.microsoft.com/office/drawing/2014/main" xmlns="" id="{8F7DF1C8-2607-4C40-8349-893A14429648}"/>
              </a:ext>
            </a:extLst>
          </p:cNvPr>
          <p:cNvSpPr txBox="1">
            <a:spLocks/>
          </p:cNvSpPr>
          <p:nvPr/>
        </p:nvSpPr>
        <p:spPr>
          <a:xfrm>
            <a:off x="1710766" y="867190"/>
            <a:ext cx="9381066" cy="224712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Узелковая письменность – древнейший способ ведения записей. Он использовался индейцами Южной и Северной Америки, в Китае, Израиле и Вавилоне.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23700" y="6063048"/>
            <a:ext cx="3459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Письмо древних инков «Кипу»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305" y="2621933"/>
            <a:ext cx="5071428" cy="3368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995588" y="6087762"/>
            <a:ext cx="40539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Письмо древнего Китая «Цзе-шен»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0D1984C-8954-48EA-9578-836FDC44D5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4906" y="2622234"/>
            <a:ext cx="5156086" cy="336857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2AB45D0E-F76F-463E-A57D-12FE714EADAC}"/>
              </a:ext>
            </a:extLst>
          </p:cNvPr>
          <p:cNvSpPr txBox="1"/>
          <p:nvPr/>
        </p:nvSpPr>
        <p:spPr>
          <a:xfrm>
            <a:off x="11480800" y="6338737"/>
            <a:ext cx="711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7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617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>
            <a:extLst>
              <a:ext uri="{FF2B5EF4-FFF2-40B4-BE49-F238E27FC236}">
                <a16:creationId xmlns:a16="http://schemas.microsoft.com/office/drawing/2014/main" xmlns="" id="{8F7DF1C8-2607-4C40-8349-893A14429648}"/>
              </a:ext>
            </a:extLst>
          </p:cNvPr>
          <p:cNvSpPr txBox="1">
            <a:spLocks/>
          </p:cNvSpPr>
          <p:nvPr/>
        </p:nvSpPr>
        <p:spPr>
          <a:xfrm>
            <a:off x="1762896" y="704382"/>
            <a:ext cx="8320217" cy="72900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Виды узлов</a:t>
            </a:r>
            <a:endParaRPr lang="ru-RU" sz="2400" b="1" i="1" dirty="0">
              <a:solidFill>
                <a:schemeClr val="tx1">
                  <a:lumMod val="65000"/>
                  <a:lumOff val="3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33F35BB-5847-4929-B1EC-A713139CCECA}"/>
              </a:ext>
            </a:extLst>
          </p:cNvPr>
          <p:cNvSpPr txBox="1"/>
          <p:nvPr/>
        </p:nvSpPr>
        <p:spPr>
          <a:xfrm>
            <a:off x="1762896" y="2089336"/>
            <a:ext cx="84219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Узлы в рукоделии и тканях</a:t>
            </a:r>
          </a:p>
          <a:p>
            <a:pPr marL="457200" indent="-457200">
              <a:buAutoNum type="arabicPeriod"/>
            </a:pPr>
            <a:r>
              <a:rPr lang="ru-RU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Морские узлы</a:t>
            </a:r>
          </a:p>
          <a:p>
            <a:pPr marL="457200" indent="-457200">
              <a:buAutoNum type="arabicPeriod"/>
            </a:pPr>
            <a:r>
              <a:rPr lang="ru-RU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Альпинистские узлы </a:t>
            </a:r>
          </a:p>
          <a:p>
            <a:pPr marL="457200" indent="-457200">
              <a:buAutoNum type="arabicPeriod"/>
            </a:pPr>
            <a:r>
              <a:rPr lang="ru-RU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Хирургические узлы </a:t>
            </a:r>
          </a:p>
          <a:p>
            <a:pPr marL="457200" indent="-457200">
              <a:buAutoNum type="arabicPeriod"/>
            </a:pPr>
            <a:r>
              <a:rPr lang="ru-RU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</a:rPr>
              <a:t>Прочие узлы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B457D5F-ED39-4D52-A499-88F0ED1F2D88}"/>
              </a:ext>
            </a:extLst>
          </p:cNvPr>
          <p:cNvSpPr txBox="1"/>
          <p:nvPr/>
        </p:nvSpPr>
        <p:spPr>
          <a:xfrm>
            <a:off x="11480800" y="6338737"/>
            <a:ext cx="711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8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33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>
            <a:extLst>
              <a:ext uri="{FF2B5EF4-FFF2-40B4-BE49-F238E27FC236}">
                <a16:creationId xmlns:a16="http://schemas.microsoft.com/office/drawing/2014/main" xmlns="" id="{8F7DF1C8-2607-4C40-8349-893A14429648}"/>
              </a:ext>
            </a:extLst>
          </p:cNvPr>
          <p:cNvSpPr txBox="1">
            <a:spLocks/>
          </p:cNvSpPr>
          <p:nvPr/>
        </p:nvSpPr>
        <p:spPr>
          <a:xfrm>
            <a:off x="1408669" y="977351"/>
            <a:ext cx="9844215" cy="295840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rPr>
              <a:t>Макраме в переводе с арабского означает тесьма, кружево, а с турецкого – шарф, салфетка с бахромой. В любом случае – это изделия из узелков. </a:t>
            </a:r>
          </a:p>
          <a:p>
            <a:pPr algn="ctr"/>
            <a:endParaRPr lang="ru-RU" sz="32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08"/>
          <a:stretch/>
        </p:blipFill>
        <p:spPr bwMode="auto">
          <a:xfrm>
            <a:off x="3203164" y="2698243"/>
            <a:ext cx="6255224" cy="3715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BC6F87C-8C73-4B56-8D85-DC4E891AC6E1}"/>
              </a:ext>
            </a:extLst>
          </p:cNvPr>
          <p:cNvSpPr txBox="1"/>
          <p:nvPr/>
        </p:nvSpPr>
        <p:spPr>
          <a:xfrm>
            <a:off x="11480800" y="6338737"/>
            <a:ext cx="7112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9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577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Тема Гимназия Примакова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Шаблон Гимназия_Примакова" id="{0EA402F3-E981-3647-ADEB-24485E7DA9D0}" vid="{93691D7E-DE11-7A41-848F-AB24057DF1D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70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7CEF2DD-07E7-EC4F-A5D1-785007E37456}">
  <we:reference id="wa104178141" version="4.3.3.0" store="ru-RU" storeType="OMEX"/>
  <we:alternateReferences>
    <we:reference id="WA104178141" version="4.3.3.0" store="WA10417814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Шаблон Гимназия_Примакова (1)</Template>
  <TotalTime>5228</TotalTime>
  <Words>813</Words>
  <Application>Microsoft Office PowerPoint</Application>
  <PresentationFormat>Произвольный</PresentationFormat>
  <Paragraphs>136</Paragraphs>
  <Slides>23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Гимназия Примакова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Microsoft Office</dc:creator>
  <cp:lastModifiedBy>Шарич</cp:lastModifiedBy>
  <cp:revision>250</cp:revision>
  <cp:lastPrinted>2020-10-17T08:27:35Z</cp:lastPrinted>
  <dcterms:created xsi:type="dcterms:W3CDTF">2018-12-03T15:17:32Z</dcterms:created>
  <dcterms:modified xsi:type="dcterms:W3CDTF">2022-02-17T19:46:50Z</dcterms:modified>
</cp:coreProperties>
</file>