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523"/>
    <p:restoredTop sz="94338"/>
  </p:normalViewPr>
  <p:slideViewPr>
    <p:cSldViewPr snapToGrid="0" snapToObjects="1">
      <p:cViewPr varScale="1">
        <p:scale>
          <a:sx n="86" d="100"/>
          <a:sy n="86" d="100"/>
        </p:scale>
        <p:origin x="240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358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42645-8A68-2540-8EFF-2B0DC6EC092C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86795-803C-5F4A-A390-4DE41C4E9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136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486795-803C-5F4A-A390-4DE41C4E9C0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134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крас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>
            <a:extLst>
              <a:ext uri="{FF2B5EF4-FFF2-40B4-BE49-F238E27FC236}">
                <a16:creationId xmlns:a16="http://schemas.microsoft.com/office/drawing/2014/main" id="{18D19E79-2906-B046-9896-1C1030F338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80952"/>
          <a:stretch/>
        </p:blipFill>
        <p:spPr>
          <a:xfrm>
            <a:off x="1013011" y="2336990"/>
            <a:ext cx="2532529" cy="989453"/>
          </a:xfrm>
          <a:prstGeom prst="rect">
            <a:avLst/>
          </a:prstGeom>
        </p:spPr>
      </p:pic>
      <p:sp>
        <p:nvSpPr>
          <p:cNvPr id="13" name="Текст 12">
            <a:extLst>
              <a:ext uri="{FF2B5EF4-FFF2-40B4-BE49-F238E27FC236}">
                <a16:creationId xmlns:a16="http://schemas.microsoft.com/office/drawing/2014/main" id="{45EA6066-1B70-BA49-A790-EED4E43960E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4009" y="5573450"/>
            <a:ext cx="2143805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000" kern="1200" dirty="0">
                <a:solidFill>
                  <a:schemeClr val="bg1"/>
                </a:solidFill>
                <a:latin typeface="Lato Light" panose="020F0302020204030203" pitchFamily="34" charset="77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en-US" dirty="0"/>
              <a:t>2018</a:t>
            </a:r>
            <a:endParaRPr lang="ru-RU" dirty="0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9A0B7F7B-4D73-C548-8B31-31EEF3845C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80857" y="1844291"/>
            <a:ext cx="6937375" cy="1974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6000" kern="1200" dirty="0">
                <a:solidFill>
                  <a:schemeClr val="bg1"/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259749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3 пунктов (русский логотип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5A23E031-C4E7-634C-AEF6-7D2F0441F3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18493" y="1942572"/>
            <a:ext cx="2990779" cy="669925"/>
          </a:xfrm>
          <a:prstGeom prst="rect">
            <a:avLst/>
          </a:prstGeom>
        </p:spPr>
        <p:txBody>
          <a:bodyPr/>
          <a:lstStyle>
            <a:lvl1pPr>
              <a:defRPr lang="ru-RU" sz="16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cs typeface="Lato Thin" panose="020F0302020204030203" pitchFamily="34" charset="0"/>
              </a:defRPr>
            </a:lvl1pPr>
          </a:lstStyle>
          <a:p>
            <a:pPr lvl="0"/>
            <a:r>
              <a:rPr lang="ru-RU" sz="2850" b="1" kern="1200" dirty="0">
                <a:solidFill>
                  <a:srgbClr val="EC3A2E"/>
                </a:solidFill>
                <a:ea typeface="+mn-ea"/>
              </a:rPr>
              <a:t>Подзаголовок 1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6C17433-5DD8-D049-BFAB-F0C9C9BE4C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75886" y="1942572"/>
            <a:ext cx="2975419" cy="6699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800" b="1" kern="1200" dirty="0">
                <a:solidFill>
                  <a:srgbClr val="EC3A2E"/>
                </a:solidFill>
                <a:ea typeface="+mn-ea"/>
              </a:rPr>
              <a:t>Подзаголовок 2</a:t>
            </a:r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34818510-2946-5E4E-B5C7-D9480CA58B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17919" y="1942572"/>
            <a:ext cx="2975419" cy="6699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800" b="1" kern="1200" dirty="0">
                <a:solidFill>
                  <a:srgbClr val="EC3A2E"/>
                </a:solidFill>
                <a:ea typeface="+mn-ea"/>
              </a:rPr>
              <a:t>Подзаголовок 3</a:t>
            </a:r>
            <a:endParaRPr lang="ru-RU" dirty="0"/>
          </a:p>
        </p:txBody>
      </p:sp>
      <p:sp>
        <p:nvSpPr>
          <p:cNvPr id="8" name="Текст 10">
            <a:extLst>
              <a:ext uri="{FF2B5EF4-FFF2-40B4-BE49-F238E27FC236}">
                <a16:creationId xmlns:a16="http://schemas.microsoft.com/office/drawing/2014/main" id="{5994CB39-4ABC-FA40-84D7-AECC61E7A3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9" name="Текст 14">
            <a:extLst>
              <a:ext uri="{FF2B5EF4-FFF2-40B4-BE49-F238E27FC236}">
                <a16:creationId xmlns:a16="http://schemas.microsoft.com/office/drawing/2014/main" id="{D766E781-3942-C643-B557-22262FEEEA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11" name="Объект 1">
            <a:extLst>
              <a:ext uri="{FF2B5EF4-FFF2-40B4-BE49-F238E27FC236}">
                <a16:creationId xmlns:a16="http://schemas.microsoft.com/office/drawing/2014/main" id="{70364D1E-A9D9-6C4E-897F-90D474D096E7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1518492" y="2766283"/>
            <a:ext cx="2990779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12" name="Объект 1">
            <a:extLst>
              <a:ext uri="{FF2B5EF4-FFF2-40B4-BE49-F238E27FC236}">
                <a16:creationId xmlns:a16="http://schemas.microsoft.com/office/drawing/2014/main" id="{CACBBBD5-F37A-D247-9294-255F2C0F4B57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975886" y="2766283"/>
            <a:ext cx="2990779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13" name="Объект 1">
            <a:extLst>
              <a:ext uri="{FF2B5EF4-FFF2-40B4-BE49-F238E27FC236}">
                <a16:creationId xmlns:a16="http://schemas.microsoft.com/office/drawing/2014/main" id="{9A1DE853-2580-A647-95E4-DFF6A353E9A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8402559" y="2766283"/>
            <a:ext cx="2990779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624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вное содержание (логотип на русском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10">
            <a:extLst>
              <a:ext uri="{FF2B5EF4-FFF2-40B4-BE49-F238E27FC236}">
                <a16:creationId xmlns:a16="http://schemas.microsoft.com/office/drawing/2014/main" id="{5BD2873D-FD59-4143-9559-D3259A8654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8" name="Текст 14">
            <a:extLst>
              <a:ext uri="{FF2B5EF4-FFF2-40B4-BE49-F238E27FC236}">
                <a16:creationId xmlns:a16="http://schemas.microsoft.com/office/drawing/2014/main" id="{8167505E-C769-C84C-876A-6E33D761F3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9" name="Объект 1">
            <a:extLst>
              <a:ext uri="{FF2B5EF4-FFF2-40B4-BE49-F238E27FC236}">
                <a16:creationId xmlns:a16="http://schemas.microsoft.com/office/drawing/2014/main" id="{254ADC5B-5F7E-D545-BA28-39C9D19B072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518493" y="1868557"/>
            <a:ext cx="9951264" cy="3803602"/>
          </a:xfrm>
          <a:prstGeom prst="rect">
            <a:avLst/>
          </a:prstGeom>
        </p:spPr>
        <p:txBody>
          <a:bodyPr/>
          <a:lstStyle>
            <a:lvl1pPr>
              <a:defRPr lang="ru-RU" sz="2600" kern="1200" dirty="0">
                <a:solidFill>
                  <a:schemeClr val="tx1"/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Текст слайда</a:t>
            </a:r>
          </a:p>
        </p:txBody>
      </p:sp>
    </p:spTree>
    <p:extLst>
      <p:ext uri="{BB962C8B-B14F-4D97-AF65-F5344CB8AC3E}">
        <p14:creationId xmlns:p14="http://schemas.microsoft.com/office/powerpoint/2010/main" val="1200035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бе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:a16="http://schemas.microsoft.com/office/drawing/2014/main" id="{5F3BBA12-2E93-FD4D-AF61-AD07D3EECB3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9816" y="2287559"/>
            <a:ext cx="2632364" cy="834815"/>
          </a:xfrm>
          <a:prstGeom prst="rect">
            <a:avLst/>
          </a:prstGeom>
        </p:spPr>
      </p:pic>
      <p:sp>
        <p:nvSpPr>
          <p:cNvPr id="13" name="Текст 12">
            <a:extLst>
              <a:ext uri="{FF2B5EF4-FFF2-40B4-BE49-F238E27FC236}">
                <a16:creationId xmlns:a16="http://schemas.microsoft.com/office/drawing/2014/main" id="{B7331C04-E098-1C4B-A9DF-E383411297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4009" y="5573450"/>
            <a:ext cx="2143805" cy="4000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ru-RU" sz="2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anose="020F0302020204030203" pitchFamily="34" charset="77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18/10/2018</a:t>
            </a:r>
          </a:p>
        </p:txBody>
      </p:sp>
      <p:sp>
        <p:nvSpPr>
          <p:cNvPr id="14" name="Текст 14">
            <a:extLst>
              <a:ext uri="{FF2B5EF4-FFF2-40B4-BE49-F238E27FC236}">
                <a16:creationId xmlns:a16="http://schemas.microsoft.com/office/drawing/2014/main" id="{251D1E62-0240-A942-9A19-A5CDE14CF6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80857" y="1844291"/>
            <a:ext cx="6937375" cy="1974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6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id="{1C8FE2E3-939E-D646-8D48-C910E47570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54563" y="4459289"/>
            <a:ext cx="3005137" cy="2209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2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Medium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АВТОР: ИВАНОВ ИВАН ИВАНОВИЧ</a:t>
            </a:r>
          </a:p>
        </p:txBody>
      </p:sp>
    </p:spTree>
    <p:extLst>
      <p:ext uri="{BB962C8B-B14F-4D97-AF65-F5344CB8AC3E}">
        <p14:creationId xmlns:p14="http://schemas.microsoft.com/office/powerpoint/2010/main" val="1232260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й 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>
            <a:extLst>
              <a:ext uri="{FF2B5EF4-FFF2-40B4-BE49-F238E27FC236}">
                <a16:creationId xmlns:a16="http://schemas.microsoft.com/office/drawing/2014/main" id="{60E24246-04F3-E441-9AFC-D8D73F9AE5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bg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84A520EB-7027-3E41-922D-CF9F154F76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09700" y="1547495"/>
            <a:ext cx="8491538" cy="19859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ru-RU" sz="6000" kern="1200" dirty="0">
                <a:solidFill>
                  <a:schemeClr val="bg1"/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БОЛЬШОЙ ЗАГОЛОВОК РАЗДЕЛА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3E626DAB-7008-8A40-8D54-0A7BD16863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28976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описанием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10">
            <a:extLst>
              <a:ext uri="{FF2B5EF4-FFF2-40B4-BE49-F238E27FC236}">
                <a16:creationId xmlns:a16="http://schemas.microsoft.com/office/drawing/2014/main" id="{C6F086F9-96BC-EF43-9138-D6B63A9E87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bg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9" name="Текст 12">
            <a:extLst>
              <a:ext uri="{FF2B5EF4-FFF2-40B4-BE49-F238E27FC236}">
                <a16:creationId xmlns:a16="http://schemas.microsoft.com/office/drawing/2014/main" id="{7029FC2E-4567-5C44-AD61-4F63099A3B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09700" y="1535464"/>
            <a:ext cx="8491538" cy="19859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ru-RU" sz="6000" kern="1200" dirty="0">
                <a:solidFill>
                  <a:schemeClr val="bg1"/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ЗАГОЛОВОК РАЗДЕЛА С ОПИСАНИЕМ</a:t>
            </a:r>
          </a:p>
        </p:txBody>
      </p:sp>
      <p:sp>
        <p:nvSpPr>
          <p:cNvPr id="10" name="Текст 14">
            <a:extLst>
              <a:ext uri="{FF2B5EF4-FFF2-40B4-BE49-F238E27FC236}">
                <a16:creationId xmlns:a16="http://schemas.microsoft.com/office/drawing/2014/main" id="{42DC243D-9CE7-4449-9328-3121991F24B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261ECFA1-0986-544F-8EDA-B7F00214B3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09700" y="3735245"/>
            <a:ext cx="6735763" cy="13781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b="1" kern="1200" spc="-5" dirty="0">
                <a:solidFill>
                  <a:schemeClr val="bg1"/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ru-RU" b="1" spc="-5" dirty="0">
                <a:solidFill>
                  <a:schemeClr val="bg1"/>
                </a:solidFill>
                <a:latin typeface="Lato Thin" panose="020F0302020204030203" pitchFamily="34" charset="0"/>
                <a:cs typeface="Lato Thin" panose="020F0302020204030203" pitchFamily="34" charset="0"/>
              </a:rPr>
              <a:t>Школа будущего — это институт, соответствующий целям опережающего развития. В школе будет обеспечено изучение не только достижений прошлого, но и технологий, которые пригодятся в будущем. </a:t>
            </a:r>
            <a:endParaRPr lang="ru-RU" b="1" spc="-5" dirty="0">
              <a:solidFill>
                <a:schemeClr val="bg1"/>
              </a:solidFill>
              <a:latin typeface="Lato" panose="020F0502020204030203" pitchFamily="34" charset="77"/>
              <a:cs typeface="Lato Thin" panose="020F03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014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вное содержание (логотип на английском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10">
            <a:extLst>
              <a:ext uri="{FF2B5EF4-FFF2-40B4-BE49-F238E27FC236}">
                <a16:creationId xmlns:a16="http://schemas.microsoft.com/office/drawing/2014/main" id="{936FB128-E0C5-984A-8149-3E1EE54173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11" name="Текст 14">
            <a:extLst>
              <a:ext uri="{FF2B5EF4-FFF2-40B4-BE49-F238E27FC236}">
                <a16:creationId xmlns:a16="http://schemas.microsoft.com/office/drawing/2014/main" id="{94CDFC12-D952-404E-A6F1-3D7B8D4F4CD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12" name="Объект 1">
            <a:extLst>
              <a:ext uri="{FF2B5EF4-FFF2-40B4-BE49-F238E27FC236}">
                <a16:creationId xmlns:a16="http://schemas.microsoft.com/office/drawing/2014/main" id="{E695E071-3083-F146-B9CF-B7826B80460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518493" y="1868557"/>
            <a:ext cx="9951264" cy="3803602"/>
          </a:xfrm>
          <a:prstGeom prst="rect">
            <a:avLst/>
          </a:prstGeom>
        </p:spPr>
        <p:txBody>
          <a:bodyPr/>
          <a:lstStyle>
            <a:lvl1pPr>
              <a:defRPr lang="ru-RU" sz="2600" kern="1200" dirty="0">
                <a:solidFill>
                  <a:schemeClr val="tx1"/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Текст слайда</a:t>
            </a:r>
          </a:p>
        </p:txBody>
      </p:sp>
    </p:spTree>
    <p:extLst>
      <p:ext uri="{BB962C8B-B14F-4D97-AF65-F5344CB8AC3E}">
        <p14:creationId xmlns:p14="http://schemas.microsoft.com/office/powerpoint/2010/main" val="230616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2 пунктов (английский логотип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1">
            <a:extLst>
              <a:ext uri="{FF2B5EF4-FFF2-40B4-BE49-F238E27FC236}">
                <a16:creationId xmlns:a16="http://schemas.microsoft.com/office/drawing/2014/main" id="{11A417A8-6EC4-FB45-8CBD-6A78DB77710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518493" y="2766283"/>
            <a:ext cx="4762024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2EA76824-C7EB-1845-9876-4D583EDE086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18493" y="1942572"/>
            <a:ext cx="4762024" cy="669925"/>
          </a:xfrm>
          <a:prstGeom prst="rect">
            <a:avLst/>
          </a:prstGeom>
        </p:spPr>
        <p:txBody>
          <a:bodyPr/>
          <a:lstStyle>
            <a:lvl1pPr marL="127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defRPr lang="ru-RU" sz="2850" b="1" kern="1200" dirty="0">
                <a:solidFill>
                  <a:srgbClr val="EC3A2E"/>
                </a:solidFill>
                <a:latin typeface="Lato Heavy"/>
                <a:ea typeface="+mn-ea"/>
                <a:cs typeface="Lato Heavy"/>
              </a:defRPr>
            </a:lvl1pPr>
          </a:lstStyle>
          <a:p>
            <a:r>
              <a:rPr lang="ru-RU" dirty="0"/>
              <a:t>Подзаголовок 1</a:t>
            </a:r>
          </a:p>
        </p:txBody>
      </p:sp>
      <p:sp>
        <p:nvSpPr>
          <p:cNvPr id="7" name="Объект 3">
            <a:extLst>
              <a:ext uri="{FF2B5EF4-FFF2-40B4-BE49-F238E27FC236}">
                <a16:creationId xmlns:a16="http://schemas.microsoft.com/office/drawing/2014/main" id="{C20A2A49-4DC8-C34B-8FB4-A2EECAFA41E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65538" y="2766283"/>
            <a:ext cx="4737568" cy="290587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id="{3869CBFC-E34E-3347-B4F8-CC958FBB4A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65538" y="1942572"/>
            <a:ext cx="4737568" cy="6699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850" b="1" kern="1200" dirty="0" smtClean="0">
                <a:solidFill>
                  <a:srgbClr val="EC3A2E"/>
                </a:solidFill>
                <a:latin typeface="Lato Heavy"/>
                <a:ea typeface="+mn-ea"/>
                <a:cs typeface="Lato Heavy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Подзаголовок 2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7D709CFC-504D-F245-9FED-ECD7EAD0D79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10" name="Текст 14">
            <a:extLst>
              <a:ext uri="{FF2B5EF4-FFF2-40B4-BE49-F238E27FC236}">
                <a16:creationId xmlns:a16="http://schemas.microsoft.com/office/drawing/2014/main" id="{8880CFF5-89AC-684D-8A11-696F9748EF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51663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3 пунктов (английский логотип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5A23E031-C4E7-634C-AEF6-7D2F0441F3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18493" y="1942572"/>
            <a:ext cx="2990779" cy="669925"/>
          </a:xfrm>
          <a:prstGeom prst="rect">
            <a:avLst/>
          </a:prstGeom>
        </p:spPr>
        <p:txBody>
          <a:bodyPr/>
          <a:lstStyle>
            <a:lvl1pPr>
              <a:defRPr lang="ru-RU" sz="16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cs typeface="Lato Thin" panose="020F0302020204030203" pitchFamily="34" charset="0"/>
              </a:defRPr>
            </a:lvl1pPr>
          </a:lstStyle>
          <a:p>
            <a:pPr lvl="0"/>
            <a:r>
              <a:rPr lang="ru-RU" sz="2850" b="1" kern="1200" dirty="0">
                <a:solidFill>
                  <a:srgbClr val="EC3A2E"/>
                </a:solidFill>
                <a:ea typeface="+mn-ea"/>
              </a:rPr>
              <a:t>Подзаголовок 1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6C17433-5DD8-D049-BFAB-F0C9C9BE4C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75886" y="1942572"/>
            <a:ext cx="2975419" cy="6699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800" b="1" kern="1200" dirty="0">
                <a:solidFill>
                  <a:srgbClr val="EC3A2E"/>
                </a:solidFill>
                <a:ea typeface="+mn-ea"/>
              </a:rPr>
              <a:t>Подзаголовок 2</a:t>
            </a:r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34818510-2946-5E4E-B5C7-D9480CA58B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17919" y="1942572"/>
            <a:ext cx="2975419" cy="6699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800" b="1" kern="1200" dirty="0">
                <a:solidFill>
                  <a:srgbClr val="EC3A2E"/>
                </a:solidFill>
                <a:ea typeface="+mn-ea"/>
              </a:rPr>
              <a:t>Подзаголовок 3</a:t>
            </a:r>
            <a:endParaRPr lang="ru-RU" dirty="0"/>
          </a:p>
        </p:txBody>
      </p:sp>
      <p:sp>
        <p:nvSpPr>
          <p:cNvPr id="8" name="Текст 10">
            <a:extLst>
              <a:ext uri="{FF2B5EF4-FFF2-40B4-BE49-F238E27FC236}">
                <a16:creationId xmlns:a16="http://schemas.microsoft.com/office/drawing/2014/main" id="{5994CB39-4ABC-FA40-84D7-AECC61E7A3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9" name="Текст 14">
            <a:extLst>
              <a:ext uri="{FF2B5EF4-FFF2-40B4-BE49-F238E27FC236}">
                <a16:creationId xmlns:a16="http://schemas.microsoft.com/office/drawing/2014/main" id="{D766E781-3942-C643-B557-22262FEEEA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11" name="Объект 1">
            <a:extLst>
              <a:ext uri="{FF2B5EF4-FFF2-40B4-BE49-F238E27FC236}">
                <a16:creationId xmlns:a16="http://schemas.microsoft.com/office/drawing/2014/main" id="{70364D1E-A9D9-6C4E-897F-90D474D096E7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1518492" y="2766283"/>
            <a:ext cx="2990779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12" name="Объект 1">
            <a:extLst>
              <a:ext uri="{FF2B5EF4-FFF2-40B4-BE49-F238E27FC236}">
                <a16:creationId xmlns:a16="http://schemas.microsoft.com/office/drawing/2014/main" id="{CACBBBD5-F37A-D247-9294-255F2C0F4B57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975886" y="2766283"/>
            <a:ext cx="2990779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13" name="Объект 1">
            <a:extLst>
              <a:ext uri="{FF2B5EF4-FFF2-40B4-BE49-F238E27FC236}">
                <a16:creationId xmlns:a16="http://schemas.microsoft.com/office/drawing/2014/main" id="{9A1DE853-2580-A647-95E4-DFF6A353E9A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8402559" y="2766283"/>
            <a:ext cx="2990779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7996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2 пунктов (русский логотип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1">
            <a:extLst>
              <a:ext uri="{FF2B5EF4-FFF2-40B4-BE49-F238E27FC236}">
                <a16:creationId xmlns:a16="http://schemas.microsoft.com/office/drawing/2014/main" id="{11A417A8-6EC4-FB45-8CBD-6A78DB77710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518493" y="2766283"/>
            <a:ext cx="4762024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id="{2EA76824-C7EB-1845-9876-4D583EDE086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18493" y="1942572"/>
            <a:ext cx="4762024" cy="669925"/>
          </a:xfrm>
          <a:prstGeom prst="rect">
            <a:avLst/>
          </a:prstGeom>
        </p:spPr>
        <p:txBody>
          <a:bodyPr/>
          <a:lstStyle>
            <a:lvl1pPr marL="127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defRPr lang="ru-RU" sz="2850" b="1" kern="1200" dirty="0">
                <a:solidFill>
                  <a:srgbClr val="EC3A2E"/>
                </a:solidFill>
                <a:latin typeface="Lato Heavy"/>
                <a:ea typeface="+mn-ea"/>
                <a:cs typeface="Lato Heavy"/>
              </a:defRPr>
            </a:lvl1pPr>
          </a:lstStyle>
          <a:p>
            <a:r>
              <a:rPr lang="ru-RU" dirty="0"/>
              <a:t>Подзаголовок 1</a:t>
            </a:r>
          </a:p>
        </p:txBody>
      </p:sp>
      <p:sp>
        <p:nvSpPr>
          <p:cNvPr id="7" name="Объект 3">
            <a:extLst>
              <a:ext uri="{FF2B5EF4-FFF2-40B4-BE49-F238E27FC236}">
                <a16:creationId xmlns:a16="http://schemas.microsoft.com/office/drawing/2014/main" id="{C20A2A49-4DC8-C34B-8FB4-A2EECAFA41E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65538" y="2766283"/>
            <a:ext cx="4737568" cy="290587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id="{3869CBFC-E34E-3347-B4F8-CC958FBB4A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65538" y="1942572"/>
            <a:ext cx="4737568" cy="6699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850" b="1" kern="1200" dirty="0" smtClean="0">
                <a:solidFill>
                  <a:srgbClr val="EC3A2E"/>
                </a:solidFill>
                <a:latin typeface="Lato Heavy"/>
                <a:ea typeface="+mn-ea"/>
                <a:cs typeface="Lato Heavy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Подзаголовок 2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id="{7D709CFC-504D-F245-9FED-ECD7EAD0D79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10" name="Текст 14">
            <a:extLst>
              <a:ext uri="{FF2B5EF4-FFF2-40B4-BE49-F238E27FC236}">
                <a16:creationId xmlns:a16="http://schemas.microsoft.com/office/drawing/2014/main" id="{8880CFF5-89AC-684D-8A11-696F9748EF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3473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069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60" r:id="rId8"/>
    <p:sldLayoutId id="2147483661" r:id="rId9"/>
    <p:sldLayoutId id="214748366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file:////Users/mac/Library/Group%20Containers/UBF8T346G9.ms/WebArchiveCopyPasteTempFiles/com.microsoft.Word/art120-1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file:////Users/mac/Library/Group%20Containers/UBF8T346G9.ms/WebArchiveCopyPasteTempFiles/com.microsoft.Word/scale_1200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/Users/mac/Library/Group%20Containers/UBF8T346G9.ms/WebArchiveCopyPasteTempFiles/com.microsoft.Word/1574337056_1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/Users/mac/Library/Group%20Containers/UBF8T346G9.ms/WebArchiveCopyPasteTempFiles/com.microsoft.Word/art120-4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s://www.worldhistory.org/img/r/p/500x600/1165.jpg?v=1669795503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/Users/mac/Library/Group%20Containers/UBF8T346G9.ms/WebArchiveCopyPasteTempFiles/com.microsoft.Word/scale_1200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D6CA5660-CB10-0089-7ADC-A68B6A3051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2023</a:t>
            </a:r>
          </a:p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DF282D9-960B-6BEC-AF20-E97E90E06C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52275" y="1581461"/>
            <a:ext cx="7465957" cy="1847539"/>
          </a:xfrm>
        </p:spPr>
        <p:txBody>
          <a:bodyPr/>
          <a:lstStyle/>
          <a:p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ПРОЕКТНАЯ РАБОТА НА ТЕМУ:</a:t>
            </a:r>
          </a:p>
          <a:p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«АТЛАНТИДА: </a:t>
            </a:r>
          </a:p>
          <a:p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ПРАВДА ИЛИ ВЫМЫСЕЛ?»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FCA1E67-5B41-BD3B-738D-91E2782E91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54562" y="3942413"/>
            <a:ext cx="6622972" cy="1334126"/>
          </a:xfrm>
        </p:spPr>
        <p:txBody>
          <a:bodyPr/>
          <a:lstStyle/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АВТОР: СОРКИНА СОФЬЯ УЧЕНИЦА 3 «В» КЛАССА</a:t>
            </a:r>
          </a:p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АНОО «ОБЛАСТНОЙ ГИМНАЗИИ ИМ М.Е. ПРИМАКОВА»</a:t>
            </a:r>
          </a:p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НАУЧНЫЙ РУКОВОДИТЕЛЬ: ШАРИЧ НАТАЛИЯ ВЛАДИМИРОВНА </a:t>
            </a:r>
          </a:p>
          <a:p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КОНСУЛЬТАНТ: ДЖЕКАНОВИЧ НАТАЛЬЯ НИКОЛАЕВНА</a:t>
            </a:r>
          </a:p>
          <a:p>
            <a:endParaRPr lang="ru-RU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36559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A9F36CC2-9D21-66D9-30D5-2A7FE480252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9700" y="404990"/>
            <a:ext cx="8663690" cy="471488"/>
          </a:xfrm>
        </p:spPr>
        <p:txBody>
          <a:bodyPr/>
          <a:lstStyle/>
          <a:p>
            <a:pPr algn="ctr"/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ПРИЧИНЫ ГИБЕЛИ АТЛАНТИДЫ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578CED2-3B7C-00F5-AC55-F64698ABBE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4911" y="6086008"/>
            <a:ext cx="562921" cy="640768"/>
          </a:xfrm>
        </p:spPr>
        <p:txBody>
          <a:bodyPr/>
          <a:lstStyle/>
          <a:p>
            <a:r>
              <a:rPr lang="ru-RU" dirty="0"/>
              <a:t>10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7BD0C2F-6C21-D893-7351-F131E9E2DC6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18493" y="1158240"/>
            <a:ext cx="9951264" cy="508580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Много веков учёные размышляют над загадкой гибели Атлантиды, вопросы о причинах её гибели остаются спорными.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Землятресение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Цунами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Столкновение астероида с Землей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Захват Луны Землёй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Техногенная катастрофа 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83E46C3-5F51-D9F6-0AD4-8A90D567C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" name="Рисунок 8">
            <a:extLst>
              <a:ext uri="{FF2B5EF4-FFF2-40B4-BE49-F238E27FC236}">
                <a16:creationId xmlns:a16="http://schemas.microsoft.com/office/drawing/2014/main" id="{EFBA33C4-6B67-3C26-36F7-27B81ACC6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489" y="3429000"/>
            <a:ext cx="5193268" cy="292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9286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1544D6E8-CC52-AC25-3AD6-B90470D636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9700" y="404990"/>
            <a:ext cx="8978484" cy="471488"/>
          </a:xfrm>
        </p:spPr>
        <p:txBody>
          <a:bodyPr/>
          <a:lstStyle/>
          <a:p>
            <a:pPr algn="ctr"/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ОПРОС УЧЕНИКОВ 3-Х КЛАССОВ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41B318-B018-AC9A-9B8E-9D0D135A89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4931" y="6115988"/>
            <a:ext cx="592901" cy="610788"/>
          </a:xfrm>
        </p:spPr>
        <p:txBody>
          <a:bodyPr/>
          <a:lstStyle/>
          <a:p>
            <a:r>
              <a:rPr lang="ru-RU" dirty="0"/>
              <a:t>11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1806F647-5A50-D540-56F8-E8CDCCC8FA41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20065082"/>
              </p:ext>
            </p:extLst>
          </p:nvPr>
        </p:nvGraphicFramePr>
        <p:xfrm>
          <a:off x="1229194" y="1034321"/>
          <a:ext cx="6190938" cy="51843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3554">
                  <a:extLst>
                    <a:ext uri="{9D8B030D-6E8A-4147-A177-3AD203B41FA5}">
                      <a16:colId xmlns:a16="http://schemas.microsoft.com/office/drawing/2014/main" val="2826075682"/>
                    </a:ext>
                  </a:extLst>
                </a:gridCol>
                <a:gridCol w="3987384">
                  <a:extLst>
                    <a:ext uri="{9D8B030D-6E8A-4147-A177-3AD203B41FA5}">
                      <a16:colId xmlns:a16="http://schemas.microsoft.com/office/drawing/2014/main" val="1925821305"/>
                    </a:ext>
                  </a:extLst>
                </a:gridCol>
              </a:tblGrid>
              <a:tr h="1490773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Слышали ли вы о существовании Атлантиды? </a:t>
                      </a:r>
                      <a:endParaRPr lang="ru-R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013" marR="9013" marT="9013" marB="9013" anchor="ctr"/>
                </a:tc>
                <a:tc>
                  <a:txBody>
                    <a:bodyPr/>
                    <a:lstStyle/>
                    <a:p>
                      <a:pPr marL="514350" indent="-285750" algn="just">
                        <a:buFont typeface="Wingdings" pitchFamily="2" charset="2"/>
                        <a:buChar char="v"/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Да – 49 человек из 56 (87,5%) </a:t>
                      </a:r>
                      <a:endParaRPr lang="ru-R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514350" indent="-285750" algn="just">
                        <a:buFont typeface="Wingdings" pitchFamily="2" charset="2"/>
                        <a:buChar char="v"/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Нет – 3 человека из 56 (5, 35%) </a:t>
                      </a:r>
                      <a:endParaRPr lang="ru-R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514350" indent="-285750" algn="just">
                        <a:buFont typeface="Wingdings" pitchFamily="2" charset="2"/>
                        <a:buChar char="v"/>
                      </a:pP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Воздержались – 4 человека из 56 (7,15%) </a:t>
                      </a:r>
                      <a:endParaRPr lang="ru-R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953379490"/>
                  </a:ext>
                </a:extLst>
              </a:tr>
              <a:tr h="1490773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Как вы думаете, Атлантида — это правда или вымысел? </a:t>
                      </a:r>
                      <a:endParaRPr lang="ru-R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013" marR="9013" marT="9013" marB="9013" anchor="ctr"/>
                </a:tc>
                <a:tc>
                  <a:txBody>
                    <a:bodyPr/>
                    <a:lstStyle/>
                    <a:p>
                      <a:pPr marL="514350" indent="-285750" algn="just">
                        <a:buFont typeface="Wingdings" pitchFamily="2" charset="2"/>
                        <a:buChar char="v"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Правда – 45 человек из 56 (80,4%)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514350" indent="-285750" algn="just">
                        <a:buFont typeface="Wingdings" pitchFamily="2" charset="2"/>
                        <a:buChar char="v"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Вымысел – 9 человек из 56 (16%)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514350" indent="-285750" algn="just">
                        <a:buFont typeface="Wingdings" pitchFamily="2" charset="2"/>
                        <a:buChar char="v"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Воздержались - 2   человека из 56 (3,6%)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7876948"/>
                  </a:ext>
                </a:extLst>
              </a:tr>
              <a:tr h="1118923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Как вы думаете, где было местонахождение Атлантиды? </a:t>
                      </a:r>
                      <a:endParaRPr lang="ru-R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013" marR="9013" marT="9013" marB="9013" anchor="ctr"/>
                </a:tc>
                <a:tc>
                  <a:txBody>
                    <a:bodyPr/>
                    <a:lstStyle/>
                    <a:p>
                      <a:pPr marL="514350" indent="-285750" algn="l">
                        <a:buFont typeface="Wingdings" pitchFamily="2" charset="2"/>
                        <a:buChar char="v"/>
                      </a:pP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Атлантическии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̆ океан - 52 человека из 56 (92,8%)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514350" indent="-285750" algn="l">
                        <a:buFont typeface="Wingdings" pitchFamily="2" charset="2"/>
                        <a:buChar char="v"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Средиземное море - 4 человека из 56 (7, 2%)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827665330"/>
                  </a:ext>
                </a:extLst>
              </a:tr>
              <a:tr h="1083893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Что послужило </a:t>
                      </a:r>
                      <a:r>
                        <a:rPr lang="ru-RU" sz="1600" b="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причинои</a:t>
                      </a:r>
                      <a:r>
                        <a:rPr lang="ru-RU" sz="16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̆ катастрофы? </a:t>
                      </a:r>
                      <a:endParaRPr lang="ru-RU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013" marR="9013" marT="9013" marB="9013" anchor="ctr"/>
                </a:tc>
                <a:tc>
                  <a:txBody>
                    <a:bodyPr/>
                    <a:lstStyle/>
                    <a:p>
                      <a:pPr marL="514350" indent="-285750" algn="l">
                        <a:buFont typeface="Wingdings" pitchFamily="2" charset="2"/>
                        <a:buChar char="v"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Извержение вулкана - 14 человек из 56 (25%)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514350" indent="-285750" algn="l">
                        <a:buFont typeface="Wingdings" pitchFamily="2" charset="2"/>
                        <a:buChar char="v"/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Наводнение - 42 человека из 56 (75%)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900911473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A55FA2-8169-F14E-986F-38AF6F603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0015" y="1539121"/>
            <a:ext cx="3131071" cy="417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380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5C5BE2BF-7A26-CC37-6D51-458B9B0F4B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9699" y="404990"/>
            <a:ext cx="8888544" cy="471488"/>
          </a:xfrm>
        </p:spPr>
        <p:txBody>
          <a:bodyPr/>
          <a:lstStyle/>
          <a:p>
            <a:pPr algn="ctr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ВЫВОД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7419E7A-C59A-8B8A-F986-64F23311D7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4931" y="6130978"/>
            <a:ext cx="592901" cy="595798"/>
          </a:xfrm>
        </p:spPr>
        <p:txBody>
          <a:bodyPr/>
          <a:lstStyle/>
          <a:p>
            <a:r>
              <a:rPr lang="ru-RU" dirty="0"/>
              <a:t>12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05D0BE3-EA63-7A91-CD5B-7DA15903D83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89957" y="2368725"/>
            <a:ext cx="5176157" cy="3885117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Сказочная Атлантида, могущественная и таинственная страна чудес, по-прежнему хранит свои тайны и ждёт первооткрывателей.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210E7EF-8639-EE27-66C3-148D2B947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7" name="Рисунок 21" descr="Где могла находиться легендарная Атлантида?">
            <a:extLst>
              <a:ext uri="{FF2B5EF4-FFF2-40B4-BE49-F238E27FC236}">
                <a16:creationId xmlns:a16="http://schemas.microsoft.com/office/drawing/2014/main" id="{EA458F5A-44E9-9793-523A-3AAA2624A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199" y="1937834"/>
            <a:ext cx="5320672" cy="3885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931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9B4B2358-6192-6CD3-9E16-377870AB8C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9699" y="404990"/>
            <a:ext cx="9053435" cy="471488"/>
          </a:xfrm>
        </p:spPr>
        <p:txBody>
          <a:bodyPr/>
          <a:lstStyle/>
          <a:p>
            <a:pPr algn="ctr"/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ПЛАН ПРОЕКТНОЙ РАБОТЫ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41C032C-BFD6-4812-CF34-21AB049218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/>
              <a:t>2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E8227F3-6FA1-ED67-9CEE-F74C23F77B9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18493" y="1019330"/>
            <a:ext cx="9951264" cy="5433679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Введение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Цель работы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Задачи проекта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Изучить теории происхождения Атлантиды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Установить предположительное местонахождение Атлантиды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Рассмотреть особенности устройства государства и его культуру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Изучить вопрос - кто такие атланты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Изучить причины гибели Атлантиды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4. Методы исследования. 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Поиск, изучение, анализ, проведение опроса среди учеников 3-х классов. Обобщение собранной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информации о таинственном острове. Создание карты Атлантиды-пособия для кабинета истории</a:t>
            </a: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5. Вывод </a:t>
            </a:r>
            <a:endParaRPr lang="ru-RU" sz="2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itchFamily="2" charset="2"/>
              <a:buChar char="v"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156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D77C7855-2926-C7B5-1423-AC7B989DB9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9700" y="404990"/>
            <a:ext cx="9008464" cy="471488"/>
          </a:xfrm>
        </p:spPr>
        <p:txBody>
          <a:bodyPr/>
          <a:lstStyle/>
          <a:p>
            <a:pPr algn="ctr"/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ВВЕДЕНИЕ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4921F10-BE79-08F8-C175-8F6A7D421D8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/>
              <a:t>3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CC3F156-EE10-2FC7-5E6B-74E51C544A7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18493" y="876478"/>
            <a:ext cx="9951264" cy="5576532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АТЛАНТИДА! </a:t>
            </a:r>
          </a:p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Одного слова достаточно, чтоб возникли образы подводных городов и затонувших развалин. Но это еще не все: главный образ, который вызывает это слово, – древняя, технологически развитая цивилизация, которая погибла по прихоти недобрых богов или из-за собственной неосторожности.</a:t>
            </a:r>
            <a:endParaRPr lang="ru-RU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ECA607-75DA-E0FE-F2CA-9FC99B37B9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Рисунок 4">
            <a:extLst>
              <a:ext uri="{FF2B5EF4-FFF2-40B4-BE49-F238E27FC236}">
                <a16:creationId xmlns:a16="http://schemas.microsoft.com/office/drawing/2014/main" id="{B98BDF37-0D33-02C1-5314-0FDB588FB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328" y="3028011"/>
            <a:ext cx="5693651" cy="328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2721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5A21E57B-F280-6450-249C-88D2FF6204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9700" y="404990"/>
            <a:ext cx="8843572" cy="471488"/>
          </a:xfrm>
        </p:spPr>
        <p:txBody>
          <a:bodyPr/>
          <a:lstStyle/>
          <a:p>
            <a:pPr algn="ctr"/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 РАБОТЫ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DA20858-FDF5-52FE-79BF-B6E2CC097B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/>
              <a:t>4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AF82DA0-48E0-A7A7-D756-630662DD8E8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18493" y="1454049"/>
            <a:ext cx="9951264" cy="421811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Изучение теории существования, истории появления Атлантиды и причин ее гибели</a:t>
            </a:r>
            <a:r>
              <a:rPr lang="ru-RU" sz="2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just">
              <a:buNone/>
            </a:pPr>
            <a:endParaRPr lang="ru-RU" sz="2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06D57D5-D805-78A8-3BBD-FBBAB5DDF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56807415-2636-46DD-DFCD-C2DDC45B7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51" name="Рисунок 7">
            <a:extLst>
              <a:ext uri="{FF2B5EF4-FFF2-40B4-BE49-F238E27FC236}">
                <a16:creationId xmlns:a16="http://schemas.microsoft.com/office/drawing/2014/main" id="{EA6D82D1-40B2-9BEC-ED21-23E44726E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696" y="2638679"/>
            <a:ext cx="6398857" cy="332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15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C943CC6A-66D2-A5C9-0114-B389104014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9700" y="404990"/>
            <a:ext cx="8928100" cy="471488"/>
          </a:xfrm>
        </p:spPr>
        <p:txBody>
          <a:bodyPr/>
          <a:lstStyle/>
          <a:p>
            <a:pPr algn="ctr"/>
            <a:r>
              <a:rPr lang="ru-RU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АТЛАНТИДА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C5425C-06FB-F144-A4B8-6D61DBC131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/>
              <a:t>5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43862BB-F6AA-CA6B-AA0C-F56C0840775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18493" y="876478"/>
            <a:ext cx="9951264" cy="5464361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</a:t>
            </a:r>
            <a:r>
              <a:rPr lang="ru-RU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дна из самых древних загадок, занимающих умы людей с тех пор, как в IV в. до н. э. Платон рассказал в двух своих диалогах о стране, погрузившейся в глубины океана в результате страшной катастрофы.</a:t>
            </a:r>
          </a:p>
          <a:p>
            <a:pPr marL="0" indent="0" algn="just">
              <a:buNone/>
            </a:pPr>
            <a:endParaRPr lang="ru-RU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B2EFFAB-E0A8-966A-93A0-3067A55C8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797F8AC8-7328-E63C-D9C1-58CB8044F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096" y="2384290"/>
            <a:ext cx="6197568" cy="381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107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D8214AE9-182A-6B0B-7CF2-FB3884AF37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9699" y="404990"/>
            <a:ext cx="8948503" cy="471488"/>
          </a:xfrm>
        </p:spPr>
        <p:txBody>
          <a:bodyPr/>
          <a:lstStyle/>
          <a:p>
            <a:pPr algn="ctr"/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ТЕОРИЯ ПРОИСХОЖДЕНИЯ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F02274-8712-A081-0F20-7FC95E86C8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/>
              <a:t>6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D4ADFEA-43C3-62FD-2919-1E04BDEDA4B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18493" y="1049310"/>
            <a:ext cx="9951264" cy="4959909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Легенда об Атлантиде стала известна современному человечеству из произведений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древнегреческого мыслителя Платона.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В своих диалогах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Тимей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 и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Критий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 он и описывает историю Атлантиды.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3DF6BFE-5853-28BB-641A-91EAD82D7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1" name="Рисунок 16" descr="Plato">
            <a:extLst>
              <a:ext uri="{FF2B5EF4-FFF2-40B4-BE49-F238E27FC236}">
                <a16:creationId xmlns:a16="http://schemas.microsoft.com/office/drawing/2014/main" id="{DBAD316A-2CF5-3603-8FF4-D56167304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444" y="2705787"/>
            <a:ext cx="2196954" cy="330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A1818E53-2763-54BF-8ABF-C5AA0919C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6" name="Picture 6" descr="Платон «Тимей» – краткое содержание и анализ - Русская историческая  библиотека">
            <a:extLst>
              <a:ext uri="{FF2B5EF4-FFF2-40B4-BE49-F238E27FC236}">
                <a16:creationId xmlns:a16="http://schemas.microsoft.com/office/drawing/2014/main" id="{88FA3162-0A7A-D24A-AC90-C0807E75EF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348" y="2893101"/>
            <a:ext cx="4598405" cy="311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483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3C382AB1-7BB7-D0AB-52E2-0DB54F583F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9699" y="404990"/>
            <a:ext cx="8783612" cy="802018"/>
          </a:xfrm>
        </p:spPr>
        <p:txBody>
          <a:bodyPr/>
          <a:lstStyle/>
          <a:p>
            <a:pPr algn="ctr"/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ВОЗМОЖНЫМИ ВАРИАНТАМИ МЕСТОПОЛОЖЕНИЯ АТЛАНТИДЫ ЯВЛЯЮТСЯ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4B21F0D-0A1D-9C04-C25D-74E5AADA7E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/>
              <a:t>7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CFC7F3B-BDA6-4F74-5ED4-A063AD28813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18493" y="1436914"/>
            <a:ext cx="9951264" cy="4759636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Атлантический океан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Средиземное море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Испания (Средиземное море, Атлантический океан)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Куба (Карибское море)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Крым (Чёрное море)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Кельтский шельф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9C96F2F-D79D-715F-ECA1-F5009D3029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" name="Рисунок 11" descr="Где могла находиться легендарная Атлантида?">
            <a:extLst>
              <a:ext uri="{FF2B5EF4-FFF2-40B4-BE49-F238E27FC236}">
                <a16:creationId xmlns:a16="http://schemas.microsoft.com/office/drawing/2014/main" id="{791E3B2F-4E2F-BF37-291B-F78B45CA1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868" y="3082927"/>
            <a:ext cx="5791563" cy="326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072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7E4CC91E-B32D-CC48-24D4-E46E22C001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9700" y="404989"/>
            <a:ext cx="8993474" cy="780851"/>
          </a:xfrm>
        </p:spPr>
        <p:txBody>
          <a:bodyPr/>
          <a:lstStyle/>
          <a:p>
            <a:pPr algn="ctr"/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ОСОБЕННОСТИ УСТРОЙСТВА ГОСУДАРСТВА И ЕГО КУЛЬТУРЫ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6AC253-6731-5F1E-F040-7898E5F2AAF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/>
              <a:t>8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5CEF511-12D9-39B5-A97C-10D9E9A693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93093" y="1380067"/>
            <a:ext cx="9951264" cy="4978400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«На этом острове, именовавшемся Атлантидой, возникло удивительное по величине и могуществу царство». Так начинается рассказ о легендарной Атлантиде в диалоге Платона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Тимей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диалоге Платона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Критий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» Атлантидой именуют как остров, так и его столичный город. Город Атлантида был образцовой древней метрополией, которую превозносили как чудо цивилизации.</a:t>
            </a:r>
          </a:p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D888078C-DCA7-5C3D-FEC6-AC8375544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267" y="3682069"/>
            <a:ext cx="6527800" cy="267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759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>
            <a:extLst>
              <a:ext uri="{FF2B5EF4-FFF2-40B4-BE49-F238E27FC236}">
                <a16:creationId xmlns:a16="http://schemas.microsoft.com/office/drawing/2014/main" id="{BB3BD214-8A96-EA1F-852E-B1E0FA0079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09699" y="404990"/>
            <a:ext cx="8708661" cy="471488"/>
          </a:xfrm>
        </p:spPr>
        <p:txBody>
          <a:bodyPr/>
          <a:lstStyle/>
          <a:p>
            <a:pPr algn="ctr"/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КТО ТАКИЕ АТЛАНТЫ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2D6ABCF-E467-AEF7-6C9A-6E0D929942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ru-RU" dirty="0"/>
              <a:t>9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5297F5-3C6F-7694-A513-C2D9D60C822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18493" y="1188720"/>
            <a:ext cx="9951264" cy="4795681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b="0" i="0" u="none" strike="noStrike" dirty="0">
                <a:solidFill>
                  <a:srgbClr val="46464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Жители – атланты – были темноволосыми и кареглазыми, с идеальными телами и магическими способностями. Они запросто могли лечить любые болезни, владели телепатией и гипнозом. Однако умения не спасли их от грандиозной катастрофы, в результате которой Атлантида погрузилась на морское дно.</a:t>
            </a:r>
          </a:p>
          <a:p>
            <a:pPr marL="0" indent="0" algn="just">
              <a:buNone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BB0181A2-A9C0-BB3E-E894-4939213CAD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893" y="3045764"/>
            <a:ext cx="5234214" cy="293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8356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Гимназия Примакова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Шаблон Гимназия_Примакова" id="{0EA402F3-E981-3647-ADEB-24485E7DA9D0}" vid="{93691D7E-DE11-7A41-848F-AB24057DF1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Гимназия_Примакова (1)</Template>
  <TotalTime>9257</TotalTime>
  <Words>587</Words>
  <Application>Microsoft Macintosh PowerPoint</Application>
  <PresentationFormat>Широкоэкранный</PresentationFormat>
  <Paragraphs>79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3" baseType="lpstr">
      <vt:lpstr>Arial</vt:lpstr>
      <vt:lpstr>Calibri</vt:lpstr>
      <vt:lpstr>Lato</vt:lpstr>
      <vt:lpstr>Lato Black</vt:lpstr>
      <vt:lpstr>Lato Heavy</vt:lpstr>
      <vt:lpstr>Lato Light</vt:lpstr>
      <vt:lpstr>Lato Medium</vt:lpstr>
      <vt:lpstr>Lato Thin</vt:lpstr>
      <vt:lpstr>Tahoma</vt:lpstr>
      <vt:lpstr>Wingdings</vt:lpstr>
      <vt:lpstr>Тема Гимназия Примакова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Анастасия Максимова</cp:lastModifiedBy>
  <cp:revision>58</cp:revision>
  <cp:lastPrinted>2018-12-06T14:34:08Z</cp:lastPrinted>
  <dcterms:created xsi:type="dcterms:W3CDTF">2018-12-03T15:17:32Z</dcterms:created>
  <dcterms:modified xsi:type="dcterms:W3CDTF">2023-02-04T15:38:06Z</dcterms:modified>
</cp:coreProperties>
</file>