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60" r:id="rId3"/>
    <p:sldId id="258" r:id="rId4"/>
    <p:sldId id="267" r:id="rId5"/>
    <p:sldId id="265" r:id="rId6"/>
    <p:sldId id="266" r:id="rId7"/>
    <p:sldId id="263" r:id="rId8"/>
    <p:sldId id="268" r:id="rId9"/>
    <p:sldId id="264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0C72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8" autoAdjust="0"/>
    <p:restoredTop sz="94660"/>
  </p:normalViewPr>
  <p:slideViewPr>
    <p:cSldViewPr>
      <p:cViewPr varScale="1">
        <p:scale>
          <a:sx n="110" d="100"/>
          <a:sy n="110" d="100"/>
        </p:scale>
        <p:origin x="159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38583F-07CB-4CCB-86E5-33167A6DF107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4D9B0A-D8D4-4A2C-9E01-D1EDE767C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595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4D9B0A-D8D4-4A2C-9E01-D1EDE767CA7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025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961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830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696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418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00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06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824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5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62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257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87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B398A-3912-452A-A356-E725FF57E155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51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0%BE%D0%B4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7580" y="1916832"/>
            <a:ext cx="8341128" cy="2800767"/>
          </a:xfrm>
          <a:prstGeom prst="rect">
            <a:avLst/>
          </a:prstGeom>
          <a:effectLst>
            <a:softEdge rad="12700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i="1" dirty="0" smtClean="0">
                <a:ln w="17780" cmpd="sng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Проект </a:t>
            </a:r>
          </a:p>
          <a:p>
            <a:pPr algn="ctr"/>
            <a:r>
              <a:rPr lang="ru-RU" sz="4400" b="1" i="1" dirty="0" smtClean="0">
                <a:ln w="17780" cmpd="sng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«Богатства, отданные людям»</a:t>
            </a:r>
          </a:p>
          <a:p>
            <a:pPr algn="ctr"/>
            <a:r>
              <a:rPr lang="ru-RU" sz="4400" b="1" i="1" dirty="0" err="1" smtClean="0">
                <a:ln w="17780" cmpd="sng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Карбышев</a:t>
            </a:r>
            <a:endParaRPr lang="ru-RU" sz="4400" b="1" i="1" dirty="0" smtClean="0">
              <a:ln w="17780" cmpd="sng">
                <a:solidFill>
                  <a:schemeClr val="accent6">
                    <a:lumMod val="75000"/>
                  </a:schemeClr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4400" b="1" i="1" dirty="0" smtClean="0">
                <a:ln w="17780" cmpd="sng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Дмитрий Михайлович</a:t>
            </a:r>
            <a:endParaRPr lang="ru-RU" sz="4400" b="1" i="1" dirty="0">
              <a:ln w="17780" cmpd="sng">
                <a:solidFill>
                  <a:schemeClr val="accent6">
                    <a:lumMod val="75000"/>
                  </a:schemeClr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3968" y="5013176"/>
            <a:ext cx="44547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Работа учеников </a:t>
            </a:r>
          </a:p>
          <a:p>
            <a:r>
              <a:rPr lang="ru-RU" sz="2000" b="1" dirty="0" smtClean="0"/>
              <a:t> МБОУ лицей №4 г. Красногорска Артемовой Юлии и Корикова Алексея</a:t>
            </a:r>
          </a:p>
          <a:p>
            <a:r>
              <a:rPr lang="ru-RU" sz="2000" b="1" dirty="0" smtClean="0"/>
              <a:t>Руководитель: Пикалова А.В.</a:t>
            </a:r>
            <a:endParaRPr lang="ru-RU" sz="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31101" y="6447526"/>
            <a:ext cx="839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ahoma" pitchFamily="34" charset="0"/>
              </a:rPr>
              <a:t>2020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88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шщ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429132"/>
            <a:ext cx="3816350" cy="1773238"/>
          </a:xfrm>
          <a:prstGeom prst="rect">
            <a:avLst/>
          </a:prstGeom>
          <a:noFill/>
          <a:ln w="57150">
            <a:solidFill>
              <a:schemeClr val="bg2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</p:pic>
      <p:pic>
        <p:nvPicPr>
          <p:cNvPr id="7174" name="Picture 6" descr="Карбышев 002"/>
          <p:cNvPicPr>
            <a:picLocks noChangeAspect="1" noChangeArrowheads="1"/>
          </p:cNvPicPr>
          <p:nvPr/>
        </p:nvPicPr>
        <p:blipFill>
          <a:blip r:embed="rId3" cstate="print"/>
          <a:srcRect l="37030" t="58064" r="31474"/>
          <a:stretch>
            <a:fillRect/>
          </a:stretch>
        </p:blipFill>
        <p:spPr bwMode="auto">
          <a:xfrm>
            <a:off x="1357290" y="214290"/>
            <a:ext cx="1393825" cy="2303462"/>
          </a:xfrm>
          <a:prstGeom prst="rect">
            <a:avLst/>
          </a:prstGeom>
          <a:noFill/>
          <a:ln w="28575">
            <a:solidFill>
              <a:srgbClr val="2F6B9D"/>
            </a:solidFill>
            <a:miter lim="800000"/>
            <a:headEnd/>
            <a:tailEnd/>
          </a:ln>
          <a:effectLst>
            <a:outerShdw dist="137372" dir="3378596" algn="ctr" rotWithShape="0">
              <a:srgbClr val="808080">
                <a:alpha val="50000"/>
              </a:srgbClr>
            </a:outerShdw>
          </a:effectLst>
        </p:spPr>
      </p:pic>
      <p:pic>
        <p:nvPicPr>
          <p:cNvPr id="16388" name="Picture 7" descr="karbyschev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1706" y="491275"/>
            <a:ext cx="2160587" cy="2881312"/>
          </a:xfrm>
          <a:prstGeom prst="rect">
            <a:avLst/>
          </a:prstGeom>
          <a:noFill/>
          <a:ln w="57150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16389" name="Text Box 8"/>
          <p:cNvSpPr txBox="1">
            <a:spLocks noChangeArrowheads="1"/>
          </p:cNvSpPr>
          <p:nvPr/>
        </p:nvSpPr>
        <p:spPr bwMode="auto">
          <a:xfrm>
            <a:off x="214282" y="2643182"/>
            <a:ext cx="3106729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charset="0"/>
              </a:rPr>
              <a:t>Памятная мемориальная доска Д. М. </a:t>
            </a:r>
            <a:r>
              <a:rPr lang="ru-RU" b="1" dirty="0" err="1">
                <a:solidFill>
                  <a:srgbClr val="C00000"/>
                </a:solidFill>
                <a:latin typeface="Times New Roman" charset="0"/>
              </a:rPr>
              <a:t>Карбышева</a:t>
            </a:r>
            <a:r>
              <a:rPr lang="ru-RU" b="1" dirty="0">
                <a:solidFill>
                  <a:srgbClr val="C00000"/>
                </a:solidFill>
                <a:latin typeface="Times New Roman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charset="0"/>
              </a:rPr>
              <a:t>в Москве</a:t>
            </a:r>
            <a:endParaRPr lang="ru-RU" b="1" dirty="0">
              <a:solidFill>
                <a:srgbClr val="C00000"/>
              </a:solidFill>
              <a:latin typeface="Times New Roman" charset="0"/>
            </a:endParaRPr>
          </a:p>
        </p:txBody>
      </p:sp>
      <p:sp>
        <p:nvSpPr>
          <p:cNvPr id="16390" name="Text Box 9"/>
          <p:cNvSpPr txBox="1">
            <a:spLocks noChangeArrowheads="1"/>
          </p:cNvSpPr>
          <p:nvPr/>
        </p:nvSpPr>
        <p:spPr bwMode="auto">
          <a:xfrm>
            <a:off x="5143504" y="6357958"/>
            <a:ext cx="385765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a_FuturicaBlack" pitchFamily="34" charset="-52"/>
              </a:rPr>
              <a:t>  </a:t>
            </a:r>
            <a:r>
              <a:rPr lang="ru-RU" b="1" dirty="0">
                <a:solidFill>
                  <a:srgbClr val="C00000"/>
                </a:solidFill>
                <a:latin typeface="Times New Roman" charset="0"/>
              </a:rPr>
              <a:t>Теплоход «Генерал </a:t>
            </a:r>
            <a:r>
              <a:rPr lang="ru-RU" b="1" dirty="0" err="1">
                <a:solidFill>
                  <a:srgbClr val="C00000"/>
                </a:solidFill>
                <a:latin typeface="Times New Roman" charset="0"/>
              </a:rPr>
              <a:t>Карбышев</a:t>
            </a:r>
            <a:r>
              <a:rPr lang="ru-RU" b="1" dirty="0">
                <a:solidFill>
                  <a:srgbClr val="C00000"/>
                </a:solidFill>
                <a:latin typeface="Times New Roman" charset="0"/>
              </a:rPr>
              <a:t>»</a:t>
            </a:r>
          </a:p>
        </p:txBody>
      </p:sp>
      <p:sp>
        <p:nvSpPr>
          <p:cNvPr id="16391" name="Text Box 11"/>
          <p:cNvSpPr txBox="1">
            <a:spLocks noChangeArrowheads="1"/>
          </p:cNvSpPr>
          <p:nvPr/>
        </p:nvSpPr>
        <p:spPr bwMode="auto">
          <a:xfrm rot="10800000" flipV="1">
            <a:off x="3148013" y="3445406"/>
            <a:ext cx="299085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  <a:latin typeface="Times New Roman" charset="0"/>
              </a:rPr>
              <a:t>Памятник Д. М. </a:t>
            </a:r>
            <a:r>
              <a:rPr lang="ru-RU" sz="1600" b="1" dirty="0" err="1">
                <a:solidFill>
                  <a:srgbClr val="C00000"/>
                </a:solidFill>
                <a:latin typeface="Times New Roman" charset="0"/>
              </a:rPr>
              <a:t>Карбышеву</a:t>
            </a:r>
            <a:r>
              <a:rPr lang="ru-RU" sz="1600" b="1" dirty="0">
                <a:solidFill>
                  <a:srgbClr val="C00000"/>
                </a:solidFill>
                <a:latin typeface="Times New Roman" charset="0"/>
              </a:rPr>
              <a:t>. Скульптор В.Федоров. Омск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16392" name="Picture 19" descr="800px-Karbyshev_monumen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4292600"/>
            <a:ext cx="2870200" cy="1828800"/>
          </a:xfrm>
          <a:prstGeom prst="rect">
            <a:avLst/>
          </a:prstGeom>
          <a:noFill/>
          <a:ln w="57150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16393" name="Text Box 20"/>
          <p:cNvSpPr txBox="1">
            <a:spLocks noChangeArrowheads="1"/>
          </p:cNvSpPr>
          <p:nvPr/>
        </p:nvSpPr>
        <p:spPr bwMode="auto">
          <a:xfrm>
            <a:off x="755650" y="6165850"/>
            <a:ext cx="381635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  <a:latin typeface="Times New Roman" charset="0"/>
              </a:rPr>
              <a:t>Памятник в Москве на бульваре </a:t>
            </a:r>
            <a:r>
              <a:rPr lang="ru-RU" sz="1600" b="1" dirty="0" err="1">
                <a:solidFill>
                  <a:srgbClr val="C00000"/>
                </a:solidFill>
                <a:latin typeface="Times New Roman" charset="0"/>
              </a:rPr>
              <a:t>Карбышева</a:t>
            </a:r>
            <a:endParaRPr lang="ru-RU" sz="1600" b="1" dirty="0">
              <a:solidFill>
                <a:srgbClr val="C00000"/>
              </a:solidFill>
              <a:latin typeface="Times New Roman" charset="0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5761245" y="1594422"/>
            <a:ext cx="3239911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a_FuturicaBlack" pitchFamily="34" charset="-52"/>
              </a:rPr>
              <a:t>  </a:t>
            </a:r>
            <a:r>
              <a:rPr lang="ru-RU" b="1" dirty="0" smtClean="0">
                <a:solidFill>
                  <a:srgbClr val="C00000"/>
                </a:solidFill>
                <a:latin typeface="Times New Roman" charset="0"/>
              </a:rPr>
              <a:t>В честь генерала </a:t>
            </a:r>
          </a:p>
          <a:p>
            <a:pPr algn="ctr"/>
            <a:r>
              <a:rPr lang="ru-RU" b="1" dirty="0" err="1" smtClean="0">
                <a:solidFill>
                  <a:srgbClr val="C00000"/>
                </a:solidFill>
                <a:latin typeface="Times New Roman" charset="0"/>
              </a:rPr>
              <a:t>Карбышева</a:t>
            </a:r>
            <a:r>
              <a:rPr lang="ru-RU" b="1" dirty="0" smtClean="0">
                <a:solidFill>
                  <a:srgbClr val="C00000"/>
                </a:solidFill>
                <a:latin typeface="Times New Roman" charset="0"/>
              </a:rPr>
              <a:t> названы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charset="0"/>
              </a:rPr>
              <a:t> улицы в </a:t>
            </a:r>
            <a:r>
              <a:rPr lang="ru-RU" b="1" dirty="0" err="1" smtClean="0">
                <a:solidFill>
                  <a:srgbClr val="C00000"/>
                </a:solidFill>
                <a:latin typeface="Times New Roman" charset="0"/>
              </a:rPr>
              <a:t>г.Красногорске</a:t>
            </a:r>
            <a:endParaRPr lang="ru-RU" b="1" dirty="0">
              <a:solidFill>
                <a:srgbClr val="C00000"/>
              </a:solidFill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571868" y="1071546"/>
            <a:ext cx="5176844" cy="14319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Карбышев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Дмитрий Михайлович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7" descr="karbyshev_b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3000396" cy="44392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14744" y="3714752"/>
            <a:ext cx="521497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Советский военачальник, профессор, доктор военных наук, генерал-лейтенант инженерных войск, 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Герой Советского Союза 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6000768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 1880-1945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4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285728"/>
            <a:ext cx="550072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Родился в г. Омске 26 октября 1880 г. В 1898 г. с отличием закончил Омский кадетский корпус, потом Николаевское военно-инженерное училище и Николаевскую военно-инженерную академию. </a:t>
            </a:r>
            <a:endParaRPr lang="ru-RU" sz="2400" b="1" dirty="0"/>
          </a:p>
        </p:txBody>
      </p:sp>
      <p:pic>
        <p:nvPicPr>
          <p:cNvPr id="4" name="Picture 25" descr="Д.М.КАРБЫШЕВ. БРЕСТ-ЛИТОВСК. 19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2285992"/>
            <a:ext cx="2166291" cy="3272182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14282" y="2857496"/>
            <a:ext cx="635795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99"/>
                </a:solidFill>
                <a:latin typeface="Times New Roman" charset="0"/>
                <a:ea typeface="Times New Roman" charset="0"/>
                <a:cs typeface="Tahoma" charset="0"/>
              </a:rPr>
              <a:t>Участник Первой мировой войны.  Во время Гражданской войны М.Д. 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 charset="0"/>
                <a:ea typeface="Times New Roman" charset="0"/>
                <a:cs typeface="Tahoma" charset="0"/>
              </a:rPr>
              <a:t>Карбышев</a:t>
            </a:r>
            <a:r>
              <a:rPr lang="ru-RU" sz="2400" b="1" dirty="0" smtClean="0">
                <a:solidFill>
                  <a:srgbClr val="000099"/>
                </a:solidFill>
                <a:latin typeface="Times New Roman" charset="0"/>
                <a:ea typeface="Times New Roman" charset="0"/>
                <a:cs typeface="Tahoma" charset="0"/>
              </a:rPr>
              <a:t> участвовал в строительстве укреплений и организации инженерного обеспечения операций Красной Армии. В мирное время вел преподавательскую работу в военных академиях. Он автор свыше 100 научных работ по различным отраслям военно-инженерного искусства и военной истории. </a:t>
            </a:r>
            <a:r>
              <a:rPr lang="ru-RU" sz="2400" b="1" dirty="0" smtClean="0">
                <a:latin typeface="Tahoma" charset="0"/>
                <a:ea typeface="Times New Roman" charset="0"/>
                <a:cs typeface="Tahoma" charset="0"/>
              </a:rPr>
              <a:t/>
            </a:r>
            <a:br>
              <a:rPr lang="ru-RU" sz="2400" b="1" dirty="0" smtClean="0">
                <a:latin typeface="Tahoma" charset="0"/>
                <a:ea typeface="Times New Roman" charset="0"/>
                <a:cs typeface="Tahoma" charset="0"/>
              </a:rPr>
            </a:b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4504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лл"/>
          <p:cNvPicPr>
            <a:picLocks noChangeAspect="1" noChangeArrowheads="1"/>
          </p:cNvPicPr>
          <p:nvPr/>
        </p:nvPicPr>
        <p:blipFill>
          <a:blip r:embed="rId2"/>
          <a:srcRect l="5338" t="1724" r="6863" b="16589"/>
          <a:stretch>
            <a:fillRect/>
          </a:stretch>
        </p:blipFill>
        <p:spPr bwMode="auto">
          <a:xfrm>
            <a:off x="500034" y="1214422"/>
            <a:ext cx="1820863" cy="2592388"/>
          </a:xfrm>
          <a:prstGeom prst="rect">
            <a:avLst/>
          </a:prstGeom>
          <a:noFill/>
          <a:ln w="57150">
            <a:solidFill>
              <a:srgbClr val="A5A5A5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714612" y="785794"/>
            <a:ext cx="61436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charset="0"/>
              </a:rPr>
              <a:t>Потомственный военный, офицер сначала русской императорской, а потом и советской Красной армии.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charset="0"/>
              </a:rPr>
              <a:t>Но делом его жизни оставалась фортификация - укрепления городов и границ по всей стране.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charset="0"/>
              </a:rPr>
              <a:t> Последней оказалась Брестская крепость.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charset="0"/>
              </a:rPr>
              <a:t> И в том, как долго будут держаться ее защитники, - заслуга и генерала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charset="0"/>
              </a:rPr>
              <a:t>Карбышева</a:t>
            </a:r>
            <a:r>
              <a:rPr lang="ru-RU" sz="2800" b="1" dirty="0" smtClean="0">
                <a:solidFill>
                  <a:srgbClr val="C00000"/>
                </a:solidFill>
              </a:rPr>
              <a:t>.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4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57158" y="1071546"/>
            <a:ext cx="8515352" cy="257176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400" b="1" dirty="0" smtClean="0"/>
              <a:t>8 августа 1941 года при попытке вырваться из окружения в 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2400" b="1" dirty="0" smtClean="0"/>
              <a:t>районе города Могилев был контужен и захвачен 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2400" b="1" dirty="0" smtClean="0"/>
              <a:t>гитлеровцами в плен.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Берлине его посадили в настоящий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каменный мешок, в котором над головой ярко горела 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электрическая лампа.  </a:t>
            </a:r>
            <a:r>
              <a:rPr lang="ru-RU" sz="2400" b="1" dirty="0" smtClean="0"/>
              <a:t>Ему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неоднократно                                                       предлагали сотрудничать: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b="1" dirty="0" smtClean="0"/>
              <a:t>   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его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освободят из лагеря,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b="1" dirty="0" smtClean="0"/>
              <a:t> 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он будет жить в Берлине,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b="1" dirty="0" smtClean="0"/>
              <a:t>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получать жалованье по чину.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2400" b="1" dirty="0" smtClean="0"/>
              <a:t>   </a:t>
            </a:r>
            <a:r>
              <a:rPr lang="ru-RU" sz="2400" b="1" dirty="0" smtClean="0">
                <a:solidFill>
                  <a:srgbClr val="FF0000"/>
                </a:solidFill>
              </a:rPr>
              <a:t>Д. М. </a:t>
            </a:r>
            <a:r>
              <a:rPr lang="ru-RU" sz="2400" b="1" dirty="0" err="1" smtClean="0">
                <a:solidFill>
                  <a:srgbClr val="FF0000"/>
                </a:solidFill>
              </a:rPr>
              <a:t>Карбышев</a:t>
            </a:r>
            <a:r>
              <a:rPr lang="ru-RU" sz="2400" b="1" dirty="0" smtClean="0">
                <a:solidFill>
                  <a:srgbClr val="FF0000"/>
                </a:solidFill>
              </a:rPr>
              <a:t> отказывался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 descr="E:\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3929066"/>
            <a:ext cx="3097702" cy="271464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928926" y="428604"/>
            <a:ext cx="25220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Берлин-Нюрберг</a:t>
            </a:r>
            <a:r>
              <a:rPr lang="ru-RU" sz="2400" b="1" dirty="0" smtClean="0">
                <a:solidFill>
                  <a:srgbClr val="FF0000"/>
                </a:solidFill>
              </a:rPr>
              <a:t>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5500702"/>
            <a:ext cx="4159087" cy="4456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« </a:t>
            </a:r>
            <a:r>
              <a:rPr lang="ru-RU" sz="2800" b="1" i="1" dirty="0" smtClean="0">
                <a:solidFill>
                  <a:srgbClr val="FF0000"/>
                </a:solidFill>
              </a:rPr>
              <a:t>Родиной не торгуют.</a:t>
            </a:r>
            <a:r>
              <a:rPr lang="ru-RU" sz="2800" b="1" dirty="0" smtClean="0">
                <a:solidFill>
                  <a:srgbClr val="FF0000"/>
                </a:solidFill>
              </a:rPr>
              <a:t>»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4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571480"/>
            <a:ext cx="21820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Майдане</a:t>
            </a:r>
            <a:r>
              <a:rPr lang="ru-RU" sz="3200" b="1" dirty="0" smtClean="0">
                <a:solidFill>
                  <a:srgbClr val="FF0000"/>
                </a:solidFill>
              </a:rPr>
              <a:t>к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C:\Users\дом\Desktop\05S0021i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428604"/>
            <a:ext cx="285752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357290" y="1285860"/>
            <a:ext cx="38432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"</a:t>
            </a:r>
            <a:r>
              <a:rPr lang="ru-RU" b="1" dirty="0" smtClean="0">
                <a:solidFill>
                  <a:srgbClr val="FF0000"/>
                </a:solidFill>
              </a:rPr>
              <a:t>Не терять чести даже в бесчестье!»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714620"/>
            <a:ext cx="74295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Бодрость духа не покидала Д. М.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Карбышева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даже в плену. Он продолжил борьбу. всему лагерю стал известен его  приказ: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"Плен — страшная штука, но ведь это тоже война. И пока война идет на Родине, мы должны бороться здесь. Поступайте так, как нужно в интересах Родины, и говорите всем, что это я вам приказал!"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Он был страшен фашистам даже в полосатой одежде, на деревянных колодках — высохший, больной, едва передвигавший распухшие ноги…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504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214554"/>
            <a:ext cx="1785950" cy="2286016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143108" y="357166"/>
            <a:ext cx="52149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FF0000"/>
                </a:solidFill>
              </a:rPr>
              <a:t>18 февраля 1945 г., Маутхаузен.</a:t>
            </a:r>
          </a:p>
          <a:p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4929198"/>
            <a:ext cx="2428892" cy="123110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3175">
                  <a:noFill/>
                </a:ln>
              </a:rPr>
              <a:t>Миниатюрная копия памятника </a:t>
            </a:r>
            <a:r>
              <a:rPr lang="ru-RU" b="1" dirty="0" err="1" smtClean="0">
                <a:ln w="3175">
                  <a:noFill/>
                </a:ln>
              </a:rPr>
              <a:t>М.Д.Карбышеву</a:t>
            </a:r>
            <a:r>
              <a:rPr lang="ru-RU" b="1" dirty="0" smtClean="0">
                <a:ln w="3175">
                  <a:noFill/>
                </a:ln>
              </a:rPr>
              <a:t> Москва, 2008г</a:t>
            </a:r>
            <a:r>
              <a:rPr lang="ru-RU" sz="2000" b="1" dirty="0" smtClean="0">
                <a:ln w="3175">
                  <a:noFill/>
                </a:ln>
                <a:solidFill>
                  <a:srgbClr val="7030A0"/>
                </a:solidFill>
              </a:rPr>
              <a:t>.</a:t>
            </a:r>
            <a:endParaRPr lang="ru-RU" sz="2000" b="1" dirty="0" smtClean="0">
              <a:ln w="3175">
                <a:noFill/>
              </a:ln>
              <a:solidFill>
                <a:srgbClr val="7030A0"/>
              </a:solidFill>
              <a:hlinkClick r:id="rId3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786050" y="1071546"/>
            <a:ext cx="6143668" cy="278608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Его  подвергли садистской казни.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петлёй, не газом, не огнём, а водой.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На морозе -12, на лютом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ветру их несколько часов на площади держали под струей ледяной воды.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Один за другим люди превращались в ледяные фигуры.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Очевидцы рассказывают, что среди людей выделялся один измождённый седовласый человек. Он не кричал, не проклинал палачей! Он обращался к тем, кто оставался на земле: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Бодрей, товарищи! Думайте о своей Родине и мужество вас не покинет!...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Кто был этот старик, превращавшийся в ледяной памятник?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Карбышев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 Дмитрий </a:t>
            </a: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Карбышев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Советский генерал!</a:t>
            </a:r>
          </a:p>
        </p:txBody>
      </p:sp>
    </p:spTree>
    <p:extLst>
      <p:ext uri="{BB962C8B-B14F-4D97-AF65-F5344CB8AC3E}">
        <p14:creationId xmlns:p14="http://schemas.microsoft.com/office/powerpoint/2010/main" val="24504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7356" y="285728"/>
            <a:ext cx="69220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«Пленный, но не раб»</a:t>
            </a:r>
            <a:endParaRPr lang="ru-RU" sz="5400" b="1" cap="none" spc="0" dirty="0">
              <a:ln w="5080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571472" y="1142984"/>
            <a:ext cx="8072494" cy="83099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800000"/>
                </a:solidFill>
                <a:latin typeface="Times New Roman" charset="0"/>
              </a:rPr>
              <a:t>       </a:t>
            </a:r>
            <a:r>
              <a:rPr lang="ru-RU" sz="2400" b="1" dirty="0" err="1" smtClean="0">
                <a:solidFill>
                  <a:srgbClr val="800000"/>
                </a:solidFill>
                <a:latin typeface="Times New Roman" charset="0"/>
              </a:rPr>
              <a:t>Карбышев</a:t>
            </a:r>
            <a:r>
              <a:rPr lang="ru-RU" sz="2400" b="1" dirty="0" smtClean="0">
                <a:solidFill>
                  <a:srgbClr val="800000"/>
                </a:solidFill>
                <a:latin typeface="Times New Roman" charset="0"/>
              </a:rPr>
              <a:t> </a:t>
            </a:r>
            <a:r>
              <a:rPr lang="ru-RU" sz="2400" b="1" dirty="0">
                <a:solidFill>
                  <a:srgbClr val="800000"/>
                </a:solidFill>
                <a:latin typeface="Times New Roman" charset="0"/>
              </a:rPr>
              <a:t>содержался </a:t>
            </a:r>
            <a:r>
              <a:rPr lang="ru-RU" sz="2400" b="1" dirty="0" smtClean="0">
                <a:solidFill>
                  <a:srgbClr val="800000"/>
                </a:solidFill>
                <a:latin typeface="Times New Roman" charset="0"/>
              </a:rPr>
              <a:t>во многих </a:t>
            </a:r>
            <a:r>
              <a:rPr lang="ru-RU" sz="2400" b="1" dirty="0">
                <a:solidFill>
                  <a:srgbClr val="800000"/>
                </a:solidFill>
                <a:latin typeface="Times New Roman" charset="0"/>
              </a:rPr>
              <a:t>немецких </a:t>
            </a:r>
            <a:r>
              <a:rPr lang="ru-RU" sz="2400" b="1" dirty="0" smtClean="0">
                <a:solidFill>
                  <a:srgbClr val="800000"/>
                </a:solidFill>
                <a:latin typeface="Times New Roman" charset="0"/>
              </a:rPr>
              <a:t>концентрационных лагерях.</a:t>
            </a:r>
            <a:endParaRPr lang="ru-RU" sz="2800" b="1" dirty="0">
              <a:solidFill>
                <a:srgbClr val="800000"/>
              </a:solidFill>
              <a:latin typeface="Times New Roman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88817" y="2348880"/>
            <a:ext cx="471490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99"/>
                </a:solidFill>
                <a:latin typeface="Times New Roman" charset="0"/>
              </a:rPr>
              <a:t>Прошли десятилетия, целое поколение отделяет человечество от злодеяний, которые творились в Маутхаузене.</a:t>
            </a:r>
          </a:p>
          <a:p>
            <a:r>
              <a:rPr lang="ru-RU" sz="2000" b="1" dirty="0" smtClean="0">
                <a:solidFill>
                  <a:srgbClr val="000099"/>
                </a:solidFill>
                <a:latin typeface="Times New Roman" charset="0"/>
              </a:rPr>
              <a:t>Воздух над ним чист и прозрачен. Но человеку здесь, если он человек, невмоготу. Сжимает тисками сердце. Стынет кровь. Дышать нечем. И чудится: гарь, и дым еще висят непроницаемой пеленой, окутывают лагерь.</a:t>
            </a:r>
            <a:endParaRPr lang="ru-RU" sz="2000" b="1" dirty="0">
              <a:solidFill>
                <a:srgbClr val="000099"/>
              </a:solidFill>
              <a:latin typeface="Times New Roman" charset="0"/>
            </a:endParaRPr>
          </a:p>
        </p:txBody>
      </p:sp>
      <p:pic>
        <p:nvPicPr>
          <p:cNvPr id="10" name="Picture 24" descr="лддд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000372"/>
            <a:ext cx="3690858" cy="285752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504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929190" y="2214554"/>
            <a:ext cx="4000528" cy="10795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solidFill>
                  <a:srgbClr val="002060"/>
                </a:solidFill>
              </a:rPr>
              <a:t>Памятник генералу Д. М. </a:t>
            </a:r>
            <a:r>
              <a:rPr lang="ru-RU" sz="2000" b="1" dirty="0" err="1" smtClean="0">
                <a:solidFill>
                  <a:srgbClr val="002060"/>
                </a:solidFill>
              </a:rPr>
              <a:t>Карбышеву</a:t>
            </a:r>
            <a:r>
              <a:rPr lang="ru-RU" sz="2000" b="1" dirty="0" smtClean="0">
                <a:solidFill>
                  <a:srgbClr val="002060"/>
                </a:solidFill>
              </a:rPr>
              <a:t> на территории бывшего концентрационного лагеря Маутхаузен, Австрия.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4286256"/>
            <a:ext cx="842968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Легендой, примером доблести и героизма стал бессмертный подвиг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 советского генерала.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Подвиг во имя жизни.</a:t>
            </a:r>
          </a:p>
          <a:p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098" name="Picture 2" descr="https://upload.wikimedia.org/wikipedia/commons/thumb/5/56/Mauthausen_-_Memorial_to_General_Karbyshev.JPG/220px-Mauthausen_-_Memorial_to_General_Karbyshe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785794"/>
            <a:ext cx="3476646" cy="260748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857356" y="214290"/>
            <a:ext cx="4857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 smtClean="0">
                <a:solidFill>
                  <a:srgbClr val="FF0000"/>
                </a:solidFill>
              </a:rPr>
              <a:t>«Главное - не покоряться!»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4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632</Words>
  <Application>Microsoft Office PowerPoint</Application>
  <PresentationFormat>Экран (4:3)</PresentationFormat>
  <Paragraphs>60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a_FuturicaBlack</vt:lpstr>
      <vt:lpstr>Arial</vt:lpstr>
      <vt:lpstr>Calibri</vt:lpstr>
      <vt:lpstr>Tahoma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Интернат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Александра</cp:lastModifiedBy>
  <cp:revision>34</cp:revision>
  <dcterms:created xsi:type="dcterms:W3CDTF">2015-02-17T08:35:42Z</dcterms:created>
  <dcterms:modified xsi:type="dcterms:W3CDTF">2024-03-23T23:21:50Z</dcterms:modified>
</cp:coreProperties>
</file>