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62" r:id="rId5"/>
    <p:sldId id="260" r:id="rId6"/>
    <p:sldId id="261" r:id="rId7"/>
    <p:sldId id="264" r:id="rId8"/>
    <p:sldId id="263" r:id="rId9"/>
    <p:sldId id="265" r:id="rId10"/>
    <p:sldId id="266" r:id="rId11"/>
    <p:sldId id="267" r:id="rId12"/>
    <p:sldId id="268" r:id="rId13"/>
    <p:sldId id="299" r:id="rId14"/>
    <p:sldId id="300" r:id="rId15"/>
    <p:sldId id="301" r:id="rId16"/>
    <p:sldId id="302" r:id="rId17"/>
    <p:sldId id="303" r:id="rId18"/>
    <p:sldId id="304" r:id="rId19"/>
    <p:sldId id="269" r:id="rId2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474" autoAdjust="0"/>
  </p:normalViewPr>
  <p:slideViewPr>
    <p:cSldViewPr snapToGrid="0">
      <p:cViewPr varScale="1">
        <p:scale>
          <a:sx n="75" d="100"/>
          <a:sy n="75" d="100"/>
        </p:scale>
        <p:origin x="540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D1035B-7E36-454A-903D-3467CE860017}" type="datetimeFigureOut">
              <a:rPr lang="ru-RU" smtClean="0"/>
              <a:t>23.03.2024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EDCD5-1B39-4E0F-B0E0-2F188C798594}" type="slidenum">
              <a:rPr lang="ru-RU" smtClean="0"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819141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D1035B-7E36-454A-903D-3467CE860017}" type="datetimeFigureOut">
              <a:rPr lang="ru-RU" smtClean="0"/>
              <a:t>23.03.2024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EDCD5-1B39-4E0F-B0E0-2F188C7985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32713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D1035B-7E36-454A-903D-3467CE860017}" type="datetimeFigureOut">
              <a:rPr lang="ru-RU" smtClean="0"/>
              <a:t>23.03.2024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EDCD5-1B39-4E0F-B0E0-2F188C7985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57565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D1035B-7E36-454A-903D-3467CE860017}" type="datetimeFigureOut">
              <a:rPr lang="ru-RU" smtClean="0"/>
              <a:t>23.03.2024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EDCD5-1B39-4E0F-B0E0-2F188C7985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98472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D1035B-7E36-454A-903D-3467CE860017}" type="datetimeFigureOut">
              <a:rPr lang="ru-RU" smtClean="0"/>
              <a:t>23.03.2024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EDCD5-1B39-4E0F-B0E0-2F188C798594}" type="slidenum">
              <a:rPr lang="ru-RU" smtClean="0"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774196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8" y="1845734"/>
            <a:ext cx="493776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D1035B-7E36-454A-903D-3467CE860017}" type="datetimeFigureOut">
              <a:rPr lang="ru-RU" smtClean="0"/>
              <a:t>23.03.2024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EDCD5-1B39-4E0F-B0E0-2F188C7985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10875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D1035B-7E36-454A-903D-3467CE860017}" type="datetimeFigureOut">
              <a:rPr lang="ru-RU" smtClean="0"/>
              <a:t>23.03.2024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EDCD5-1B39-4E0F-B0E0-2F188C7985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32659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D1035B-7E36-454A-903D-3467CE860017}" type="datetimeFigureOut">
              <a:rPr lang="ru-RU" smtClean="0"/>
              <a:t>23.03.2024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EDCD5-1B39-4E0F-B0E0-2F188C7985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83203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D1035B-7E36-454A-903D-3467CE860017}" type="datetimeFigureOut">
              <a:rPr lang="ru-RU" smtClean="0"/>
              <a:t>23.03.2024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EDCD5-1B39-4E0F-B0E0-2F188C7985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80293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C4D1035B-7E36-454A-903D-3467CE860017}" type="datetimeFigureOut">
              <a:rPr lang="ru-RU" smtClean="0"/>
              <a:t>23.03.2024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5ECEDCD5-1B39-4E0F-B0E0-2F188C7985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47845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D1035B-7E36-454A-903D-3467CE860017}" type="datetimeFigureOut">
              <a:rPr lang="ru-RU" smtClean="0"/>
              <a:t>23.03.2024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EDCD5-1B39-4E0F-B0E0-2F188C7985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91719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6334316"/>
            <a:ext cx="12191985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C4D1035B-7E36-454A-903D-3467CE860017}" type="datetimeFigureOut">
              <a:rPr lang="ru-RU" smtClean="0"/>
              <a:t>23.03.2024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5ECEDCD5-1B39-4E0F-B0E0-2F188C798594}" type="slidenum">
              <a:rPr lang="ru-RU" smtClean="0"/>
              <a:t>‹#›</a:t>
            </a:fld>
            <a:endParaRPr lang="ru-RU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781250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microsoft.com/office/2007/relationships/hdphoto" Target="../media/hdphoto4.wdp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razgovor.edsoo.ru/video/5122/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razgovor-cdn.edsoo.ru/media/video/healthycountry-511-2.mp4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razgovor.edsoo.ru/video/5089/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microsoft.com/office/2007/relationships/hdphoto" Target="../media/hdphoto2.wdp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microsoft.com/office/2007/relationships/hdphoto" Target="../media/hdphoto3.wdp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microsoft.com/office/2007/relationships/hdphoto" Target="../media/hdphoto4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/>
          <a:srcRect r="12917" b="17407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81000"/>
            <a:ext cx="12217400" cy="61087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69320761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106785" y="1067461"/>
            <a:ext cx="7861377" cy="2091142"/>
          </a:xfrm>
        </p:spPr>
        <p:txBody>
          <a:bodyPr>
            <a:normAutofit/>
          </a:bodyPr>
          <a:lstStyle/>
          <a:p>
            <a:pPr algn="ctr"/>
            <a:r>
              <a:rPr lang="ru-RU" sz="4000" dirty="0">
                <a:solidFill>
                  <a:schemeClr val="accent1">
                    <a:lumMod val="50000"/>
                  </a:schemeClr>
                </a:solidFill>
              </a:rPr>
              <a:t>А теперь попробуйте вернуть скрепке её первоначальный вид…. </a:t>
            </a:r>
            <a:r>
              <a:rPr lang="ru-RU" sz="4000" dirty="0" smtClean="0">
                <a:solidFill>
                  <a:schemeClr val="accent1">
                    <a:lumMod val="50000"/>
                  </a:schemeClr>
                </a:solidFill>
              </a:rPr>
              <a:t/>
            </a:r>
            <a:br>
              <a:rPr lang="ru-RU" sz="4000" dirty="0" smtClean="0">
                <a:solidFill>
                  <a:schemeClr val="accent1">
                    <a:lumMod val="50000"/>
                  </a:schemeClr>
                </a:solidFill>
              </a:rPr>
            </a:br>
            <a:endParaRPr lang="ru-RU" sz="40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73062" y="4049836"/>
            <a:ext cx="10350721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dirty="0" smtClean="0">
                <a:solidFill>
                  <a:schemeClr val="accent1">
                    <a:lumMod val="50000"/>
                  </a:schemeClr>
                </a:solidFill>
                <a:latin typeface="+mj-lt"/>
              </a:rPr>
              <a:t>Вы видите, что сделать это, увы, практически невозможно. Вывод напрашивается сам собой – навредить здоровью проще, чем его восстановить!</a:t>
            </a:r>
            <a:endParaRPr lang="ru-RU" sz="4000" dirty="0">
              <a:latin typeface="+mj-lt"/>
            </a:endParaRPr>
          </a:p>
        </p:txBody>
      </p:sp>
      <p:pic>
        <p:nvPicPr>
          <p:cNvPr id="5" name="Picture 2" descr="https://foto.cadagile.com/upload/7/ad/7ad492549cc114e544192a0dbb54bb52.jpg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3578" b="97496" l="5484" r="93871">
                        <a14:foregroundMark x1="29677" y1="45975" x2="38065" y2="11986"/>
                        <a14:foregroundMark x1="65806" y1="50626" x2="70968" y2="15206"/>
                        <a14:backgroundMark x1="17581" y1="52952" x2="17581" y2="52952"/>
                        <a14:backgroundMark x1="22742" y1="79428" x2="22742" y2="79428"/>
                      </a14:backgroundRemoval>
                    </a14:imgEffect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062" y="429845"/>
            <a:ext cx="3733723" cy="336637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419188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98450" y="457200"/>
            <a:ext cx="11595100" cy="2298700"/>
          </a:xfrm>
        </p:spPr>
        <p:txBody>
          <a:bodyPr>
            <a:noAutofit/>
          </a:bodyPr>
          <a:lstStyle/>
          <a:p>
            <a:pPr algn="ctr"/>
            <a:r>
              <a:rPr lang="ru-RU" sz="4000" dirty="0">
                <a:solidFill>
                  <a:schemeClr val="accent1">
                    <a:lumMod val="50000"/>
                  </a:schemeClr>
                </a:solidFill>
              </a:rPr>
              <a:t>Итак, наше здоровье зависит от нашего образа жизни. А </a:t>
            </a:r>
            <a:r>
              <a:rPr lang="ru-RU" sz="4000" dirty="0" smtClean="0">
                <a:solidFill>
                  <a:schemeClr val="accent1">
                    <a:lumMod val="50000"/>
                  </a:schemeClr>
                </a:solidFill>
              </a:rPr>
              <a:t>что значит </a:t>
            </a:r>
            <a:r>
              <a:rPr lang="ru-RU" sz="4000" dirty="0">
                <a:solidFill>
                  <a:schemeClr val="accent1">
                    <a:lumMod val="50000"/>
                  </a:schemeClr>
                </a:solidFill>
              </a:rPr>
              <a:t>вести здоровый образ жизни? </a:t>
            </a:r>
            <a:r>
              <a:rPr lang="ru-RU" sz="4000" dirty="0" smtClean="0">
                <a:solidFill>
                  <a:schemeClr val="accent1">
                    <a:lumMod val="50000"/>
                  </a:schemeClr>
                </a:solidFill>
              </a:rPr>
              <a:t/>
            </a:r>
            <a:br>
              <a:rPr lang="ru-RU" sz="4000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4000" dirty="0" smtClean="0">
                <a:solidFill>
                  <a:schemeClr val="accent1">
                    <a:lumMod val="50000"/>
                  </a:schemeClr>
                </a:solidFill>
              </a:rPr>
              <a:t>Как </a:t>
            </a:r>
            <a:r>
              <a:rPr lang="ru-RU" sz="4000" dirty="0">
                <a:solidFill>
                  <a:schemeClr val="accent1">
                    <a:lumMod val="50000"/>
                  </a:schemeClr>
                </a:solidFill>
              </a:rPr>
              <a:t>вы понимаете?</a:t>
            </a:r>
            <a:r>
              <a:rPr lang="ru-RU" sz="4000" dirty="0" smtClean="0">
                <a:solidFill>
                  <a:schemeClr val="accent1">
                    <a:lumMod val="50000"/>
                  </a:schemeClr>
                </a:solidFill>
              </a:rPr>
              <a:t/>
            </a:r>
            <a:br>
              <a:rPr lang="ru-RU" sz="4000" dirty="0" smtClean="0">
                <a:solidFill>
                  <a:schemeClr val="accent1">
                    <a:lumMod val="50000"/>
                  </a:schemeClr>
                </a:solidFill>
              </a:rPr>
            </a:br>
            <a:endParaRPr lang="ru-RU" sz="40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98450" y="3095764"/>
            <a:ext cx="1054735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>
                <a:solidFill>
                  <a:schemeClr val="accent1">
                    <a:lumMod val="50000"/>
                  </a:schemeClr>
                </a:solidFill>
              </a:rPr>
              <a:t>− </a:t>
            </a:r>
            <a:r>
              <a:rPr lang="ru-RU" sz="3200" dirty="0" smtClean="0">
                <a:solidFill>
                  <a:schemeClr val="accent1">
                    <a:lumMod val="50000"/>
                  </a:schemeClr>
                </a:solidFill>
                <a:latin typeface="+mj-lt"/>
              </a:rPr>
              <a:t>А кто из вас следует принципам здорового образа жизни?</a:t>
            </a:r>
          </a:p>
          <a:p>
            <a:r>
              <a:rPr lang="ru-RU" sz="3200" dirty="0" smtClean="0">
                <a:solidFill>
                  <a:schemeClr val="accent1">
                    <a:lumMod val="50000"/>
                  </a:schemeClr>
                </a:solidFill>
                <a:latin typeface="+mj-lt"/>
              </a:rPr>
              <a:t>− Какие у вас есть полезные для здоровья привычки?</a:t>
            </a:r>
          </a:p>
          <a:p>
            <a:r>
              <a:rPr lang="ru-RU" sz="3200" dirty="0" smtClean="0">
                <a:solidFill>
                  <a:schemeClr val="accent1">
                    <a:lumMod val="50000"/>
                  </a:schemeClr>
                </a:solidFill>
                <a:latin typeface="+mj-lt"/>
              </a:rPr>
              <a:t>− Занимаетесь ли вы спортом?</a:t>
            </a:r>
          </a:p>
          <a:p>
            <a:r>
              <a:rPr lang="ru-RU" sz="3200" dirty="0" smtClean="0">
                <a:solidFill>
                  <a:schemeClr val="accent1">
                    <a:lumMod val="50000"/>
                  </a:schemeClr>
                </a:solidFill>
                <a:latin typeface="+mj-lt"/>
              </a:rPr>
              <a:t>− Сколько часов в сутки спите?</a:t>
            </a:r>
          </a:p>
          <a:p>
            <a:r>
              <a:rPr lang="ru-RU" sz="3200" dirty="0" smtClean="0">
                <a:solidFill>
                  <a:schemeClr val="accent1">
                    <a:lumMod val="50000"/>
                  </a:schemeClr>
                </a:solidFill>
                <a:latin typeface="+mj-lt"/>
              </a:rPr>
              <a:t>− Регулярно ли питаетесь? Считаете ли своё питание сбалансированным?</a:t>
            </a:r>
            <a:endParaRPr lang="ru-RU" sz="32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3614606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9900" y="5549900"/>
            <a:ext cx="8978900" cy="698500"/>
          </a:xfrm>
        </p:spPr>
        <p:txBody>
          <a:bodyPr>
            <a:noAutofit/>
          </a:bodyPr>
          <a:lstStyle/>
          <a:p>
            <a:pPr algn="ctr"/>
            <a:r>
              <a:rPr lang="en-US" sz="3200" dirty="0">
                <a:solidFill>
                  <a:schemeClr val="accent1">
                    <a:lumMod val="50000"/>
                  </a:schemeClr>
                </a:solidFill>
                <a:hlinkClick r:id="rId3"/>
              </a:rPr>
              <a:t>https://razgovor.edsoo.ru/video/5122</a:t>
            </a:r>
            <a:r>
              <a:rPr lang="en-US" sz="3200" dirty="0" smtClean="0">
                <a:solidFill>
                  <a:schemeClr val="accent1">
                    <a:lumMod val="50000"/>
                  </a:schemeClr>
                </a:solidFill>
                <a:hlinkClick r:id="rId3"/>
              </a:rPr>
              <a:t>/</a:t>
            </a:r>
            <a:endParaRPr lang="ru-RU" sz="3200" dirty="0">
              <a:solidFill>
                <a:schemeClr val="accent1">
                  <a:lumMod val="50000"/>
                </a:schemeClr>
              </a:solidFill>
              <a:hlinkClick r:id="rId3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69900" y="781427"/>
            <a:ext cx="11125200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 smtClean="0">
                <a:solidFill>
                  <a:schemeClr val="accent1">
                    <a:lumMod val="50000"/>
                  </a:schemeClr>
                </a:solidFill>
                <a:latin typeface="+mj-lt"/>
              </a:rPr>
              <a:t>Здоровый образ жизни – это поведение и привычки человека, помогающие ему сохранить и улучшить своё здоровье. Вы правы, что сюда относится и правильное питание, и занятия спортом, и режим дня и т. д.</a:t>
            </a:r>
          </a:p>
          <a:p>
            <a:pPr algn="ctr"/>
            <a:endParaRPr lang="ru-RU" sz="3200" dirty="0" smtClean="0">
              <a:solidFill>
                <a:schemeClr val="accent1">
                  <a:lumMod val="50000"/>
                </a:schemeClr>
              </a:solidFill>
              <a:latin typeface="+mj-lt"/>
            </a:endParaRPr>
          </a:p>
          <a:p>
            <a:pPr algn="ctr"/>
            <a:r>
              <a:rPr lang="ru-RU" sz="3200" dirty="0" smtClean="0">
                <a:solidFill>
                  <a:schemeClr val="accent1">
                    <a:lumMod val="50000"/>
                  </a:schemeClr>
                </a:solidFill>
                <a:latin typeface="+mj-lt"/>
              </a:rPr>
              <a:t>О важности активного образа жизни в сохранении здоровья нам расскажет российский фигурист, двукратный олимпийский чемпион Максим </a:t>
            </a:r>
            <a:r>
              <a:rPr lang="ru-RU" sz="3200" dirty="0" err="1" smtClean="0">
                <a:solidFill>
                  <a:schemeClr val="accent1">
                    <a:lumMod val="50000"/>
                  </a:schemeClr>
                </a:solidFill>
                <a:latin typeface="+mj-lt"/>
              </a:rPr>
              <a:t>Траньков</a:t>
            </a:r>
            <a:r>
              <a:rPr lang="ru-RU" sz="3200" dirty="0" smtClean="0">
                <a:solidFill>
                  <a:schemeClr val="accent1">
                    <a:lumMod val="50000"/>
                  </a:schemeClr>
                </a:solidFill>
                <a:latin typeface="+mj-lt"/>
              </a:rPr>
              <a:t>.</a:t>
            </a:r>
            <a:endParaRPr lang="ru-RU" sz="3200" dirty="0">
              <a:solidFill>
                <a:schemeClr val="accent1">
                  <a:lumMod val="50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609812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Заголовок 2"/>
          <p:cNvSpPr txBox="1">
            <a:spLocks/>
          </p:cNvSpPr>
          <p:nvPr/>
        </p:nvSpPr>
        <p:spPr>
          <a:xfrm>
            <a:off x="495300" y="939800"/>
            <a:ext cx="11468100" cy="1819148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4000" dirty="0" smtClean="0">
                <a:solidFill>
                  <a:schemeClr val="accent1">
                    <a:lumMod val="50000"/>
                  </a:schemeClr>
                </a:solidFill>
              </a:rPr>
              <a:t>Как</a:t>
            </a:r>
            <a:r>
              <a:rPr lang="ru-RU" sz="4000" dirty="0">
                <a:solidFill>
                  <a:schemeClr val="accent1">
                    <a:lumMod val="50000"/>
                  </a:schemeClr>
                </a:solidFill>
              </a:rPr>
              <a:t>, по вашему мнению, связаны между собой </a:t>
            </a:r>
            <a:r>
              <a:rPr lang="ru-RU" sz="4000" dirty="0" smtClean="0">
                <a:solidFill>
                  <a:schemeClr val="accent1">
                    <a:lumMod val="50000"/>
                  </a:schemeClr>
                </a:solidFill>
              </a:rPr>
              <a:t>понятиям «здоровая </a:t>
            </a:r>
            <a:r>
              <a:rPr lang="ru-RU" sz="4000" dirty="0">
                <a:solidFill>
                  <a:schemeClr val="accent1">
                    <a:lumMod val="50000"/>
                  </a:schemeClr>
                </a:solidFill>
              </a:rPr>
              <a:t>держава» и «здоровый образ жизни</a:t>
            </a:r>
            <a:r>
              <a:rPr lang="ru-RU" sz="4000" dirty="0" smtClean="0">
                <a:solidFill>
                  <a:schemeClr val="accent1">
                    <a:lumMod val="50000"/>
                  </a:schemeClr>
                </a:solidFill>
              </a:rPr>
              <a:t>»?</a:t>
            </a:r>
            <a:endParaRPr lang="ru-RU" sz="40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60400" y="3213100"/>
            <a:ext cx="1087120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dirty="0">
                <a:solidFill>
                  <a:schemeClr val="accent1">
                    <a:lumMod val="50000"/>
                  </a:schemeClr>
                </a:solidFill>
                <a:latin typeface="+mj-lt"/>
              </a:rPr>
              <a:t>Как образ жизни каждого из нас влияет на уровень здоровья страны? </a:t>
            </a:r>
            <a:endParaRPr lang="ru-RU" sz="4000" dirty="0" smtClean="0">
              <a:solidFill>
                <a:schemeClr val="accent1">
                  <a:lumMod val="50000"/>
                </a:schemeClr>
              </a:solidFill>
              <a:latin typeface="+mj-lt"/>
            </a:endParaRPr>
          </a:p>
          <a:p>
            <a:pPr algn="ctr"/>
            <a:r>
              <a:rPr lang="ru-RU" sz="4000" dirty="0" smtClean="0">
                <a:solidFill>
                  <a:schemeClr val="accent1">
                    <a:lumMod val="50000"/>
                  </a:schemeClr>
                </a:solidFill>
                <a:latin typeface="+mj-lt"/>
              </a:rPr>
              <a:t>Можно </a:t>
            </a:r>
            <a:r>
              <a:rPr lang="ru-RU" sz="4000" dirty="0">
                <a:solidFill>
                  <a:schemeClr val="accent1">
                    <a:lumMod val="50000"/>
                  </a:schemeClr>
                </a:solidFill>
                <a:latin typeface="+mj-lt"/>
              </a:rPr>
              <a:t>ли только силами государства сохранить здоровье граждан?</a:t>
            </a:r>
            <a:endParaRPr lang="ru-RU" sz="4000" dirty="0">
              <a:solidFill>
                <a:schemeClr val="accent1">
                  <a:lumMod val="50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71102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533400" y="635000"/>
            <a:ext cx="1136650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dirty="0">
                <a:solidFill>
                  <a:schemeClr val="accent2">
                    <a:lumMod val="75000"/>
                  </a:schemeClr>
                </a:solidFill>
                <a:latin typeface="+mj-lt"/>
              </a:rPr>
              <a:t>А можете привести примеры, когда </a:t>
            </a:r>
            <a:r>
              <a:rPr lang="ru-RU" sz="4000" dirty="0" smtClean="0">
                <a:solidFill>
                  <a:schemeClr val="accent2">
                    <a:lumMod val="75000"/>
                  </a:schemeClr>
                </a:solidFill>
                <a:latin typeface="+mj-lt"/>
              </a:rPr>
              <a:t>попустительское отношение </a:t>
            </a:r>
            <a:r>
              <a:rPr lang="ru-RU" sz="4000" dirty="0">
                <a:solidFill>
                  <a:schemeClr val="accent2">
                    <a:lumMod val="75000"/>
                  </a:schemeClr>
                </a:solidFill>
                <a:latin typeface="+mj-lt"/>
              </a:rPr>
              <a:t>к своему личному здоровью негативно сказывается не только </a:t>
            </a:r>
            <a:r>
              <a:rPr lang="ru-RU" sz="4000" dirty="0" smtClean="0">
                <a:solidFill>
                  <a:schemeClr val="accent2">
                    <a:lumMod val="75000"/>
                  </a:schemeClr>
                </a:solidFill>
                <a:latin typeface="+mj-lt"/>
              </a:rPr>
              <a:t>на самом </a:t>
            </a:r>
            <a:r>
              <a:rPr lang="ru-RU" sz="4000" dirty="0">
                <a:solidFill>
                  <a:schemeClr val="accent2">
                    <a:lumMod val="75000"/>
                  </a:schemeClr>
                </a:solidFill>
                <a:latin typeface="+mj-lt"/>
              </a:rPr>
              <a:t>человеке, но и на окружающих его людях? 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060450" y="3935342"/>
            <a:ext cx="103124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dirty="0">
                <a:solidFill>
                  <a:schemeClr val="accent2">
                    <a:lumMod val="75000"/>
                  </a:schemeClr>
                </a:solidFill>
                <a:latin typeface="+mj-lt"/>
              </a:rPr>
              <a:t>Зависит ли здоровье будущих поколений от того, насколько заботится о своём здоровье </a:t>
            </a:r>
            <a:r>
              <a:rPr lang="ru-RU" sz="4000" dirty="0" smtClean="0">
                <a:solidFill>
                  <a:schemeClr val="accent2">
                    <a:lumMod val="75000"/>
                  </a:schemeClr>
                </a:solidFill>
                <a:latin typeface="+mj-lt"/>
              </a:rPr>
              <a:t>нынешнее поколение</a:t>
            </a:r>
            <a:r>
              <a:rPr lang="ru-RU" sz="4000" dirty="0">
                <a:solidFill>
                  <a:schemeClr val="accent2">
                    <a:lumMod val="75000"/>
                  </a:schemeClr>
                </a:solidFill>
                <a:latin typeface="+mj-lt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10775826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412750" y="948145"/>
            <a:ext cx="1136650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dirty="0">
                <a:solidFill>
                  <a:schemeClr val="accent2">
                    <a:lumMod val="75000"/>
                  </a:schemeClr>
                </a:solidFill>
                <a:latin typeface="+mj-lt"/>
              </a:rPr>
              <a:t>Ребята, мы сегодня много говорили </a:t>
            </a:r>
            <a:r>
              <a:rPr lang="ru-RU" sz="3600" dirty="0" smtClean="0">
                <a:solidFill>
                  <a:schemeClr val="accent2">
                    <a:lumMod val="75000"/>
                  </a:schemeClr>
                </a:solidFill>
                <a:latin typeface="+mj-lt"/>
              </a:rPr>
              <a:t>о здоровье </a:t>
            </a:r>
            <a:r>
              <a:rPr lang="ru-RU" sz="3600" dirty="0">
                <a:solidFill>
                  <a:schemeClr val="accent2">
                    <a:lumMod val="75000"/>
                  </a:schemeClr>
                </a:solidFill>
                <a:latin typeface="+mj-lt"/>
              </a:rPr>
              <a:t>и о том, как его сохранить, и почему это нужно </a:t>
            </a:r>
            <a:r>
              <a:rPr lang="ru-RU" sz="3600" dirty="0" smtClean="0">
                <a:solidFill>
                  <a:schemeClr val="accent2">
                    <a:lumMod val="75000"/>
                  </a:schemeClr>
                </a:solidFill>
                <a:latin typeface="+mj-lt"/>
              </a:rPr>
              <a:t> каждому </a:t>
            </a:r>
            <a:r>
              <a:rPr lang="ru-RU" sz="3600" dirty="0">
                <a:solidFill>
                  <a:schemeClr val="accent2">
                    <a:lumMod val="75000"/>
                  </a:schemeClr>
                </a:solidFill>
                <a:latin typeface="+mj-lt"/>
              </a:rPr>
              <a:t>из нас. </a:t>
            </a:r>
            <a:r>
              <a:rPr lang="ru-RU" sz="3600" dirty="0" smtClean="0">
                <a:solidFill>
                  <a:schemeClr val="accent2">
                    <a:lumMod val="75000"/>
                  </a:schemeClr>
                </a:solidFill>
                <a:latin typeface="+mj-lt"/>
              </a:rPr>
              <a:t>Что-то </a:t>
            </a:r>
            <a:r>
              <a:rPr lang="ru-RU" sz="3600" dirty="0">
                <a:solidFill>
                  <a:schemeClr val="accent2">
                    <a:lumMod val="75000"/>
                  </a:schemeClr>
                </a:solidFill>
                <a:latin typeface="+mj-lt"/>
              </a:rPr>
              <a:t>вы знали уже с детства, а о чём-то услышали сегодня впервые. </a:t>
            </a:r>
            <a:r>
              <a:rPr lang="ru-RU" sz="3600" dirty="0" smtClean="0">
                <a:solidFill>
                  <a:schemeClr val="accent2">
                    <a:lumMod val="75000"/>
                  </a:schemeClr>
                </a:solidFill>
                <a:latin typeface="+mj-lt"/>
              </a:rPr>
              <a:t>Главное, чтобы </a:t>
            </a:r>
            <a:r>
              <a:rPr lang="ru-RU" sz="3600" dirty="0">
                <a:solidFill>
                  <a:schemeClr val="accent2">
                    <a:lumMod val="75000"/>
                  </a:schemeClr>
                </a:solidFill>
                <a:latin typeface="+mj-lt"/>
              </a:rPr>
              <a:t>вы запомнили, что здоровье — это самое важное, что есть у человека.</a:t>
            </a:r>
          </a:p>
          <a:p>
            <a:pPr algn="ctr"/>
            <a:r>
              <a:rPr lang="ru-RU" sz="3600" dirty="0">
                <a:solidFill>
                  <a:schemeClr val="accent2">
                    <a:lumMod val="75000"/>
                  </a:schemeClr>
                </a:solidFill>
                <a:latin typeface="+mj-lt"/>
              </a:rPr>
              <a:t>Если вы будете беречь и сохранять своё здоровье, то сможете лучше </a:t>
            </a:r>
            <a:r>
              <a:rPr lang="ru-RU" sz="3600" dirty="0" smtClean="0">
                <a:solidFill>
                  <a:schemeClr val="accent2">
                    <a:lumMod val="75000"/>
                  </a:schemeClr>
                </a:solidFill>
                <a:latin typeface="+mj-lt"/>
              </a:rPr>
              <a:t>учиться, заниматься </a:t>
            </a:r>
            <a:r>
              <a:rPr lang="ru-RU" sz="3600" dirty="0">
                <a:solidFill>
                  <a:schemeClr val="accent2">
                    <a:lumMod val="75000"/>
                  </a:schemeClr>
                </a:solidFill>
                <a:latin typeface="+mj-lt"/>
              </a:rPr>
              <a:t>спортом, играть с друзьями и просто радоваться жизни.</a:t>
            </a:r>
          </a:p>
        </p:txBody>
      </p:sp>
    </p:spTree>
    <p:extLst>
      <p:ext uri="{BB962C8B-B14F-4D97-AF65-F5344CB8AC3E}">
        <p14:creationId xmlns:p14="http://schemas.microsoft.com/office/powerpoint/2010/main" val="1101992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555750" y="2050871"/>
            <a:ext cx="90805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dirty="0">
                <a:solidFill>
                  <a:schemeClr val="accent2">
                    <a:lumMod val="75000"/>
                  </a:schemeClr>
                </a:solidFill>
                <a:latin typeface="+mj-lt"/>
              </a:rPr>
              <a:t>Благодарность врачам, сохраняющим и спасающим жизни людей</a:t>
            </a:r>
          </a:p>
        </p:txBody>
      </p:sp>
      <p:sp>
        <p:nvSpPr>
          <p:cNvPr id="2" name="Прямоугольник 1">
            <a:hlinkClick r:id="rId3"/>
          </p:cNvPr>
          <p:cNvSpPr/>
          <p:nvPr/>
        </p:nvSpPr>
        <p:spPr>
          <a:xfrm>
            <a:off x="1117600" y="4368284"/>
            <a:ext cx="10414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solidFill>
                  <a:schemeClr val="accent2">
                    <a:lumMod val="75000"/>
                  </a:schemeClr>
                </a:solidFill>
                <a:latin typeface="+mj-lt"/>
              </a:rPr>
              <a:t>https://razgovor-cdn.edsoo.ru/media/video/healthycountry-511-2.mp4</a:t>
            </a:r>
          </a:p>
        </p:txBody>
      </p:sp>
    </p:spTree>
    <p:extLst>
      <p:ext uri="{BB962C8B-B14F-4D97-AF65-F5344CB8AC3E}">
        <p14:creationId xmlns:p14="http://schemas.microsoft.com/office/powerpoint/2010/main" val="3742417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7300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685800" y="1314271"/>
            <a:ext cx="1106170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dirty="0">
                <a:solidFill>
                  <a:schemeClr val="accent2">
                    <a:lumMod val="75000"/>
                  </a:schemeClr>
                </a:solidFill>
                <a:latin typeface="+mj-lt"/>
              </a:rPr>
              <a:t>Важно не откладывать заботу о здоровье на потом, </a:t>
            </a:r>
            <a:r>
              <a:rPr lang="ru-RU" sz="3600" dirty="0" smtClean="0">
                <a:solidFill>
                  <a:schemeClr val="accent2">
                    <a:lumMod val="75000"/>
                  </a:schemeClr>
                </a:solidFill>
                <a:latin typeface="+mj-lt"/>
              </a:rPr>
              <a:t>поэтому, предлагаю </a:t>
            </a:r>
            <a:r>
              <a:rPr lang="ru-RU" sz="3600" dirty="0">
                <a:solidFill>
                  <a:schemeClr val="accent2">
                    <a:lumMod val="75000"/>
                  </a:schemeClr>
                </a:solidFill>
                <a:latin typeface="+mj-lt"/>
              </a:rPr>
              <a:t>в течение следующего месяца нам всем вместе составить </a:t>
            </a:r>
            <a:r>
              <a:rPr lang="ru-RU" sz="3600" dirty="0" smtClean="0">
                <a:solidFill>
                  <a:schemeClr val="accent2">
                    <a:lumMod val="75000"/>
                  </a:schemeClr>
                </a:solidFill>
                <a:latin typeface="+mj-lt"/>
              </a:rPr>
              <a:t>сборник полезных </a:t>
            </a:r>
            <a:r>
              <a:rPr lang="ru-RU" sz="3600" dirty="0">
                <a:solidFill>
                  <a:schemeClr val="accent2">
                    <a:lumMod val="75000"/>
                  </a:schemeClr>
                </a:solidFill>
                <a:latin typeface="+mj-lt"/>
              </a:rPr>
              <a:t>завтраков. </a:t>
            </a:r>
            <a:endParaRPr lang="ru-RU" sz="3600" dirty="0" smtClean="0">
              <a:solidFill>
                <a:schemeClr val="accent2">
                  <a:lumMod val="75000"/>
                </a:schemeClr>
              </a:solidFill>
              <a:latin typeface="+mj-lt"/>
            </a:endParaRPr>
          </a:p>
          <a:p>
            <a:pPr algn="ctr"/>
            <a:r>
              <a:rPr lang="ru-RU" sz="3600" dirty="0" smtClean="0">
                <a:solidFill>
                  <a:schemeClr val="accent2">
                    <a:lumMod val="75000"/>
                  </a:schemeClr>
                </a:solidFill>
                <a:latin typeface="+mj-lt"/>
              </a:rPr>
              <a:t>Он </a:t>
            </a:r>
            <a:r>
              <a:rPr lang="ru-RU" sz="3600" dirty="0">
                <a:solidFill>
                  <a:schemeClr val="accent2">
                    <a:lumMod val="75000"/>
                  </a:schemeClr>
                </a:solidFill>
                <a:latin typeface="+mj-lt"/>
              </a:rPr>
              <a:t>будет состоять из рецептов, по которым </a:t>
            </a:r>
            <a:r>
              <a:rPr lang="ru-RU" sz="3600" dirty="0" smtClean="0">
                <a:solidFill>
                  <a:schemeClr val="accent2">
                    <a:lumMod val="75000"/>
                  </a:schemeClr>
                </a:solidFill>
                <a:latin typeface="+mj-lt"/>
              </a:rPr>
              <a:t>вы самостоятельно </a:t>
            </a:r>
            <a:r>
              <a:rPr lang="ru-RU" sz="3600" dirty="0">
                <a:solidFill>
                  <a:schemeClr val="accent2">
                    <a:lumMod val="75000"/>
                  </a:schemeClr>
                </a:solidFill>
                <a:latin typeface="+mj-lt"/>
              </a:rPr>
              <a:t>или вместе с родителями приготовили вкусный и </a:t>
            </a:r>
            <a:r>
              <a:rPr lang="ru-RU" sz="3600" dirty="0" smtClean="0">
                <a:solidFill>
                  <a:schemeClr val="accent2">
                    <a:lumMod val="75000"/>
                  </a:schemeClr>
                </a:solidFill>
                <a:latin typeface="+mj-lt"/>
              </a:rPr>
              <a:t>полезный завтрак</a:t>
            </a:r>
            <a:r>
              <a:rPr lang="ru-RU" sz="3600" dirty="0">
                <a:solidFill>
                  <a:schemeClr val="accent2">
                    <a:lumMod val="75000"/>
                  </a:schemeClr>
                </a:solidFill>
                <a:latin typeface="+mj-lt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144746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469900" y="1355852"/>
            <a:ext cx="11468100" cy="917448"/>
          </a:xfrm>
        </p:spPr>
        <p:txBody>
          <a:bodyPr>
            <a:noAutofit/>
          </a:bodyPr>
          <a:lstStyle/>
          <a:p>
            <a:pPr algn="ctr"/>
            <a:r>
              <a:rPr lang="ru-RU" sz="4000" dirty="0">
                <a:solidFill>
                  <a:schemeClr val="accent1">
                    <a:lumMod val="50000"/>
                  </a:schemeClr>
                </a:solidFill>
              </a:rPr>
              <a:t>Давайте, проверим сами себя, насколько хорошо, мы знаем, что </a:t>
            </a:r>
            <a:r>
              <a:rPr lang="ru-RU" sz="4000" dirty="0" smtClean="0">
                <a:solidFill>
                  <a:schemeClr val="accent1">
                    <a:lumMod val="50000"/>
                  </a:schemeClr>
                </a:solidFill>
              </a:rPr>
              <a:t>вредит нашему </a:t>
            </a:r>
            <a:r>
              <a:rPr lang="ru-RU" sz="4000" dirty="0">
                <a:solidFill>
                  <a:schemeClr val="accent1">
                    <a:lumMod val="50000"/>
                  </a:schemeClr>
                </a:solidFill>
              </a:rPr>
              <a:t>здоровью, а что делает его более крепким.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184400" y="3429000"/>
            <a:ext cx="7462607" cy="1569660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ru-RU" sz="4800" dirty="0" smtClean="0">
                <a:solidFill>
                  <a:schemeClr val="bg1"/>
                </a:solidFill>
              </a:rPr>
              <a:t>Игра</a:t>
            </a:r>
          </a:p>
          <a:p>
            <a:pPr algn="ctr"/>
            <a:r>
              <a:rPr lang="ru-RU" sz="4800" dirty="0" smtClean="0">
                <a:solidFill>
                  <a:schemeClr val="bg1"/>
                </a:solidFill>
              </a:rPr>
              <a:t>«Здоровый образ жизни»</a:t>
            </a:r>
            <a:endParaRPr lang="ru-RU" sz="4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47713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66800" y="682752"/>
            <a:ext cx="10058400" cy="1387348"/>
          </a:xfrm>
        </p:spPr>
        <p:txBody>
          <a:bodyPr>
            <a:normAutofit/>
          </a:bodyPr>
          <a:lstStyle/>
          <a:p>
            <a:pPr algn="ctr"/>
            <a:r>
              <a:rPr lang="ru-RU" sz="4400" dirty="0">
                <a:solidFill>
                  <a:schemeClr val="accent1">
                    <a:lumMod val="50000"/>
                  </a:schemeClr>
                </a:solidFill>
              </a:rPr>
              <a:t>Как вы понимаете выражение «здоровая держава»?</a:t>
            </a: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1097280" y="2752852"/>
            <a:ext cx="10058400" cy="251764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8000" kern="1200" spc="-5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4400" dirty="0">
                <a:solidFill>
                  <a:schemeClr val="accent1">
                    <a:lumMod val="50000"/>
                  </a:schemeClr>
                </a:solidFill>
              </a:rPr>
              <a:t>Почему наша страна заботится о здоровье своих граждан?</a:t>
            </a:r>
          </a:p>
          <a:p>
            <a:pPr algn="ctr"/>
            <a:r>
              <a:rPr lang="ru-RU" sz="4400" dirty="0">
                <a:solidFill>
                  <a:schemeClr val="accent1">
                    <a:lumMod val="50000"/>
                  </a:schemeClr>
                </a:solidFill>
              </a:rPr>
              <a:t>Почему сохранение здоровья населения важно для государства?</a:t>
            </a:r>
          </a:p>
        </p:txBody>
      </p:sp>
    </p:spTree>
    <p:extLst>
      <p:ext uri="{BB962C8B-B14F-4D97-AF65-F5344CB8AC3E}">
        <p14:creationId xmlns:p14="http://schemas.microsoft.com/office/powerpoint/2010/main" val="1148803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5600" y="1008126"/>
            <a:ext cx="11277600" cy="4841748"/>
          </a:xfrm>
        </p:spPr>
        <p:txBody>
          <a:bodyPr>
            <a:noAutofit/>
          </a:bodyPr>
          <a:lstStyle/>
          <a:p>
            <a:pPr algn="ctr"/>
            <a:r>
              <a:rPr lang="ru-RU" sz="3600" dirty="0">
                <a:solidFill>
                  <a:schemeClr val="accent1">
                    <a:lumMod val="50000"/>
                  </a:schemeClr>
                </a:solidFill>
              </a:rPr>
              <a:t>Очень важно, чтобы в стране </a:t>
            </a:r>
            <a:r>
              <a:rPr lang="ru-RU" sz="3600" dirty="0" smtClean="0">
                <a:solidFill>
                  <a:schemeClr val="accent1">
                    <a:lumMod val="50000"/>
                  </a:schemeClr>
                </a:solidFill>
              </a:rPr>
              <a:t>жили здоровые </a:t>
            </a:r>
            <a:r>
              <a:rPr lang="ru-RU" sz="3600" dirty="0">
                <a:solidFill>
                  <a:schemeClr val="accent1">
                    <a:lumMod val="50000"/>
                  </a:schemeClr>
                </a:solidFill>
              </a:rPr>
              <a:t>люди. Когда человек здоров, он трудоспособен, ему </a:t>
            </a:r>
            <a:r>
              <a:rPr lang="ru-RU" sz="3600" dirty="0" smtClean="0">
                <a:solidFill>
                  <a:schemeClr val="accent1">
                    <a:lumMod val="50000"/>
                  </a:schemeClr>
                </a:solidFill>
              </a:rPr>
              <a:t>легче реализовать </a:t>
            </a:r>
            <a:r>
              <a:rPr lang="ru-RU" sz="3600" dirty="0">
                <a:solidFill>
                  <a:schemeClr val="accent1">
                    <a:lumMod val="50000"/>
                  </a:schemeClr>
                </a:solidFill>
              </a:rPr>
              <a:t>себя, он заботится о своей семье, ему легче оставаться </a:t>
            </a:r>
            <a:r>
              <a:rPr lang="ru-RU" sz="3600" dirty="0" smtClean="0">
                <a:solidFill>
                  <a:schemeClr val="accent1">
                    <a:lumMod val="50000"/>
                  </a:schemeClr>
                </a:solidFill>
              </a:rPr>
              <a:t>активным. Важно </a:t>
            </a:r>
            <a:r>
              <a:rPr lang="ru-RU" sz="3600" dirty="0">
                <a:solidFill>
                  <a:schemeClr val="accent1">
                    <a:lumMod val="50000"/>
                  </a:schemeClr>
                </a:solidFill>
              </a:rPr>
              <a:t>отметить, что медицина немало преуспела в том, чтобы </a:t>
            </a:r>
            <a:r>
              <a:rPr lang="ru-RU" sz="3600" dirty="0" smtClean="0">
                <a:solidFill>
                  <a:schemeClr val="accent1">
                    <a:lumMod val="50000"/>
                  </a:schemeClr>
                </a:solidFill>
              </a:rPr>
              <a:t>наши граждане </a:t>
            </a:r>
            <a:r>
              <a:rPr lang="ru-RU" sz="3600" dirty="0">
                <a:solidFill>
                  <a:schemeClr val="accent1">
                    <a:lumMod val="50000"/>
                  </a:schemeClr>
                </a:solidFill>
              </a:rPr>
              <a:t>чувствовали себя всё безопаснее с точки зрения здоровья. </a:t>
            </a:r>
            <a:r>
              <a:rPr lang="ru-RU" sz="3600" dirty="0" smtClean="0">
                <a:solidFill>
                  <a:schemeClr val="accent1">
                    <a:lumMod val="50000"/>
                  </a:schemeClr>
                </a:solidFill>
              </a:rPr>
              <a:t/>
            </a:r>
            <a:br>
              <a:rPr lang="ru-RU" sz="3600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3600" dirty="0" smtClean="0">
                <a:solidFill>
                  <a:schemeClr val="accent1">
                    <a:lumMod val="50000"/>
                  </a:schemeClr>
                </a:solidFill>
              </a:rPr>
              <a:t/>
            </a:r>
            <a:br>
              <a:rPr lang="ru-RU" sz="3600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3600" dirty="0" smtClean="0">
                <a:solidFill>
                  <a:schemeClr val="accent1">
                    <a:lumMod val="50000"/>
                  </a:schemeClr>
                </a:solidFill>
              </a:rPr>
              <a:t>Предлагаю вам </a:t>
            </a:r>
            <a:r>
              <a:rPr lang="ru-RU" sz="3600" dirty="0">
                <a:solidFill>
                  <a:schemeClr val="accent1">
                    <a:lumMod val="50000"/>
                  </a:schemeClr>
                </a:solidFill>
              </a:rPr>
              <a:t>посмотреть ролик о главных открытиях российской медицины, </a:t>
            </a:r>
            <a:r>
              <a:rPr lang="ru-RU" sz="3600" dirty="0" smtClean="0">
                <a:solidFill>
                  <a:schemeClr val="accent1">
                    <a:lumMod val="50000"/>
                  </a:schemeClr>
                </a:solidFill>
              </a:rPr>
              <a:t>которые значительно </a:t>
            </a:r>
            <a:r>
              <a:rPr lang="ru-RU" sz="3600" dirty="0">
                <a:solidFill>
                  <a:schemeClr val="accent1">
                    <a:lumMod val="50000"/>
                  </a:schemeClr>
                </a:solidFill>
              </a:rPr>
              <a:t>повысили качество жизни населения не только нашей страны, </a:t>
            </a:r>
            <a:r>
              <a:rPr lang="ru-RU" sz="3600" dirty="0" smtClean="0">
                <a:solidFill>
                  <a:schemeClr val="accent1">
                    <a:lumMod val="50000"/>
                  </a:schemeClr>
                </a:solidFill>
              </a:rPr>
              <a:t>но и </a:t>
            </a:r>
            <a:r>
              <a:rPr lang="ru-RU" sz="3600" dirty="0">
                <a:solidFill>
                  <a:schemeClr val="accent1">
                    <a:lumMod val="50000"/>
                  </a:schemeClr>
                </a:solidFill>
              </a:rPr>
              <a:t>всего мира.</a:t>
            </a:r>
          </a:p>
        </p:txBody>
      </p:sp>
      <p:sp>
        <p:nvSpPr>
          <p:cNvPr id="5" name="Прямоугольник 4">
            <a:hlinkClick r:id="rId3"/>
          </p:cNvPr>
          <p:cNvSpPr/>
          <p:nvPr/>
        </p:nvSpPr>
        <p:spPr>
          <a:xfrm>
            <a:off x="1994793" y="6061549"/>
            <a:ext cx="667266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>
                <a:solidFill>
                  <a:schemeClr val="accent2">
                    <a:lumMod val="75000"/>
                  </a:schemeClr>
                </a:solidFill>
                <a:latin typeface="+mj-lt"/>
              </a:rPr>
              <a:t>https://razgovor.edsoo.ru/video/5089/</a:t>
            </a:r>
          </a:p>
        </p:txBody>
      </p:sp>
    </p:spTree>
    <p:extLst>
      <p:ext uri="{BB962C8B-B14F-4D97-AF65-F5344CB8AC3E}">
        <p14:creationId xmlns:p14="http://schemas.microsoft.com/office/powerpoint/2010/main" val="164619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44500" y="593852"/>
            <a:ext cx="11595100" cy="251764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400" dirty="0">
                <a:solidFill>
                  <a:schemeClr val="accent1">
                    <a:lumMod val="50000"/>
                  </a:schemeClr>
                </a:solidFill>
              </a:rPr>
              <a:t>Ребята, обращали ли вы внимание, что, поздравляя друг </a:t>
            </a:r>
            <a:r>
              <a:rPr lang="ru-RU" sz="4400" dirty="0" smtClean="0">
                <a:solidFill>
                  <a:schemeClr val="accent1">
                    <a:lumMod val="50000"/>
                  </a:schemeClr>
                </a:solidFill>
              </a:rPr>
              <a:t>друга с </a:t>
            </a:r>
            <a:r>
              <a:rPr lang="ru-RU" sz="4400" dirty="0">
                <a:solidFill>
                  <a:schemeClr val="accent1">
                    <a:lumMod val="50000"/>
                  </a:schemeClr>
                </a:solidFill>
              </a:rPr>
              <a:t>днём рождения, с Новым годом и т. д., люди всегда желают здоровья, наряду</a:t>
            </a:r>
            <a:br>
              <a:rPr lang="ru-RU" sz="4400" dirty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4400" dirty="0">
                <a:solidFill>
                  <a:schemeClr val="accent1">
                    <a:lumMod val="50000"/>
                  </a:schemeClr>
                </a:solidFill>
              </a:rPr>
              <a:t>с любовью, счастьем и успехом? </a:t>
            </a:r>
            <a:r>
              <a:rPr lang="ru-RU" sz="4400" dirty="0" smtClean="0">
                <a:solidFill>
                  <a:schemeClr val="accent1">
                    <a:lumMod val="50000"/>
                  </a:schemeClr>
                </a:solidFill>
              </a:rPr>
              <a:t/>
            </a:r>
            <a:br>
              <a:rPr lang="ru-RU" sz="4400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4400" dirty="0" smtClean="0">
                <a:solidFill>
                  <a:schemeClr val="accent1">
                    <a:lumMod val="50000"/>
                  </a:schemeClr>
                </a:solidFill>
              </a:rPr>
              <a:t>Как </a:t>
            </a:r>
            <a:r>
              <a:rPr lang="ru-RU" sz="4400" dirty="0">
                <a:solidFill>
                  <a:schemeClr val="accent1">
                    <a:lumMod val="50000"/>
                  </a:schemeClr>
                </a:solidFill>
              </a:rPr>
              <a:t>вы думаете почему?</a:t>
            </a: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374650" y="3263900"/>
            <a:ext cx="11442700" cy="29591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8000" kern="1200" spc="-5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4000" dirty="0">
                <a:solidFill>
                  <a:schemeClr val="accent1">
                    <a:lumMod val="50000"/>
                  </a:schemeClr>
                </a:solidFill>
              </a:rPr>
              <a:t>Почему здоровье входит в число главных </a:t>
            </a:r>
            <a:r>
              <a:rPr lang="ru-RU" sz="4000" dirty="0" smtClean="0">
                <a:solidFill>
                  <a:schemeClr val="accent1">
                    <a:lumMod val="50000"/>
                  </a:schemeClr>
                </a:solidFill>
              </a:rPr>
              <a:t>жизненных ценностей </a:t>
            </a:r>
            <a:r>
              <a:rPr lang="ru-RU" sz="4000" dirty="0">
                <a:solidFill>
                  <a:schemeClr val="accent1">
                    <a:lumMod val="50000"/>
                  </a:schemeClr>
                </a:solidFill>
              </a:rPr>
              <a:t>человека? Как состояние здоровья влияет на все сферы </a:t>
            </a:r>
            <a:r>
              <a:rPr lang="ru-RU" sz="4000" dirty="0" smtClean="0">
                <a:solidFill>
                  <a:schemeClr val="accent1">
                    <a:lumMod val="50000"/>
                  </a:schemeClr>
                </a:solidFill>
              </a:rPr>
              <a:t>нашей жизни</a:t>
            </a:r>
            <a:r>
              <a:rPr lang="ru-RU" sz="4000" dirty="0">
                <a:solidFill>
                  <a:schemeClr val="accent1">
                    <a:lumMod val="50000"/>
                  </a:schemeClr>
                </a:solidFill>
              </a:rPr>
              <a:t>?</a:t>
            </a:r>
          </a:p>
          <a:p>
            <a:pPr algn="ctr"/>
            <a:r>
              <a:rPr lang="ru-RU" sz="4000" dirty="0">
                <a:solidFill>
                  <a:schemeClr val="accent1">
                    <a:lumMod val="50000"/>
                  </a:schemeClr>
                </a:solidFill>
              </a:rPr>
              <a:t>Почему важно заботиться о здоровье с самого детства? В </a:t>
            </a:r>
            <a:r>
              <a:rPr lang="ru-RU" sz="4000" dirty="0" smtClean="0">
                <a:solidFill>
                  <a:schemeClr val="accent1">
                    <a:lumMod val="50000"/>
                  </a:schemeClr>
                </a:solidFill>
              </a:rPr>
              <a:t>чём преимущества </a:t>
            </a:r>
            <a:r>
              <a:rPr lang="ru-RU" sz="4000" dirty="0">
                <a:solidFill>
                  <a:schemeClr val="accent1">
                    <a:lumMod val="50000"/>
                  </a:schemeClr>
                </a:solidFill>
              </a:rPr>
              <a:t>здорового человека?</a:t>
            </a:r>
          </a:p>
        </p:txBody>
      </p:sp>
    </p:spTree>
    <p:extLst>
      <p:ext uri="{BB962C8B-B14F-4D97-AF65-F5344CB8AC3E}">
        <p14:creationId xmlns:p14="http://schemas.microsoft.com/office/powerpoint/2010/main" val="20083077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406400" y="204407"/>
            <a:ext cx="11379200" cy="934974"/>
          </a:xfrm>
        </p:spPr>
        <p:txBody>
          <a:bodyPr>
            <a:noAutofit/>
          </a:bodyPr>
          <a:lstStyle/>
          <a:p>
            <a:pPr algn="ctr"/>
            <a:r>
              <a:rPr lang="ru-RU" sz="3600" dirty="0">
                <a:solidFill>
                  <a:schemeClr val="accent1">
                    <a:lumMod val="50000"/>
                  </a:schemeClr>
                </a:solidFill>
              </a:rPr>
              <a:t>Всемирная организация здравоохранения установила, </a:t>
            </a:r>
            <a:r>
              <a:rPr lang="ru-RU" sz="3600" dirty="0" smtClean="0">
                <a:solidFill>
                  <a:schemeClr val="accent1">
                    <a:lumMod val="50000"/>
                  </a:schemeClr>
                </a:solidFill>
              </a:rPr>
              <a:t/>
            </a:r>
            <a:br>
              <a:rPr lang="ru-RU" sz="3600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3600" dirty="0" smtClean="0">
                <a:solidFill>
                  <a:schemeClr val="accent1">
                    <a:lumMod val="50000"/>
                  </a:schemeClr>
                </a:solidFill>
              </a:rPr>
              <a:t>что здоровье </a:t>
            </a:r>
            <a:r>
              <a:rPr lang="ru-RU" sz="3600" dirty="0">
                <a:solidFill>
                  <a:schemeClr val="accent1">
                    <a:lumMod val="50000"/>
                  </a:schemeClr>
                </a:solidFill>
              </a:rPr>
              <a:t>человека зависит от четырёх факторов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4974" b="77474" l="20205" r="90776">
                        <a14:foregroundMark x1="27599" y1="30208" x2="27599" y2="30208"/>
                        <a14:foregroundMark x1="22914" y1="21745" x2="22914" y2="21745"/>
                        <a14:foregroundMark x1="23280" y1="35417" x2="23280" y2="35417"/>
                        <a14:foregroundMark x1="27599" y1="43229" x2="27599" y2="43229"/>
                        <a14:foregroundMark x1="42387" y1="41797" x2="42387" y2="41797"/>
                        <a14:foregroundMark x1="49634" y1="42839" x2="49634" y2="42839"/>
                        <a14:foregroundMark x1="51757" y1="26693" x2="51757" y2="26693"/>
                        <a14:foregroundMark x1="40410" y1="65365" x2="40410" y2="65365"/>
                        <a14:foregroundMark x1="27745" y1="67839" x2="27745" y2="67839"/>
                        <a14:foregroundMark x1="23572" y1="59896" x2="23572" y2="59896"/>
                        <a14:foregroundMark x1="33163" y1="55469" x2="33968" y2="55469"/>
                        <a14:foregroundMark x1="50366" y1="56120" x2="50293" y2="57813"/>
                        <a14:foregroundMark x1="49414" y1="69401" x2="49414" y2="69401"/>
                        <a14:foregroundMark x1="61054" y1="53906" x2="60761" y2="73307"/>
                        <a14:foregroundMark x1="59883" y1="74349" x2="88141" y2="73698"/>
                        <a14:foregroundMark x1="88726" y1="64193" x2="88214" y2="49609"/>
                        <a14:foregroundMark x1="88726" y1="51172" x2="57321" y2="51693"/>
                        <a14:foregroundMark x1="58126" y1="48438" x2="87628" y2="48307"/>
                        <a14:foregroundMark x1="65154" y1="62109" x2="81406" y2="62240"/>
                        <a14:foregroundMark x1="23719" y1="52865" x2="52635" y2="52734"/>
                        <a14:foregroundMark x1="23792" y1="71745" x2="51537" y2="71745"/>
                        <a14:foregroundMark x1="23499" y1="47786" x2="51830" y2="47917"/>
                        <a14:foregroundMark x1="23206" y1="16927" x2="52123" y2="16797"/>
                        <a14:foregroundMark x1="23426" y1="44010" x2="51464" y2="44010"/>
                        <a14:foregroundMark x1="52416" y1="19531" x2="52196" y2="42969"/>
                        <a14:foregroundMark x1="22987" y1="18229" x2="23426" y2="42969"/>
                        <a14:foregroundMark x1="28697" y1="61198" x2="45022" y2="61198"/>
                        <a14:foregroundMark x1="24817" y1="23568" x2="49414" y2="25130"/>
                        <a14:foregroundMark x1="57760" y1="17318" x2="88287" y2="17188"/>
                        <a14:foregroundMark x1="56735" y1="25521" x2="89092" y2="25521"/>
                        <a14:foregroundMark x1="56442" y1="35417" x2="89239" y2="35156"/>
                        <a14:foregroundMark x1="57101" y1="42708" x2="88873" y2="42578"/>
                        <a14:foregroundMark x1="66032" y1="64583" x2="77233" y2="65365"/>
                      </a14:backgroundRemoval>
                    </a14:imgEffect>
                    <a14:imgEffect>
                      <a14:sharpenSoften amount="25000"/>
                    </a14:imgEffect>
                  </a14:imgLayer>
                </a14:imgProps>
              </a:ext>
            </a:extLst>
          </a:blip>
          <a:srcRect l="20327" t="14931" r="9394" b="23264"/>
          <a:stretch/>
        </p:blipFill>
        <p:spPr>
          <a:xfrm>
            <a:off x="1700801" y="1139381"/>
            <a:ext cx="8496985" cy="420128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5" name="Заголовок 2"/>
          <p:cNvSpPr txBox="1">
            <a:spLocks/>
          </p:cNvSpPr>
          <p:nvPr/>
        </p:nvSpPr>
        <p:spPr>
          <a:xfrm>
            <a:off x="152086" y="5808155"/>
            <a:ext cx="10045700" cy="934974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8000" kern="1200" spc="-5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2800" dirty="0">
                <a:solidFill>
                  <a:schemeClr val="accent1">
                    <a:lumMod val="50000"/>
                  </a:schemeClr>
                </a:solidFill>
              </a:rPr>
              <a:t>Если принять все условия за 100%, то насколько, как вы полагаете, </a:t>
            </a: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</a:rPr>
              <a:t>наше здоровье </a:t>
            </a:r>
            <a:r>
              <a:rPr lang="ru-RU" sz="2800" dirty="0">
                <a:solidFill>
                  <a:schemeClr val="accent1">
                    <a:lumMod val="50000"/>
                  </a:schemeClr>
                </a:solidFill>
              </a:rPr>
              <a:t>зависит от каждого из них? </a:t>
            </a:r>
            <a:endParaRPr lang="ru-RU" sz="28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algn="ctr"/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</a:rPr>
              <a:t>Аргументируйте </a:t>
            </a:r>
            <a:r>
              <a:rPr lang="ru-RU" sz="2800" dirty="0">
                <a:solidFill>
                  <a:schemeClr val="accent1">
                    <a:lumMod val="50000"/>
                  </a:schemeClr>
                </a:solidFill>
              </a:rPr>
              <a:t>свой ответ.</a:t>
            </a:r>
          </a:p>
        </p:txBody>
      </p:sp>
    </p:spTree>
    <p:extLst>
      <p:ext uri="{BB962C8B-B14F-4D97-AF65-F5344CB8AC3E}">
        <p14:creationId xmlns:p14="http://schemas.microsoft.com/office/powerpoint/2010/main" val="12576276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25000"/>
                    </a14:imgEffect>
                  </a14:imgLayer>
                </a14:imgProps>
              </a:ext>
            </a:extLst>
          </a:blip>
          <a:srcRect l="12128" t="9202" r="1782" b="4688"/>
          <a:stretch/>
        </p:blipFill>
        <p:spPr>
          <a:xfrm>
            <a:off x="0" y="0"/>
            <a:ext cx="1219507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9449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98450" y="1492516"/>
            <a:ext cx="11595100" cy="2733548"/>
          </a:xfrm>
        </p:spPr>
        <p:txBody>
          <a:bodyPr>
            <a:normAutofit/>
          </a:bodyPr>
          <a:lstStyle/>
          <a:p>
            <a:pPr algn="ctr"/>
            <a:r>
              <a:rPr lang="ru-RU" sz="4000" dirty="0">
                <a:solidFill>
                  <a:schemeClr val="accent1">
                    <a:lumMod val="50000"/>
                  </a:schemeClr>
                </a:solidFill>
              </a:rPr>
              <a:t>Здоровье во многом зависит от нас самих. Но часто мы, </a:t>
            </a:r>
            <a:r>
              <a:rPr lang="ru-RU" sz="4000" dirty="0" smtClean="0">
                <a:solidFill>
                  <a:schemeClr val="accent1">
                    <a:lumMod val="50000"/>
                  </a:schemeClr>
                </a:solidFill>
              </a:rPr>
              <a:t>порой не </a:t>
            </a:r>
            <a:r>
              <a:rPr lang="ru-RU" sz="4000" dirty="0">
                <a:solidFill>
                  <a:schemeClr val="accent1">
                    <a:lumMod val="50000"/>
                  </a:schemeClr>
                </a:solidFill>
              </a:rPr>
              <a:t>задумываясь о последствиях, вредим своему здоровью. </a:t>
            </a:r>
            <a:r>
              <a:rPr lang="ru-RU" sz="4000" dirty="0" smtClean="0">
                <a:solidFill>
                  <a:schemeClr val="accent1">
                    <a:lumMod val="50000"/>
                  </a:schemeClr>
                </a:solidFill>
              </a:rPr>
              <a:t/>
            </a:r>
            <a:br>
              <a:rPr lang="ru-RU" sz="4000" dirty="0" smtClean="0">
                <a:solidFill>
                  <a:schemeClr val="accent1">
                    <a:lumMod val="50000"/>
                  </a:schemeClr>
                </a:solidFill>
              </a:rPr>
            </a:br>
            <a:endParaRPr lang="ru-RU" sz="40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726582" y="4226064"/>
            <a:ext cx="11166968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dirty="0">
                <a:solidFill>
                  <a:schemeClr val="accent1">
                    <a:lumMod val="50000"/>
                  </a:schemeClr>
                </a:solidFill>
                <a:latin typeface="+mj-lt"/>
              </a:rPr>
              <a:t>Давайте попробуем выполнить одно упражнение.</a:t>
            </a:r>
            <a:endParaRPr lang="ru-RU" sz="40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7560325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5" name="Picture 2" descr="https://www.clipartmax.com/png/middle/121-1212300_%D0%B2%D1%82%D0%BE%D1%80%D0%BD%D0%B8%D0%BA-19-%D1%84%D0%B5%D0%B2%D1%80%D0%B0%D0%BB%D1%8F-2013-%D0%B3-non-things-clip-art-black-and-white.png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3220" b="96064" l="10000" r="90000">
                        <a14:foregroundMark x1="23690" y1="68694" x2="23690" y2="68694"/>
                        <a14:foregroundMark x1="30476" y1="54562" x2="30476" y2="54562"/>
                        <a14:foregroundMark x1="39286" y1="39893" x2="39286" y2="39893"/>
                        <a14:foregroundMark x1="48452" y1="24508" x2="48452" y2="24508"/>
                        <a14:foregroundMark x1="46905" y1="27370" x2="46905" y2="27370"/>
                        <a14:foregroundMark x1="44762" y1="30590" x2="44762" y2="30590"/>
                        <a14:foregroundMark x1="39643" y1="49732" x2="61905" y2="12880"/>
                        <a14:foregroundMark x1="63333" y1="10912" x2="66310" y2="8766"/>
                        <a14:foregroundMark x1="68095" y1="8050" x2="70357" y2="8408"/>
                        <a14:foregroundMark x1="61905" y1="39177" x2="45833" y2="65116"/>
                        <a14:foregroundMark x1="41786" y1="66190" x2="43929" y2="67084"/>
                        <a14:foregroundMark x1="45000" y1="65116" x2="45000" y2="65116"/>
                        <a14:foregroundMark x1="30119" y1="89267" x2="35595" y2="89267"/>
                        <a14:foregroundMark x1="36310" y1="87657" x2="39881" y2="84973"/>
                        <a14:foregroundMark x1="40952" y1="83363" x2="74048" y2="2987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71439">
            <a:off x="-673099" y="1935164"/>
            <a:ext cx="4714875" cy="31376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631332" y="392308"/>
            <a:ext cx="1103996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>
                <a:solidFill>
                  <a:schemeClr val="accent1">
                    <a:lumMod val="50000"/>
                  </a:schemeClr>
                </a:solidFill>
                <a:latin typeface="+mj-lt"/>
              </a:rPr>
              <a:t>Давайте попробуем выполнить одно упражнение.</a:t>
            </a:r>
            <a:endParaRPr lang="ru-RU" sz="4000" dirty="0">
              <a:latin typeface="+mj-lt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098800" y="1518825"/>
            <a:ext cx="857250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dirty="0" smtClean="0">
                <a:solidFill>
                  <a:schemeClr val="accent1">
                    <a:lumMod val="50000"/>
                  </a:schemeClr>
                </a:solidFill>
                <a:latin typeface="+mj-lt"/>
              </a:rPr>
              <a:t>Представьте, что скрепка – это ваше здоровье. В нашей жизни мы порой совершаем действия, которые вредят нашему здоровью. Я буду называть такие действия, а вы попробуйте постепенно разгибать скрепку, если то, что я произнесу, касается вас.</a:t>
            </a:r>
            <a:endParaRPr lang="ru-RU" sz="36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6920237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12192000" cy="6858000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539750" y="471219"/>
            <a:ext cx="85725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 smtClean="0">
                <a:solidFill>
                  <a:schemeClr val="accent1">
                    <a:lumMod val="50000"/>
                  </a:schemeClr>
                </a:solidFill>
                <a:latin typeface="+mj-lt"/>
              </a:rPr>
              <a:t>Я, как правило, мало сплю, меньше 8 часов </a:t>
            </a:r>
          </a:p>
          <a:p>
            <a:pPr algn="ctr"/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  <a:latin typeface="+mj-lt"/>
              </a:rPr>
              <a:t>(те, кого это касается, отгибают первую часть скрепки).</a:t>
            </a:r>
            <a:endParaRPr lang="ru-RU" sz="2800" dirty="0">
              <a:latin typeface="+mj-lt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39750" y="1808547"/>
            <a:ext cx="8572500" cy="15081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 smtClean="0">
                <a:solidFill>
                  <a:schemeClr val="accent1">
                    <a:lumMod val="50000"/>
                  </a:schemeClr>
                </a:solidFill>
                <a:latin typeface="+mj-lt"/>
              </a:rPr>
              <a:t>Я периодически ем чипсы, сухарики, картошку фри, пью газировку</a:t>
            </a:r>
          </a:p>
          <a:p>
            <a:pPr algn="ctr"/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  <a:latin typeface="+mj-lt"/>
              </a:rPr>
              <a:t>(те, кого это касается, отгибают вторую часть скрепки).</a:t>
            </a:r>
            <a:endParaRPr lang="ru-RU" sz="2800" dirty="0">
              <a:latin typeface="+mj-lt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39750" y="3611941"/>
            <a:ext cx="85725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 smtClean="0">
                <a:solidFill>
                  <a:schemeClr val="accent1">
                    <a:lumMod val="50000"/>
                  </a:schemeClr>
                </a:solidFill>
                <a:latin typeface="+mj-lt"/>
              </a:rPr>
              <a:t>Я провожу мало времени на свежем воздухе</a:t>
            </a:r>
          </a:p>
          <a:p>
            <a:pPr algn="ctr"/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  <a:latin typeface="+mj-lt"/>
              </a:rPr>
              <a:t>(те, кого это касается, отгибают третью часть скрепки).</a:t>
            </a:r>
            <a:endParaRPr lang="ru-RU" sz="2800" dirty="0">
              <a:latin typeface="+mj-lt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68300" y="4949269"/>
            <a:ext cx="8915400" cy="15081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 smtClean="0">
                <a:solidFill>
                  <a:schemeClr val="accent1">
                    <a:lumMod val="50000"/>
                  </a:schemeClr>
                </a:solidFill>
                <a:latin typeface="+mj-lt"/>
              </a:rPr>
              <a:t>Я большую часть времени провожу в телефоне, за компьютером</a:t>
            </a:r>
          </a:p>
          <a:p>
            <a:pPr algn="ctr"/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  <a:latin typeface="+mj-lt"/>
              </a:rPr>
              <a:t>(те, кого это касается, отгибают четвертую часть скрепки).</a:t>
            </a:r>
            <a:endParaRPr lang="ru-RU" sz="2800" dirty="0">
              <a:latin typeface="+mj-lt"/>
            </a:endParaRPr>
          </a:p>
        </p:txBody>
      </p:sp>
      <p:pic>
        <p:nvPicPr>
          <p:cNvPr id="3074" name="Picture 2" descr="https://foto.cadagile.com/upload/7/ad/7ad492549cc114e544192a0dbb54bb52.jpg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3578" b="97496" l="5484" r="93871">
                        <a14:foregroundMark x1="29677" y1="45975" x2="38065" y2="11986"/>
                        <a14:foregroundMark x1="65806" y1="50626" x2="70968" y2="15206"/>
                        <a14:backgroundMark x1="17581" y1="52952" x2="17581" y2="52952"/>
                        <a14:backgroundMark x1="22742" y1="79428" x2="22742" y2="79428"/>
                      </a14:backgroundRemoval>
                    </a14:imgEffect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8785264" y="1399221"/>
            <a:ext cx="3733723" cy="336637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589073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</p:bldLst>
  </p:timing>
</p:sld>
</file>

<file path=ppt/theme/theme1.xml><?xml version="1.0" encoding="utf-8"?>
<a:theme xmlns:a="http://schemas.openxmlformats.org/drawingml/2006/main" name="Ретро">
  <a:themeElements>
    <a:clrScheme name="Ретро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Ретро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Ретро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02006FA4-1611-4B07-AF7F-85CF6D20EB3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238</TotalTime>
  <Words>757</Words>
  <Application>Microsoft Office PowerPoint</Application>
  <PresentationFormat>Широкоэкранный</PresentationFormat>
  <Paragraphs>49</Paragraphs>
  <Slides>19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2" baseType="lpstr">
      <vt:lpstr>Calibri</vt:lpstr>
      <vt:lpstr>Calibri Light</vt:lpstr>
      <vt:lpstr>Ретро</vt:lpstr>
      <vt:lpstr>Презентация PowerPoint</vt:lpstr>
      <vt:lpstr>Как вы понимаете выражение «здоровая держава»?</vt:lpstr>
      <vt:lpstr>Очень важно, чтобы в стране жили здоровые люди. Когда человек здоров, он трудоспособен, ему легче реализовать себя, он заботится о своей семье, ему легче оставаться активным. Важно отметить, что медицина немало преуспела в том, чтобы наши граждане чувствовали себя всё безопаснее с точки зрения здоровья.   Предлагаю вам посмотреть ролик о главных открытиях российской медицины, которые значительно повысили качество жизни населения не только нашей страны, но и всего мира.</vt:lpstr>
      <vt:lpstr>Ребята, обращали ли вы внимание, что, поздравляя друг друга с днём рождения, с Новым годом и т. д., люди всегда желают здоровья, наряду с любовью, счастьем и успехом?  Как вы думаете почему?</vt:lpstr>
      <vt:lpstr>Всемирная организация здравоохранения установила,  что здоровье человека зависит от четырёх факторов</vt:lpstr>
      <vt:lpstr>Презентация PowerPoint</vt:lpstr>
      <vt:lpstr>Здоровье во многом зависит от нас самих. Но часто мы, порой не задумываясь о последствиях, вредим своему здоровью.  </vt:lpstr>
      <vt:lpstr>Презентация PowerPoint</vt:lpstr>
      <vt:lpstr>Презентация PowerPoint</vt:lpstr>
      <vt:lpstr>А теперь попробуйте вернуть скрепке её первоначальный вид….  </vt:lpstr>
      <vt:lpstr>Итак, наше здоровье зависит от нашего образа жизни. А что значит вести здоровый образ жизни?  Как вы понимаете? </vt:lpstr>
      <vt:lpstr>https://razgovor.edsoo.ru/video/5122/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Давайте, проверим сами себя, насколько хорошо, мы знаем, что вредит нашему здоровью, а что делает его более крепким.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Пользователь</cp:lastModifiedBy>
  <cp:revision>28</cp:revision>
  <dcterms:created xsi:type="dcterms:W3CDTF">2024-03-23T16:38:48Z</dcterms:created>
  <dcterms:modified xsi:type="dcterms:W3CDTF">2024-03-23T21:06:27Z</dcterms:modified>
</cp:coreProperties>
</file>