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963" r:id="rId1"/>
  </p:sldMasterIdLst>
  <p:sldIdLst>
    <p:sldId id="328" r:id="rId2"/>
    <p:sldId id="257" r:id="rId3"/>
    <p:sldId id="315" r:id="rId4"/>
    <p:sldId id="327" r:id="rId5"/>
    <p:sldId id="259" r:id="rId6"/>
    <p:sldId id="310" r:id="rId7"/>
    <p:sldId id="329" r:id="rId8"/>
    <p:sldId id="261" r:id="rId9"/>
    <p:sldId id="264" r:id="rId10"/>
    <p:sldId id="334" r:id="rId11"/>
    <p:sldId id="280" r:id="rId12"/>
    <p:sldId id="333" r:id="rId13"/>
    <p:sldId id="318" r:id="rId14"/>
    <p:sldId id="308" r:id="rId15"/>
    <p:sldId id="309" r:id="rId16"/>
    <p:sldId id="330" r:id="rId17"/>
    <p:sldId id="332" r:id="rId18"/>
    <p:sldId id="331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E6E6"/>
    <a:srgbClr val="003366"/>
    <a:srgbClr val="6666FF"/>
    <a:srgbClr val="0066FF"/>
    <a:srgbClr val="3366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85" autoAdjust="0"/>
    <p:restoredTop sz="94660"/>
  </p:normalViewPr>
  <p:slideViewPr>
    <p:cSldViewPr>
      <p:cViewPr>
        <p:scale>
          <a:sx n="40" d="100"/>
          <a:sy n="40" d="100"/>
        </p:scale>
        <p:origin x="2371" y="8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2" y="2733709"/>
            <a:ext cx="6069268" cy="1373070"/>
          </a:xfrm>
        </p:spPr>
        <p:txBody>
          <a:bodyPr anchor="b"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55655" y="5936188"/>
            <a:ext cx="205740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1" y="5936189"/>
            <a:ext cx="4021666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399" y="2750337"/>
            <a:ext cx="1370293" cy="1356442"/>
          </a:xfrm>
        </p:spPr>
        <p:txBody>
          <a:bodyPr/>
          <a:lstStyle/>
          <a:p>
            <a:fld id="{DE07A786-D540-4E99-A98E-D6893997F6C4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356441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3" y="4711617"/>
            <a:ext cx="6894770" cy="544482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1639" y="609598"/>
            <a:ext cx="689653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5256098"/>
            <a:ext cx="6894772" cy="5478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310"/>
            <a:ext cx="1149836" cy="1090789"/>
          </a:xfrm>
        </p:spPr>
        <p:txBody>
          <a:bodyPr/>
          <a:lstStyle/>
          <a:p>
            <a:fld id="{6AADB098-56A4-4ACF-B291-1FDB2E14ACC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78037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2" name="Picture 21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3" name="Picture 22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4" name="Rectangle 23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255" y="609597"/>
            <a:ext cx="689653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889151" cy="1101764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11616"/>
            <a:ext cx="1149836" cy="1090789"/>
          </a:xfrm>
        </p:spPr>
        <p:txBody>
          <a:bodyPr/>
          <a:lstStyle/>
          <a:p>
            <a:fld id="{6AADB098-56A4-4ACF-B291-1FDB2E14ACC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80314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30" name="Picture 29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1" name="Picture 30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2" name="Rectangle 31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921" y="616983"/>
            <a:ext cx="642514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89438" y="3660763"/>
            <a:ext cx="5987731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4710340"/>
            <a:ext cx="6903919" cy="110176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6AADB098-56A4-4ACF-B291-1FDB2E14ACC7}" type="slidenum">
              <a:rPr lang="ru-RU" altLang="uk-UA" smtClean="0"/>
              <a:pPr/>
              <a:t>‹#›</a:t>
            </a:fld>
            <a:endParaRPr lang="ru-RU" altLang="uk-UA"/>
          </a:p>
        </p:txBody>
      </p:sp>
      <p:sp>
        <p:nvSpPr>
          <p:cNvPr id="27" name="TextBox 26"/>
          <p:cNvSpPr txBox="1"/>
          <p:nvPr/>
        </p:nvSpPr>
        <p:spPr>
          <a:xfrm>
            <a:off x="270932" y="748116"/>
            <a:ext cx="5334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7191" y="2998573"/>
            <a:ext cx="457200" cy="5847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8065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4572000"/>
            <a:ext cx="9161969" cy="1677035"/>
            <a:chOff x="0" y="2895600"/>
            <a:chExt cx="9161969" cy="1677035"/>
          </a:xfrm>
        </p:grpSpPr>
        <p:pic>
          <p:nvPicPr>
            <p:cNvPr id="23" name="Picture 22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4" name="Picture 23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8" y="4710340"/>
            <a:ext cx="6896534" cy="5898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9" y="5300150"/>
            <a:ext cx="6896534" cy="51195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856438" y="4709926"/>
            <a:ext cx="1149836" cy="1090789"/>
          </a:xfrm>
        </p:spPr>
        <p:txBody>
          <a:bodyPr/>
          <a:lstStyle/>
          <a:p>
            <a:fld id="{6AADB098-56A4-4ACF-B291-1FDB2E14ACC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60174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4" name="Picture 23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5" name="Picture 24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32629" y="2329489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777" y="3015290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8413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879710" y="3007906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6136" y="2336873"/>
            <a:ext cx="2194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233520" y="3007905"/>
            <a:ext cx="219456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B098-56A4-4ACF-B291-1FDB2E14ACC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20213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35" name="Picture 34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6" name="Picture 35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32391" y="4297503"/>
            <a:ext cx="21922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2391" y="2336873"/>
            <a:ext cx="2192257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2391" y="4873765"/>
            <a:ext cx="219225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870497" y="4297503"/>
            <a:ext cx="221507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870497" y="2336873"/>
            <a:ext cx="221507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869483" y="4873764"/>
            <a:ext cx="2218004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31028" y="4297503"/>
            <a:ext cx="219433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231027" y="2336873"/>
            <a:ext cx="2194333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230934" y="4873762"/>
            <a:ext cx="219723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DB098-56A4-4ACF-B291-1FDB2E14ACC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718794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7" name="Picture 16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8" name="Picture 17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B33EF-A4F1-4E99-A33F-B436BF0F4CF4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227696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5400000">
            <a:off x="4575305" y="2747178"/>
            <a:ext cx="6862555" cy="1368199"/>
            <a:chOff x="2281445" y="609600"/>
            <a:chExt cx="6862555" cy="1368199"/>
          </a:xfrm>
        </p:grpSpPr>
        <p:sp>
          <p:nvSpPr>
            <p:cNvPr id="12" name="Rectangle 11"/>
            <p:cNvSpPr/>
            <p:nvPr/>
          </p:nvSpPr>
          <p:spPr bwMode="ltGray">
            <a:xfrm>
              <a:off x="2281445" y="609601"/>
              <a:ext cx="5285695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710769" y="609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64798" y="609597"/>
            <a:ext cx="1069602" cy="44619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576359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029144" y="5936188"/>
            <a:ext cx="205740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18959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31152" y="5432500"/>
            <a:ext cx="1149636" cy="1273100"/>
          </a:xfrm>
        </p:spPr>
        <p:txBody>
          <a:bodyPr anchor="t"/>
          <a:lstStyle>
            <a:lvl1pPr algn="ctr">
              <a:defRPr/>
            </a:lvl1pPr>
          </a:lstStyle>
          <a:p>
            <a:fld id="{CE662B9F-6CAB-4257-835B-95C1922B8166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36254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8" name="Picture 2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9" name="Picture 2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3DE9-B8FA-4C22-ADAF-FF8F9B65FE15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30474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2728432"/>
            <a:ext cx="9161969" cy="1677035"/>
            <a:chOff x="0" y="2895600"/>
            <a:chExt cx="9161969" cy="1677035"/>
          </a:xfrm>
        </p:grpSpPr>
        <p:pic>
          <p:nvPicPr>
            <p:cNvPr id="19" name="Picture 1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20" name="Picture 1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2869895"/>
            <a:ext cx="688915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639" y="4232172"/>
            <a:ext cx="688915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65810" y="5936188"/>
            <a:ext cx="2057400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400" y="5936189"/>
            <a:ext cx="4834673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56438" y="2869896"/>
            <a:ext cx="1149836" cy="1090789"/>
          </a:xfrm>
        </p:spPr>
        <p:txBody>
          <a:bodyPr/>
          <a:lstStyle/>
          <a:p>
            <a:fld id="{6AA6F96F-B53A-4108-8CF4-53DB56905F0E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983748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53228"/>
            <a:ext cx="688739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2336873"/>
            <a:ext cx="335789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1128" y="2336873"/>
            <a:ext cx="3359661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0246A-4F0F-4480-B0CB-72BCDD12315A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803343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29" name="Picture 28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30" name="Picture 29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Rectangle 31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30"/>
            <a:ext cx="6896534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988" y="2336874"/>
            <a:ext cx="3145080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1638" y="3030009"/>
            <a:ext cx="336704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82646" y="2336873"/>
            <a:ext cx="3145527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061129" y="3030009"/>
            <a:ext cx="3367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F0F04-077C-4F90-A742-2EC51E34D8FC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922142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6" name="Picture 15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7" name="Picture 16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6ABB96-9A95-439A-8B5A-A7F96E69386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7609206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HD-ShadowShort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1"/>
          <a:stretch/>
        </p:blipFill>
        <p:spPr>
          <a:xfrm>
            <a:off x="7717217" y="1973262"/>
            <a:ext cx="1444752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710769" y="609600"/>
            <a:ext cx="1433231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E3DF5-D22A-4331-AC61-365DC3069F36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090638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7"/>
            <a:ext cx="689653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3913788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1" y="2336873"/>
            <a:ext cx="2796240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BEA77-DFAD-421B-B148-0258FC7F81E3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5725919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609600"/>
            <a:ext cx="9161969" cy="1677035"/>
            <a:chOff x="0" y="2895600"/>
            <a:chExt cx="9161969" cy="1677035"/>
          </a:xfrm>
        </p:grpSpPr>
        <p:pic>
          <p:nvPicPr>
            <p:cNvPr id="18" name="Picture 17" descr="HD-ShadowLong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82" r="-217"/>
            <a:stretch/>
          </p:blipFill>
          <p:spPr>
            <a:xfrm>
              <a:off x="0" y="4251471"/>
              <a:ext cx="7644384" cy="321164"/>
            </a:xfrm>
            <a:prstGeom prst="rect">
              <a:avLst/>
            </a:prstGeom>
          </p:spPr>
        </p:pic>
        <p:pic>
          <p:nvPicPr>
            <p:cNvPr id="19" name="Picture 18" descr="HD-ShadowShort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871"/>
            <a:stretch/>
          </p:blipFill>
          <p:spPr>
            <a:xfrm>
              <a:off x="7717217" y="4259262"/>
              <a:ext cx="1444752" cy="14427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 bwMode="ltGray">
            <a:xfrm>
              <a:off x="0" y="2895600"/>
              <a:ext cx="7567140" cy="1368198"/>
            </a:xfrm>
            <a:prstGeom prst="rect">
              <a:avLst/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7710769" y="2895600"/>
              <a:ext cx="1433231" cy="136819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10956" y="2336874"/>
            <a:ext cx="391721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638" y="2336874"/>
            <a:ext cx="2798487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A67E2B-24D6-4210-8E36-AB67FE781063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8608669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James\Desktop\msft\Berlin\build Assets\hashOverlaySD-FullResolve.png"/>
          <p:cNvPicPr>
            <a:picLocks noChangeAspect="1" noChangeArrowheads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639" y="753228"/>
            <a:ext cx="6896534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2336873"/>
            <a:ext cx="6887389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67881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5936189"/>
            <a:ext cx="4834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48600" y="753228"/>
            <a:ext cx="1157674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DB098-56A4-4ACF-B291-1FDB2E14ACC7}" type="slidenum">
              <a:rPr lang="ru-RU" altLang="uk-UA" smtClean="0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1069096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964" r:id="rId1"/>
    <p:sldLayoutId id="2147484965" r:id="rId2"/>
    <p:sldLayoutId id="2147484966" r:id="rId3"/>
    <p:sldLayoutId id="2147484967" r:id="rId4"/>
    <p:sldLayoutId id="2147484968" r:id="rId5"/>
    <p:sldLayoutId id="2147484969" r:id="rId6"/>
    <p:sldLayoutId id="2147484970" r:id="rId7"/>
    <p:sldLayoutId id="2147484971" r:id="rId8"/>
    <p:sldLayoutId id="2147484972" r:id="rId9"/>
    <p:sldLayoutId id="2147484973" r:id="rId10"/>
    <p:sldLayoutId id="2147484974" r:id="rId11"/>
    <p:sldLayoutId id="2147484975" r:id="rId12"/>
    <p:sldLayoutId id="2147484976" r:id="rId13"/>
    <p:sldLayoutId id="2147484977" r:id="rId14"/>
    <p:sldLayoutId id="2147484978" r:id="rId15"/>
    <p:sldLayoutId id="2147484979" r:id="rId16"/>
    <p:sldLayoutId id="2147484980" r:id="rId17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8.pn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8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5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4544" y="3068960"/>
            <a:ext cx="7374126" cy="1373070"/>
          </a:xfrm>
        </p:spPr>
        <p:txBody>
          <a:bodyPr/>
          <a:lstStyle/>
          <a:p>
            <a:pPr algn="ctr"/>
            <a:r>
              <a:rPr lang="ru-UA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Работа и </a:t>
            </a:r>
            <a:r>
              <a:rPr lang="ru-UA" altLang="ru-RU" sz="3200" dirty="0" smtClean="0">
                <a:latin typeface="Cambria" panose="02040503050406030204" pitchFamily="18" charset="0"/>
                <a:ea typeface="Cambria" panose="02040503050406030204" pitchFamily="18" charset="0"/>
              </a:rPr>
              <a:t>мощность</a:t>
            </a:r>
            <a:br>
              <a:rPr lang="ru-UA" altLang="ru-RU" sz="3200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UA" altLang="ru-RU" sz="32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UA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электрического </a:t>
            </a:r>
            <a:r>
              <a:rPr lang="ru-UA" altLang="ru-RU" sz="3200" dirty="0" smtClean="0">
                <a:latin typeface="Cambria" panose="02040503050406030204" pitchFamily="18" charset="0"/>
                <a:ea typeface="Cambria" panose="02040503050406030204" pitchFamily="18" charset="0"/>
              </a:rPr>
              <a:t>тока.</a:t>
            </a:r>
            <a:r>
              <a:rPr lang="ru-UA" alt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UA" altLang="ru-RU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UA" altLang="ru-RU" sz="2800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UA" altLang="ru-RU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Закон </a:t>
            </a:r>
            <a:r>
              <a:rPr lang="ru-UA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Джоуля-Ленца</a:t>
            </a:r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uk-UA" sz="3200" dirty="0"/>
          </a:p>
        </p:txBody>
      </p:sp>
      <p:pic>
        <p:nvPicPr>
          <p:cNvPr id="4" name="Picture 5" descr="https://sovetinfo.com/wp-content/uploads/2015/03/Lampochka-rozetka-e142529108030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 t="7879" r="6061"/>
          <a:stretch/>
        </p:blipFill>
        <p:spPr bwMode="auto">
          <a:xfrm>
            <a:off x="6948264" y="2708920"/>
            <a:ext cx="208823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7078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179512" y="665401"/>
            <a:ext cx="7416824" cy="7078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uk-UA" altLang="ru-RU" sz="4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Рассмотрим</a:t>
            </a:r>
            <a:r>
              <a:rPr lang="uk-UA" altLang="ru-RU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k-UA" altLang="ru-RU" sz="4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решение</a:t>
            </a:r>
            <a:r>
              <a:rPr lang="uk-UA" altLang="ru-RU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uk-UA" altLang="ru-RU" sz="40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задачи</a:t>
            </a:r>
            <a:r>
              <a:rPr lang="uk-UA" altLang="ru-RU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  <a:endParaRPr lang="ru-RU" altLang="ru-RU" sz="4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4094" t="12901" r="26375" b="42300"/>
          <a:stretch/>
        </p:blipFill>
        <p:spPr>
          <a:xfrm>
            <a:off x="539552" y="1628800"/>
            <a:ext cx="5832648" cy="497719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9436" r="14490"/>
          <a:stretch/>
        </p:blipFill>
        <p:spPr>
          <a:xfrm flipH="1">
            <a:off x="6660232" y="2341976"/>
            <a:ext cx="2325207" cy="35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88789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 Box 9"/>
          <p:cNvSpPr txBox="1">
            <a:spLocks noChangeArrowheads="1"/>
          </p:cNvSpPr>
          <p:nvPr/>
        </p:nvSpPr>
        <p:spPr bwMode="auto">
          <a:xfrm>
            <a:off x="107504" y="620688"/>
            <a:ext cx="7498591" cy="13849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Примеры приборов, в которых </a:t>
            </a:r>
          </a:p>
          <a:p>
            <a:pPr algn="ctr" eaLnBrk="1" hangingPunct="1"/>
            <a:r>
              <a:rPr lang="ru-RU" alt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 совершается работа </a:t>
            </a:r>
          </a:p>
          <a:p>
            <a:pPr algn="ctr" eaLnBrk="1" hangingPunct="1"/>
            <a:r>
              <a:rPr lang="ru-RU" alt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электрического тока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1" b="10313"/>
          <a:stretch/>
        </p:blipFill>
        <p:spPr>
          <a:xfrm>
            <a:off x="107504" y="2348880"/>
            <a:ext cx="8857323" cy="403244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107504" y="548680"/>
            <a:ext cx="7498591" cy="15696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UA" altLang="ru-RU" sz="4800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Пришло время отдохнуть</a:t>
            </a:r>
            <a:endParaRPr lang="ru-RU" altLang="ru-RU" sz="4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23" y="2348880"/>
            <a:ext cx="6323856" cy="395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22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92649"/>
            <a:ext cx="7416824" cy="132343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4000" dirty="0">
                <a:latin typeface="Cambria" panose="02040503050406030204" pitchFamily="18" charset="0"/>
                <a:ea typeface="Cambria" panose="02040503050406030204" pitchFamily="18" charset="0"/>
              </a:rPr>
              <a:t>Действия электрического тока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2060848"/>
            <a:ext cx="6139460" cy="45986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2"/>
          <p:cNvSpPr/>
          <p:nvPr/>
        </p:nvSpPr>
        <p:spPr bwMode="auto">
          <a:xfrm>
            <a:off x="2464386" y="2957513"/>
            <a:ext cx="4267200" cy="1285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81764" y="135522"/>
            <a:ext cx="3780472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ПРОВОДНИК С ТОКОМ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81375" y="1058852"/>
            <a:ext cx="2381250" cy="4619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НАГРЕВАЕТСЯ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33488" y="1982788"/>
            <a:ext cx="6938962" cy="46196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ВЫДЕЛЯЕТ КОЛИЧЕСТВО ТЕПЛОТЫ – </a:t>
            </a:r>
            <a:r>
              <a:rPr lang="en-US" kern="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</a:t>
            </a:r>
            <a:endParaRPr lang="ru-RU" kern="0" dirty="0">
              <a:solidFill>
                <a:srgbClr val="0000F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1088" y="4805363"/>
            <a:ext cx="1077912" cy="46196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1841</a:t>
            </a:r>
            <a:r>
              <a:rPr lang="ru-RU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26335" y="4805362"/>
            <a:ext cx="1077913" cy="46196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1842г</a:t>
            </a:r>
          </a:p>
        </p:txBody>
      </p:sp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57" t="2534" r="7164" b="7494"/>
          <a:stretch>
            <a:fillRect/>
          </a:stretch>
        </p:blipFill>
        <p:spPr bwMode="auto">
          <a:xfrm>
            <a:off x="153194" y="3293268"/>
            <a:ext cx="2219325" cy="266541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7" r="5167" b="7494"/>
          <a:stretch>
            <a:fillRect/>
          </a:stretch>
        </p:blipFill>
        <p:spPr bwMode="auto">
          <a:xfrm>
            <a:off x="6802412" y="3318512"/>
            <a:ext cx="2303462" cy="266541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74771" y="5986205"/>
            <a:ext cx="2924017" cy="83099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Джоуль </a:t>
            </a:r>
            <a:r>
              <a:rPr lang="ru-RU" kern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Джеймс </a:t>
            </a:r>
            <a:r>
              <a:rPr lang="ru-RU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Прескотт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10743" y="5974751"/>
            <a:ext cx="2795131" cy="83099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kern="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Ленц</a:t>
            </a:r>
            <a:r>
              <a:rPr lang="ru-RU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kern="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Эмилий</a:t>
            </a:r>
            <a:r>
              <a:rPr lang="ru-RU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kern="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Христианович</a:t>
            </a:r>
            <a:endParaRPr lang="ru-RU" kern="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8" name="Line 5"/>
          <p:cNvSpPr>
            <a:spLocks noChangeShapeType="1"/>
          </p:cNvSpPr>
          <p:nvPr/>
        </p:nvSpPr>
        <p:spPr bwMode="auto">
          <a:xfrm>
            <a:off x="4572000" y="597187"/>
            <a:ext cx="0" cy="461665"/>
          </a:xfrm>
          <a:prstGeom prst="line">
            <a:avLst/>
          </a:prstGeom>
          <a:noFill/>
          <a:ln w="76200">
            <a:solidFill>
              <a:srgbClr val="00B0F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4829" name="Прямоугольник 11"/>
          <p:cNvSpPr>
            <a:spLocks noChangeArrowheads="1"/>
          </p:cNvSpPr>
          <p:nvPr/>
        </p:nvSpPr>
        <p:spPr bwMode="auto">
          <a:xfrm>
            <a:off x="2669364" y="3334514"/>
            <a:ext cx="3805272" cy="4616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ЗАКОН ДЖОУЛЯ - ЛЕНЦА</a:t>
            </a:r>
          </a:p>
        </p:txBody>
      </p:sp>
      <p:sp>
        <p:nvSpPr>
          <p:cNvPr id="21" name="Line 5"/>
          <p:cNvSpPr>
            <a:spLocks noChangeShapeType="1"/>
          </p:cNvSpPr>
          <p:nvPr/>
        </p:nvSpPr>
        <p:spPr bwMode="auto">
          <a:xfrm>
            <a:off x="4572000" y="1547813"/>
            <a:ext cx="0" cy="503237"/>
          </a:xfrm>
          <a:prstGeom prst="line">
            <a:avLst/>
          </a:prstGeom>
          <a:noFill/>
          <a:ln w="76200">
            <a:solidFill>
              <a:srgbClr val="00B0F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2" name="Line 5"/>
          <p:cNvSpPr>
            <a:spLocks noChangeShapeType="1"/>
          </p:cNvSpPr>
          <p:nvPr/>
        </p:nvSpPr>
        <p:spPr bwMode="auto">
          <a:xfrm>
            <a:off x="4597986" y="2454275"/>
            <a:ext cx="0" cy="503238"/>
          </a:xfrm>
          <a:prstGeom prst="line">
            <a:avLst/>
          </a:prstGeom>
          <a:noFill/>
          <a:ln w="76200">
            <a:solidFill>
              <a:srgbClr val="00B0F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H="1">
            <a:off x="2782888" y="4270912"/>
            <a:ext cx="215900" cy="536038"/>
          </a:xfrm>
          <a:prstGeom prst="line">
            <a:avLst/>
          </a:prstGeom>
          <a:noFill/>
          <a:ln w="76200">
            <a:solidFill>
              <a:srgbClr val="00B0F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>
            <a:off x="6012160" y="4243389"/>
            <a:ext cx="163983" cy="561974"/>
          </a:xfrm>
          <a:prstGeom prst="line">
            <a:avLst/>
          </a:prstGeom>
          <a:noFill/>
          <a:ln w="76200">
            <a:solidFill>
              <a:srgbClr val="00B0F0"/>
            </a:solidFill>
            <a:round/>
            <a:headEnd/>
            <a:tailEnd type="triangle" w="med" len="med"/>
          </a:ln>
          <a:extLst/>
        </p:spPr>
        <p:txBody>
          <a:bodyPr/>
          <a:lstStyle/>
          <a:p>
            <a:endParaRPr lang="ru-RU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968375" y="1988493"/>
            <a:ext cx="7058025" cy="216058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4437210"/>
            <a:ext cx="7848600" cy="1815882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r>
              <a:rPr lang="ru-RU" sz="2800" kern="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Количество теплоты, выделяемое проводником с током равно произведению квадрата силы тока, сопротивления проводника и времени.</a:t>
            </a:r>
          </a:p>
        </p:txBody>
      </p:sp>
      <p:pic>
        <p:nvPicPr>
          <p:cNvPr id="3686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0" y="2276623"/>
            <a:ext cx="4953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79512" y="592649"/>
            <a:ext cx="7416824" cy="7078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UA" altLang="ru-RU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Закон Джоуля- Ленца</a:t>
            </a:r>
            <a:endParaRPr lang="ru-RU" altLang="ru-RU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48680"/>
            <a:ext cx="7272808" cy="157068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altLang="ru-RU" sz="3600" dirty="0" smtClean="0">
                <a:latin typeface="Cambria" panose="02040503050406030204" pitchFamily="18" charset="0"/>
                <a:ea typeface="Cambria" panose="02040503050406030204" pitchFamily="18" charset="0"/>
              </a:rPr>
              <a:t>Г</a:t>
            </a:r>
            <a:r>
              <a:rPr lang="ru-UA" altLang="ru-RU" sz="3600" dirty="0" smtClean="0">
                <a:latin typeface="Cambria" panose="02040503050406030204" pitchFamily="18" charset="0"/>
                <a:ea typeface="Cambria" panose="02040503050406030204" pitchFamily="18" charset="0"/>
              </a:rPr>
              <a:t>де используется этот закон ? </a:t>
            </a:r>
          </a:p>
          <a:p>
            <a:pPr algn="ctr">
              <a:lnSpc>
                <a:spcPct val="150000"/>
              </a:lnSpc>
            </a:pPr>
            <a:endParaRPr lang="ru-RU" altLang="ru-RU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348880"/>
            <a:ext cx="8493596" cy="3970318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0" i="0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На нем основан принцип действия многих нагревательных приборов).</a:t>
            </a:r>
            <a:endParaRPr lang="ru-UA" sz="2800" b="0" i="0" dirty="0" smtClean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800" b="0" i="0" dirty="0" smtClean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0" i="0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На принципе закона Джоуля-Ленца основана контактная</a:t>
            </a:r>
            <a:r>
              <a:rPr lang="ru-UA" sz="2800" b="0" i="0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и э</a:t>
            </a:r>
            <a:r>
              <a:rPr lang="ru-RU" sz="2800" b="0" i="0" dirty="0" err="1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лектродуговая</a:t>
            </a:r>
            <a:r>
              <a:rPr lang="ru-RU" sz="2800" b="0" i="0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 сварка</a:t>
            </a:r>
            <a:endParaRPr lang="ru-UA" sz="2800" b="0" i="0" dirty="0" smtClean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ru-RU" sz="2800" b="0" i="0" dirty="0" smtClean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0" i="0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Расчеты на основе закона Джоуля-Ленца позволяют стабилизировать и минимизировать тепловые потери в линиях электропередач</a:t>
            </a:r>
            <a:endParaRPr lang="ru-RU" sz="2800" b="0" i="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6321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4"/>
            <a:ext cx="7416824" cy="10156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UA" altLang="ru-RU" sz="60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Подводим итоги </a:t>
            </a:r>
            <a:endParaRPr lang="ru-RU" altLang="ru-RU" sz="6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1682" name="Picture 2" descr="https://gas-kvas.com/grafic/uploads/posts/2023-09/1695924375_gas-kvas-com-p-kartinki-druzhba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6"/>
            <a:ext cx="6336704" cy="436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6826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764704"/>
            <a:ext cx="7416824" cy="10156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UA" altLang="ru-RU" sz="6000" dirty="0" smtClean="0">
                <a:latin typeface="Cambria" panose="02040503050406030204" pitchFamily="18" charset="0"/>
                <a:ea typeface="Cambria" panose="02040503050406030204" pitchFamily="18" charset="0"/>
              </a:rPr>
              <a:t>Домашнее задание</a:t>
            </a:r>
            <a:endParaRPr lang="ru-RU" altLang="ru-RU" sz="6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420888"/>
            <a:ext cx="7200800" cy="347787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ru-UA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Прочитать </a:t>
            </a:r>
            <a:r>
              <a:rPr lang="ru-UA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параграф</a:t>
            </a:r>
            <a:r>
              <a:rPr lang="en-US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44 </a:t>
            </a:r>
            <a:r>
              <a:rPr lang="ru-UA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UA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и </a:t>
            </a:r>
            <a:r>
              <a:rPr lang="ru-UA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параграф</a:t>
            </a:r>
            <a:r>
              <a:rPr lang="en-US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45</a:t>
            </a:r>
            <a:r>
              <a:rPr lang="ru-UA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</a:t>
            </a:r>
            <a:r>
              <a:rPr lang="ru-UA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ru-UA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Усно ответить на вопросы к параграфам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ru-UA" sz="4400" b="0" dirty="0" smtClean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Выучить формулы</a:t>
            </a:r>
            <a:endParaRPr lang="uk-UA" sz="4400" b="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329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69753" y="620688"/>
            <a:ext cx="7498591" cy="13849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endParaRPr lang="ru-UA" altLang="ru-RU" sz="28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 eaLnBrk="1" hangingPunct="1"/>
            <a:r>
              <a:rPr lang="ru-RU" altLang="ru-RU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Повторим </a:t>
            </a:r>
            <a:r>
              <a:rPr lang="ru-RU" altLang="ru-RU" sz="28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пройденн</a:t>
            </a:r>
            <a:r>
              <a:rPr lang="ru-UA" altLang="ru-RU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ый материал </a:t>
            </a:r>
          </a:p>
          <a:p>
            <a:pPr algn="ctr" eaLnBrk="1" hangingPunct="1"/>
            <a:endParaRPr lang="ru-UA" alt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4828" t="13793" r="20000"/>
          <a:stretch/>
        </p:blipFill>
        <p:spPr>
          <a:xfrm>
            <a:off x="1979712" y="2276872"/>
            <a:ext cx="5184576" cy="4320480"/>
          </a:xfrm>
          <a:prstGeom prst="rect">
            <a:avLst/>
          </a:prstGeom>
        </p:spPr>
      </p:pic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724270"/>
              </p:ext>
            </p:extLst>
          </p:nvPr>
        </p:nvGraphicFramePr>
        <p:xfrm>
          <a:off x="177528" y="4365104"/>
          <a:ext cx="1658938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8" name="Уравнение" r:id="rId4" imgW="444240" imgH="419040" progId="Equation.3">
                  <p:embed/>
                </p:oleObj>
              </mc:Choice>
              <mc:Fallback>
                <p:oleObj name="Уравнение" r:id="rId4" imgW="444240" imgH="419040" progId="Equation.3">
                  <p:embed/>
                  <p:pic>
                    <p:nvPicPr>
                      <p:cNvPr id="205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28" y="4365104"/>
                        <a:ext cx="1658938" cy="1565275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523321"/>
              </p:ext>
            </p:extLst>
          </p:nvPr>
        </p:nvGraphicFramePr>
        <p:xfrm>
          <a:off x="7308304" y="5013176"/>
          <a:ext cx="1670050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9" name="Уравнение" r:id="rId6" imgW="355320" imgH="241200" progId="Equation.3">
                  <p:embed/>
                </p:oleObj>
              </mc:Choice>
              <mc:Fallback>
                <p:oleObj name="Уравнение" r:id="rId6" imgW="355320" imgH="241200" progId="Equation.3">
                  <p:embed/>
                  <p:pic>
                    <p:nvPicPr>
                      <p:cNvPr id="2253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5013176"/>
                        <a:ext cx="1670050" cy="1131887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271618"/>
              </p:ext>
            </p:extLst>
          </p:nvPr>
        </p:nvGraphicFramePr>
        <p:xfrm>
          <a:off x="7308304" y="2616532"/>
          <a:ext cx="1758950" cy="1021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0" name="Уравнение" r:id="rId8" imgW="393480" imgH="228600" progId="Equation.3">
                  <p:embed/>
                </p:oleObj>
              </mc:Choice>
              <mc:Fallback>
                <p:oleObj name="Уравнение" r:id="rId8" imgW="393480" imgH="228600" progId="Equation.3">
                  <p:embed/>
                  <p:pic>
                    <p:nvPicPr>
                      <p:cNvPr id="22536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2616532"/>
                        <a:ext cx="1758950" cy="1021521"/>
                      </a:xfrm>
                      <a:prstGeom prst="rect">
                        <a:avLst/>
                      </a:prstGeom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361535"/>
            <a:ext cx="4936016" cy="230832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kern="0" dirty="0">
                <a:solidFill>
                  <a:schemeClr val="bg1"/>
                </a:solidFill>
                <a:latin typeface="Times New Roman" pitchFamily="18" charset="0"/>
              </a:rPr>
              <a:t>При прохождении электрического тока </a:t>
            </a:r>
            <a:r>
              <a:rPr lang="ru-RU" kern="0" dirty="0" smtClean="0">
                <a:solidFill>
                  <a:schemeClr val="bg1"/>
                </a:solidFill>
                <a:latin typeface="Times New Roman" pitchFamily="18" charset="0"/>
              </a:rPr>
              <a:t>по </a:t>
            </a:r>
            <a:r>
              <a:rPr lang="ru-RU" kern="0" dirty="0">
                <a:solidFill>
                  <a:schemeClr val="bg1"/>
                </a:solidFill>
                <a:latin typeface="Times New Roman" pitchFamily="18" charset="0"/>
              </a:rPr>
              <a:t>проводнику, электрическое </a:t>
            </a:r>
            <a:r>
              <a:rPr lang="ru-UA" kern="0" dirty="0" smtClean="0">
                <a:solidFill>
                  <a:schemeClr val="bg1"/>
                </a:solidFill>
                <a:latin typeface="Times New Roman" pitchFamily="18" charset="0"/>
              </a:rPr>
              <a:t>поле</a:t>
            </a:r>
            <a:r>
              <a:rPr lang="ru-RU" kern="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kern="0" dirty="0">
                <a:solidFill>
                  <a:schemeClr val="bg1"/>
                </a:solidFill>
                <a:latin typeface="Times New Roman" pitchFamily="18" charset="0"/>
              </a:rPr>
              <a:t>заставляет </a:t>
            </a:r>
            <a:r>
              <a:rPr lang="ru-RU" kern="0" dirty="0" smtClean="0">
                <a:solidFill>
                  <a:schemeClr val="bg1"/>
                </a:solidFill>
                <a:latin typeface="Times New Roman" pitchFamily="18" charset="0"/>
              </a:rPr>
              <a:t>заряженные </a:t>
            </a:r>
            <a:r>
              <a:rPr lang="ru-UA" kern="0" dirty="0" smtClean="0">
                <a:solidFill>
                  <a:schemeClr val="bg1"/>
                </a:solidFill>
                <a:latin typeface="Times New Roman" pitchFamily="18" charset="0"/>
              </a:rPr>
              <a:t>ч</a:t>
            </a:r>
            <a:r>
              <a:rPr lang="ru-RU" kern="0" dirty="0" err="1" smtClean="0">
                <a:solidFill>
                  <a:schemeClr val="bg1"/>
                </a:solidFill>
                <a:latin typeface="Times New Roman" pitchFamily="18" charset="0"/>
              </a:rPr>
              <a:t>астицы</a:t>
            </a:r>
            <a:r>
              <a:rPr lang="ru-RU" kern="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kern="0" dirty="0">
                <a:solidFill>
                  <a:schemeClr val="bg1"/>
                </a:solidFill>
                <a:latin typeface="Times New Roman" pitchFamily="18" charset="0"/>
              </a:rPr>
              <a:t>двигаться упорядоченно, </a:t>
            </a:r>
            <a:r>
              <a:rPr lang="ru-RU" kern="0" dirty="0" smtClean="0">
                <a:solidFill>
                  <a:schemeClr val="bg1"/>
                </a:solidFill>
                <a:latin typeface="Times New Roman" pitchFamily="18" charset="0"/>
              </a:rPr>
              <a:t>следовательно </a:t>
            </a:r>
            <a:r>
              <a:rPr lang="ru-RU" kern="0" dirty="0">
                <a:solidFill>
                  <a:schemeClr val="bg1"/>
                </a:solidFill>
                <a:latin typeface="Times New Roman" pitchFamily="18" charset="0"/>
              </a:rPr>
              <a:t>оно </a:t>
            </a:r>
            <a:r>
              <a:rPr lang="ru-UA" kern="0" dirty="0" smtClean="0">
                <a:solidFill>
                  <a:schemeClr val="bg1"/>
                </a:solidFill>
                <a:latin typeface="Times New Roman" pitchFamily="18" charset="0"/>
              </a:rPr>
              <a:t>СОВЕРШАЕТ</a:t>
            </a:r>
            <a:r>
              <a:rPr lang="ru-RU" kern="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UA" kern="0" dirty="0" smtClean="0">
                <a:solidFill>
                  <a:schemeClr val="bg1"/>
                </a:solidFill>
                <a:latin typeface="Times New Roman" pitchFamily="18" charset="0"/>
              </a:rPr>
              <a:t>РАБОТУ</a:t>
            </a:r>
            <a:r>
              <a:rPr lang="ru-RU" kern="0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  <a:endParaRPr lang="ru-RU" kern="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204" y="4955684"/>
            <a:ext cx="4914860" cy="15696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kern="0" dirty="0">
                <a:solidFill>
                  <a:schemeClr val="bg1"/>
                </a:solidFill>
                <a:latin typeface="Times New Roman" pitchFamily="18" charset="0"/>
              </a:rPr>
              <a:t>Работа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</a:rPr>
              <a:t> электрического тока показывает какую </a:t>
            </a:r>
          </a:p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</a:rPr>
              <a:t>работу совершает электрическое поле.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923083"/>
            <a:ext cx="3165871" cy="2234109"/>
          </a:xfrm>
          <a:prstGeom prst="rect">
            <a:avLst/>
          </a:prstGeom>
        </p:spPr>
      </p:pic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0" y="620688"/>
            <a:ext cx="7596336" cy="137460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uk-UA" altLang="ru-RU" sz="3600" dirty="0">
                <a:latin typeface="Cambria" panose="02040503050406030204" pitchFamily="18" charset="0"/>
                <a:ea typeface="Cambria" panose="02040503050406030204" pitchFamily="18" charset="0"/>
              </a:rPr>
              <a:t>Р</a:t>
            </a:r>
            <a:r>
              <a:rPr lang="ru-RU" altLang="ru-RU" sz="3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абота</a:t>
            </a:r>
            <a:r>
              <a:rPr lang="ru-RU" altLang="ru-RU" sz="3600" dirty="0" smtClean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altLang="ru-RU" sz="3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ru-UA" altLang="ru-RU" sz="3600" dirty="0" smtClean="0">
                <a:latin typeface="Cambria" panose="02040503050406030204" pitchFamily="18" charset="0"/>
                <a:ea typeface="Cambria" panose="02040503050406030204" pitchFamily="18" charset="0"/>
              </a:rPr>
              <a:t>э</a:t>
            </a:r>
            <a:r>
              <a:rPr lang="ru-RU" altLang="ru-RU" sz="3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лектрического</a:t>
            </a:r>
            <a:r>
              <a:rPr lang="ru-RU" altLang="ru-RU" sz="3600" dirty="0" smtClean="0">
                <a:latin typeface="Cambria" panose="02040503050406030204" pitchFamily="18" charset="0"/>
                <a:ea typeface="Cambria" panose="02040503050406030204" pitchFamily="18" charset="0"/>
              </a:rPr>
              <a:t> тока</a:t>
            </a:r>
            <a:endParaRPr lang="ru-RU" altLang="ru-RU" sz="3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5496" y="620688"/>
            <a:ext cx="7498591" cy="13849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ru-UA" altLang="ru-RU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Это все занимательно в теории,</a:t>
            </a:r>
          </a:p>
          <a:p>
            <a:pPr algn="ctr" eaLnBrk="1" hangingPunct="1">
              <a:lnSpc>
                <a:spcPct val="150000"/>
              </a:lnSpc>
            </a:pPr>
            <a:r>
              <a:rPr lang="ru-UA" altLang="ru-RU" sz="2800" dirty="0" smtClean="0">
                <a:latin typeface="Cambria" panose="02040503050406030204" pitchFamily="18" charset="0"/>
                <a:ea typeface="Cambria" panose="02040503050406030204" pitchFamily="18" charset="0"/>
              </a:rPr>
              <a:t> но а как в жизни....?</a:t>
            </a:r>
            <a:endParaRPr lang="ru-RU" altLang="ru-RU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2132856"/>
            <a:ext cx="6696744" cy="446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28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720021"/>
              </p:ext>
            </p:extLst>
          </p:nvPr>
        </p:nvGraphicFramePr>
        <p:xfrm>
          <a:off x="611560" y="109245"/>
          <a:ext cx="2603128" cy="2456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Microsoft Equation 3.0" r:id="rId3" imgW="444307" imgH="418918" progId="Equation.3">
                  <p:embed/>
                </p:oleObj>
              </mc:Choice>
              <mc:Fallback>
                <p:oleObj name="Microsoft Equation 3.0" r:id="rId3" imgW="444307" imgH="418918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09245"/>
                        <a:ext cx="2603128" cy="24561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796625"/>
              </p:ext>
            </p:extLst>
          </p:nvPr>
        </p:nvGraphicFramePr>
        <p:xfrm>
          <a:off x="3601584" y="976312"/>
          <a:ext cx="774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Уравнение" r:id="rId5" imgW="190440" imgH="152280" progId="Equation.3">
                  <p:embed/>
                </p:oleObj>
              </mc:Choice>
              <mc:Fallback>
                <p:oleObj name="Уравнение" r:id="rId5" imgW="190440" imgH="1522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1584" y="976312"/>
                        <a:ext cx="774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678398"/>
              </p:ext>
            </p:extLst>
          </p:nvPr>
        </p:nvGraphicFramePr>
        <p:xfrm>
          <a:off x="4376284" y="723429"/>
          <a:ext cx="3246740" cy="12355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Microsoft Equation 3.0" r:id="rId7" imgW="571252" imgH="203112" progId="Equation.3">
                  <p:embed/>
                </p:oleObj>
              </mc:Choice>
              <mc:Fallback>
                <p:oleObj name="Microsoft Equation 3.0" r:id="rId7" imgW="571252" imgH="203112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6284" y="723429"/>
                        <a:ext cx="3246740" cy="12355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786041"/>
              </p:ext>
            </p:extLst>
          </p:nvPr>
        </p:nvGraphicFramePr>
        <p:xfrm>
          <a:off x="4714875" y="2357438"/>
          <a:ext cx="1557338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Microsoft Equation 3.0" r:id="rId9" imgW="469696" imgH="203112" progId="Equation.3">
                  <p:embed/>
                </p:oleObj>
              </mc:Choice>
              <mc:Fallback>
                <p:oleObj name="Microsoft Equation 3.0" r:id="rId9" imgW="469696" imgH="203112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75" y="2357438"/>
                        <a:ext cx="1557338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Овал 12"/>
          <p:cNvSpPr/>
          <p:nvPr/>
        </p:nvSpPr>
        <p:spPr>
          <a:xfrm>
            <a:off x="5500688" y="2214563"/>
            <a:ext cx="928687" cy="928687"/>
          </a:xfrm>
          <a:prstGeom prst="ellipse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cxnSp>
        <p:nvCxnSpPr>
          <p:cNvPr id="15" name="Прямая со стрелкой 14"/>
          <p:cNvCxnSpPr>
            <a:stCxn id="13" idx="7"/>
            <a:endCxn id="26" idx="3"/>
          </p:cNvCxnSpPr>
          <p:nvPr/>
        </p:nvCxnSpPr>
        <p:spPr>
          <a:xfrm flipV="1">
            <a:off x="6293372" y="1827737"/>
            <a:ext cx="604918" cy="522829"/>
          </a:xfrm>
          <a:prstGeom prst="straightConnector1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323197"/>
              </p:ext>
            </p:extLst>
          </p:nvPr>
        </p:nvGraphicFramePr>
        <p:xfrm>
          <a:off x="3571875" y="3857625"/>
          <a:ext cx="3714750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Microsoft Equation 3.0" r:id="rId11" imgW="685502" imgH="177723" progId="Equation.3">
                  <p:embed/>
                </p:oleObj>
              </mc:Choice>
              <mc:Fallback>
                <p:oleObj name="Microsoft Equation 3.0" r:id="rId11" imgW="685502" imgH="177723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75" y="3857625"/>
                        <a:ext cx="3714750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647965"/>
              </p:ext>
            </p:extLst>
          </p:nvPr>
        </p:nvGraphicFramePr>
        <p:xfrm>
          <a:off x="5072063" y="3071813"/>
          <a:ext cx="498475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Microsoft Equation 3.0" r:id="rId13" imgW="139639" imgH="203112" progId="Equation.3">
                  <p:embed/>
                </p:oleObj>
              </mc:Choice>
              <mc:Fallback>
                <p:oleObj name="Microsoft Equation 3.0" r:id="rId13" imgW="139639" imgH="203112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3" y="3071813"/>
                        <a:ext cx="498475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3500438" y="3714750"/>
            <a:ext cx="4071937" cy="1285875"/>
          </a:xfrm>
          <a:prstGeom prst="rect">
            <a:avLst/>
          </a:prstGeom>
          <a:noFill/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6737437" y="888762"/>
            <a:ext cx="1098376" cy="1100078"/>
          </a:xfrm>
          <a:prstGeom prst="ellipse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63" name="TextBox 29"/>
          <p:cNvSpPr txBox="1">
            <a:spLocks noChangeArrowheads="1"/>
          </p:cNvSpPr>
          <p:nvPr/>
        </p:nvSpPr>
        <p:spPr bwMode="auto">
          <a:xfrm>
            <a:off x="1357313" y="5143500"/>
            <a:ext cx="7338419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Единица измерения работы в СИ: Джоуль</a:t>
            </a:r>
          </a:p>
          <a:p>
            <a:pPr eaLnBrk="1" hangingPunct="1"/>
            <a:r>
              <a:rPr lang="ru-RU" altLang="ru-RU" dirty="0">
                <a:latin typeface="Cambria" panose="02040503050406030204" pitchFamily="18" charset="0"/>
                <a:ea typeface="Cambria" panose="02040503050406030204" pitchFamily="18" charset="0"/>
              </a:rPr>
              <a:t>			</a:t>
            </a:r>
          </a:p>
        </p:txBody>
      </p:sp>
      <p:graphicFrame>
        <p:nvGraphicFramePr>
          <p:cNvPr id="1032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059247"/>
              </p:ext>
            </p:extLst>
          </p:nvPr>
        </p:nvGraphicFramePr>
        <p:xfrm>
          <a:off x="4533900" y="3390900"/>
          <a:ext cx="76200" cy="7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Формула" r:id="rId15" imgW="75969" imgH="75969" progId="Equation.3">
                  <p:embed/>
                </p:oleObj>
              </mc:Choice>
              <mc:Fallback>
                <p:oleObj name="Формула" r:id="rId15" imgW="75969" imgH="75969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3900" y="3390900"/>
                        <a:ext cx="76200" cy="7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913167"/>
              </p:ext>
            </p:extLst>
          </p:nvPr>
        </p:nvGraphicFramePr>
        <p:xfrm>
          <a:off x="2411828" y="5643562"/>
          <a:ext cx="5446568" cy="102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Уравнение" r:id="rId17" imgW="1079280" imgH="203040" progId="Equation.3">
                  <p:embed/>
                </p:oleObj>
              </mc:Choice>
              <mc:Fallback>
                <p:oleObj name="Уравнение" r:id="rId17" imgW="1079280" imgH="203040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828" y="5643562"/>
                        <a:ext cx="5446568" cy="102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26" grpId="0" animBg="1"/>
      <p:bldP spid="20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584819"/>
            <a:ext cx="7257391" cy="13849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Для измерения работы тока нужны три прибора: </a:t>
            </a:r>
            <a:endParaRPr lang="ru-UA" sz="28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r>
              <a:rPr lang="ru-UA" sz="2800" dirty="0">
                <a:latin typeface="Cambria" panose="02040503050406030204" pitchFamily="18" charset="0"/>
                <a:ea typeface="Cambria" panose="02040503050406030204" pitchFamily="18" charset="0"/>
              </a:rPr>
              <a:t>вольтметр             </a:t>
            </a: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 а</a:t>
            </a:r>
            <a:r>
              <a:rPr lang="ru-UA" sz="2800" dirty="0">
                <a:latin typeface="Cambria" panose="02040503050406030204" pitchFamily="18" charset="0"/>
                <a:ea typeface="Cambria" panose="02040503050406030204" pitchFamily="18" charset="0"/>
              </a:rPr>
              <a:t>мперметр               </a:t>
            </a:r>
            <a:r>
              <a:rPr 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часы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04593" y="3861048"/>
            <a:ext cx="57817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На практике работу электрического тока измеряют </a:t>
            </a:r>
            <a:r>
              <a:rPr lang="ru-RU" dirty="0" smtClean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счетчиками</a:t>
            </a:r>
            <a:endParaRPr lang="ru-RU" dirty="0">
              <a:ln w="1905"/>
              <a:solidFill>
                <a:prstClr val="black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 Antiqu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666" y="2098745"/>
            <a:ext cx="1730439" cy="1689353"/>
          </a:xfrm>
          <a:prstGeom prst="rect">
            <a:avLst/>
          </a:prstGeom>
        </p:spPr>
      </p:pic>
      <p:pic>
        <p:nvPicPr>
          <p:cNvPr id="30725" name="Picture 5" descr="https://smartkub.ru/wp-content/uploads/2021/02/voltmetr-scaled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43" y="2071353"/>
            <a:ext cx="1992186" cy="167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9682" t="15701" r="38188" b="15700"/>
          <a:stretch/>
        </p:blipFill>
        <p:spPr>
          <a:xfrm>
            <a:off x="5846762" y="2070909"/>
            <a:ext cx="1822527" cy="16692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4091" y="4737255"/>
            <a:ext cx="1893590" cy="1893590"/>
          </a:xfrm>
          <a:prstGeom prst="rect">
            <a:avLst/>
          </a:prstGeom>
        </p:spPr>
      </p:pic>
      <p:pic>
        <p:nvPicPr>
          <p:cNvPr id="30729" name="Picture 9" descr="https://electrorostov.ru/wa-data/public/shop/products/24/66/106624/images/73159/73159.97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017" y="4697105"/>
            <a:ext cx="1871712" cy="187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6762" y="4737255"/>
            <a:ext cx="1893590" cy="189359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20688"/>
            <a:ext cx="7344816" cy="144655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3600">
                <a:latin typeface="Cambria" panose="02040503050406030204" pitchFamily="18" charset="0"/>
                <a:ea typeface="Cambria" panose="02040503050406030204" pitchFamily="18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UA" sz="4000" dirty="0"/>
              <a:t>Но что </a:t>
            </a:r>
            <a:r>
              <a:rPr lang="ru-UA" sz="4800" dirty="0"/>
              <a:t>именно</a:t>
            </a:r>
            <a:r>
              <a:rPr lang="ru-UA" sz="4000" dirty="0"/>
              <a:t> показывает счетчик?</a:t>
            </a:r>
            <a:endParaRPr lang="uk-UA" sz="4000" dirty="0"/>
          </a:p>
        </p:txBody>
      </p:sp>
      <p:pic>
        <p:nvPicPr>
          <p:cNvPr id="70660" name="Picture 4" descr="https://rndelectro.ru/upload/iblock/bc1/nc80y2xq5g2jrzef4p1z6bem1vil2c1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1" t="47492" r="26223" b="37892"/>
          <a:stretch/>
        </p:blipFill>
        <p:spPr bwMode="auto">
          <a:xfrm>
            <a:off x="251520" y="2636912"/>
            <a:ext cx="865696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9832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99624"/>
              </p:ext>
            </p:extLst>
          </p:nvPr>
        </p:nvGraphicFramePr>
        <p:xfrm>
          <a:off x="690563" y="2204864"/>
          <a:ext cx="1590675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Формула" r:id="rId3" imgW="457002" imgH="393529" progId="Equation.3">
                  <p:embed/>
                </p:oleObj>
              </mc:Choice>
              <mc:Fallback>
                <p:oleObj name="Формула" r:id="rId3" imgW="457002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3" y="2204864"/>
                        <a:ext cx="1590675" cy="136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34680"/>
              </p:ext>
            </p:extLst>
          </p:nvPr>
        </p:nvGraphicFramePr>
        <p:xfrm>
          <a:off x="5951456" y="2412208"/>
          <a:ext cx="2786062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Microsoft Equation 3.0" r:id="rId5" imgW="685502" imgH="177723" progId="Equation.3">
                  <p:embed/>
                </p:oleObj>
              </mc:Choice>
              <mc:Fallback>
                <p:oleObj name="Microsoft Equation 3.0" r:id="rId5" imgW="685502" imgH="177723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1456" y="2412208"/>
                        <a:ext cx="2786062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0" y="334327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3276600" y="4005263"/>
            <a:ext cx="29003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5400" i="1">
                <a:latin typeface="Times New Roman" panose="02020603050405020304" pitchFamily="18" charset="0"/>
              </a:rPr>
              <a:t>Р = </a:t>
            </a:r>
            <a:r>
              <a:rPr lang="en-US" altLang="ru-RU" sz="5400" i="1">
                <a:latin typeface="Times New Roman" panose="02020603050405020304" pitchFamily="18" charset="0"/>
              </a:rPr>
              <a:t>U</a:t>
            </a:r>
            <a:r>
              <a:rPr lang="ru-RU" altLang="ru-RU" sz="3200"/>
              <a:t>•</a:t>
            </a:r>
            <a:r>
              <a:rPr lang="en-US" altLang="ru-RU" sz="5400" i="1">
                <a:latin typeface="Times New Roman" panose="02020603050405020304" pitchFamily="18" charset="0"/>
              </a:rPr>
              <a:t>I</a:t>
            </a:r>
            <a:endParaRPr lang="ru-RU" altLang="ru-RU" sz="5400" i="1">
              <a:latin typeface="Times New Roman" panose="02020603050405020304" pitchFamily="18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700338" y="2646363"/>
            <a:ext cx="3455987" cy="1430337"/>
            <a:chOff x="1837" y="1979"/>
            <a:chExt cx="2177" cy="901"/>
          </a:xfrm>
        </p:grpSpPr>
        <p:sp>
          <p:nvSpPr>
            <p:cNvPr id="3087" name="Text Box 9"/>
            <p:cNvSpPr txBox="1">
              <a:spLocks noChangeArrowheads="1"/>
            </p:cNvSpPr>
            <p:nvPr/>
          </p:nvSpPr>
          <p:spPr bwMode="auto">
            <a:xfrm>
              <a:off x="2835" y="1979"/>
              <a:ext cx="1179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ru-RU" sz="5400" b="0" i="1">
                  <a:latin typeface="Times New Roman" panose="02020603050405020304" pitchFamily="18" charset="0"/>
                </a:rPr>
                <a:t>U</a:t>
              </a:r>
              <a:r>
                <a:rPr lang="ru-RU" altLang="ru-RU" sz="3200" b="0"/>
                <a:t>•</a:t>
              </a:r>
              <a:r>
                <a:rPr lang="en-US" altLang="ru-RU" sz="5400" b="0" i="1">
                  <a:latin typeface="Times New Roman" panose="02020603050405020304" pitchFamily="18" charset="0"/>
                </a:rPr>
                <a:t>I</a:t>
              </a:r>
              <a:r>
                <a:rPr lang="ru-RU" altLang="ru-RU" sz="2800" b="0">
                  <a:latin typeface="Times New Roman" panose="02020603050405020304" pitchFamily="18" charset="0"/>
                </a:rPr>
                <a:t>•</a:t>
              </a:r>
              <a:r>
                <a:rPr lang="en-US" altLang="ru-RU" sz="5400" b="0" i="1">
                  <a:latin typeface="Times New Roman" panose="02020603050405020304" pitchFamily="18" charset="0"/>
                </a:rPr>
                <a:t>t</a:t>
              </a:r>
              <a:endParaRPr lang="ru-RU" altLang="ru-RU" sz="5400" b="0" i="1">
                <a:latin typeface="Times New Roman" panose="02020603050405020304" pitchFamily="18" charset="0"/>
              </a:endParaRPr>
            </a:p>
          </p:txBody>
        </p:sp>
        <p:sp>
          <p:nvSpPr>
            <p:cNvPr id="3088" name="Text Box 13"/>
            <p:cNvSpPr txBox="1">
              <a:spLocks noChangeArrowheads="1"/>
            </p:cNvSpPr>
            <p:nvPr/>
          </p:nvSpPr>
          <p:spPr bwMode="auto">
            <a:xfrm>
              <a:off x="1837" y="2174"/>
              <a:ext cx="734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ru-RU" altLang="ru-RU" sz="5400" b="0" i="1">
                  <a:latin typeface="Times New Roman" panose="02020603050405020304" pitchFamily="18" charset="0"/>
                </a:rPr>
                <a:t>Р</a:t>
              </a:r>
              <a:r>
                <a:rPr lang="ru-RU" altLang="ru-RU" sz="5400" i="1">
                  <a:latin typeface="Times New Roman" panose="02020603050405020304" pitchFamily="18" charset="0"/>
                </a:rPr>
                <a:t> =</a:t>
              </a:r>
            </a:p>
          </p:txBody>
        </p:sp>
        <p:sp>
          <p:nvSpPr>
            <p:cNvPr id="3089" name="Line 14"/>
            <p:cNvSpPr>
              <a:spLocks noChangeShapeType="1"/>
            </p:cNvSpPr>
            <p:nvPr/>
          </p:nvSpPr>
          <p:spPr bwMode="auto">
            <a:xfrm>
              <a:off x="2653" y="2478"/>
              <a:ext cx="131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3090" name="Text Box 15"/>
            <p:cNvSpPr txBox="1">
              <a:spLocks noChangeArrowheads="1"/>
            </p:cNvSpPr>
            <p:nvPr/>
          </p:nvSpPr>
          <p:spPr bwMode="auto">
            <a:xfrm>
              <a:off x="3140" y="2304"/>
              <a:ext cx="236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ru-RU" sz="5400" b="0" i="1">
                  <a:latin typeface="Times New Roman" panose="02020603050405020304" pitchFamily="18" charset="0"/>
                </a:rPr>
                <a:t>t</a:t>
              </a:r>
              <a:endParaRPr lang="ru-RU" altLang="ru-RU" sz="5400" b="0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3132138" y="3930650"/>
            <a:ext cx="2736850" cy="1082675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 flipV="1">
            <a:off x="4716463" y="3573463"/>
            <a:ext cx="431800" cy="287337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 flipV="1">
            <a:off x="5292725" y="3070225"/>
            <a:ext cx="431800" cy="287338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3094" name="TextBox 29"/>
          <p:cNvSpPr txBox="1">
            <a:spLocks noChangeArrowheads="1"/>
          </p:cNvSpPr>
          <p:nvPr/>
        </p:nvSpPr>
        <p:spPr bwMode="auto">
          <a:xfrm>
            <a:off x="1403350" y="5084763"/>
            <a:ext cx="7345281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Единица измерения мощности в СИ: Ватт</a:t>
            </a:r>
          </a:p>
          <a:p>
            <a:pPr eaLnBrk="1" hangingPunct="1"/>
            <a:r>
              <a:rPr lang="ru-RU" altLang="ru-RU" dirty="0"/>
              <a:t>			</a:t>
            </a:r>
          </a:p>
        </p:txBody>
      </p:sp>
      <p:sp>
        <p:nvSpPr>
          <p:cNvPr id="3096" name="Text Box 4"/>
          <p:cNvSpPr txBox="1">
            <a:spLocks noChangeArrowheads="1"/>
          </p:cNvSpPr>
          <p:nvPr/>
        </p:nvSpPr>
        <p:spPr bwMode="auto">
          <a:xfrm>
            <a:off x="3492500" y="5516563"/>
            <a:ext cx="24785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1 Вт = 1 В•1 А</a:t>
            </a:r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3323349" y="6116638"/>
            <a:ext cx="2832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2800">
                <a:latin typeface="Cambria" panose="02040503050406030204" pitchFamily="18" charset="0"/>
                <a:ea typeface="Cambria" panose="02040503050406030204" pitchFamily="18" charset="0"/>
              </a:rPr>
              <a:t>1 кВт = 1000 Вт</a:t>
            </a: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179512" y="548680"/>
            <a:ext cx="7416824" cy="14773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UA" altLang="ru-RU" sz="3600" dirty="0" smtClean="0">
                <a:latin typeface="Cambria" panose="02040503050406030204" pitchFamily="18" charset="0"/>
                <a:ea typeface="Cambria" panose="02040503050406030204" pitchFamily="18" charset="0"/>
              </a:rPr>
              <a:t>Мощность</a:t>
            </a:r>
            <a:endParaRPr lang="ru-RU" altLang="ru-RU" sz="3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ru-UA" altLang="ru-RU" sz="3600" dirty="0" smtClean="0">
                <a:latin typeface="Cambria" panose="02040503050406030204" pitchFamily="18" charset="0"/>
                <a:ea typeface="Cambria" panose="02040503050406030204" pitchFamily="18" charset="0"/>
              </a:rPr>
              <a:t>э</a:t>
            </a:r>
            <a:r>
              <a:rPr lang="ru-RU" altLang="ru-RU" sz="3600" dirty="0" err="1" smtClean="0">
                <a:latin typeface="Cambria" panose="02040503050406030204" pitchFamily="18" charset="0"/>
                <a:ea typeface="Cambria" panose="02040503050406030204" pitchFamily="18" charset="0"/>
              </a:rPr>
              <a:t>лектрического</a:t>
            </a:r>
            <a:r>
              <a:rPr lang="ru-RU" altLang="ru-RU" sz="3600" dirty="0" smtClean="0">
                <a:latin typeface="Cambria" panose="02040503050406030204" pitchFamily="18" charset="0"/>
                <a:ea typeface="Cambria" panose="02040503050406030204" pitchFamily="18" charset="0"/>
              </a:rPr>
              <a:t> тока</a:t>
            </a:r>
            <a:endParaRPr lang="ru-RU" altLang="ru-RU" sz="36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/>
      <p:bldP spid="23" grpId="0" animBg="1"/>
      <p:bldP spid="3094" grpId="0"/>
      <p:bldP spid="3096" grpId="0"/>
      <p:bldP spid="309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334004"/>
              </p:ext>
            </p:extLst>
          </p:nvPr>
        </p:nvGraphicFramePr>
        <p:xfrm>
          <a:off x="3313113" y="2827908"/>
          <a:ext cx="22320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Формула" r:id="rId3" imgW="596641" imgH="177723" progId="Equation.3">
                  <p:embed/>
                </p:oleObj>
              </mc:Choice>
              <mc:Fallback>
                <p:oleObj name="Формула" r:id="rId3" imgW="596641" imgH="177723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3113" y="2827908"/>
                        <a:ext cx="22320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740025" y="3729226"/>
            <a:ext cx="34034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ru-RU" altLang="ru-RU" sz="4000" dirty="0">
                <a:latin typeface="Cambria" panose="02040503050406030204" pitchFamily="18" charset="0"/>
                <a:ea typeface="Cambria" panose="02040503050406030204" pitchFamily="18" charset="0"/>
              </a:rPr>
              <a:t>1 Дж = 1 </a:t>
            </a:r>
            <a:r>
              <a:rPr lang="ru-RU" altLang="ru-RU" sz="4000" dirty="0" err="1">
                <a:latin typeface="Cambria" panose="02040503050406030204" pitchFamily="18" charset="0"/>
                <a:ea typeface="Cambria" panose="02040503050406030204" pitchFamily="18" charset="0"/>
              </a:rPr>
              <a:t>Вт∙с</a:t>
            </a:r>
            <a:r>
              <a:rPr lang="ru-RU" altLang="ru-RU" sz="4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827584" y="4639319"/>
            <a:ext cx="7345511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1 </a:t>
            </a:r>
            <a:r>
              <a:rPr lang="ru-RU" alt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Вт•ч</a:t>
            </a:r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= 3600Дж</a:t>
            </a:r>
            <a:endParaRPr lang="en-US" altLang="ru-RU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 eaLnBrk="1" hangingPunct="1"/>
            <a:endParaRPr lang="ru-RU" altLang="ru-RU" sz="3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 eaLnBrk="1" hangingPunct="1"/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1 </a:t>
            </a:r>
            <a:r>
              <a:rPr lang="ru-RU" alt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кВт•ч</a:t>
            </a:r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= 1000 </a:t>
            </a:r>
            <a:r>
              <a:rPr lang="ru-RU" altLang="ru-RU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Вт•ч</a:t>
            </a:r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 = 3 600 000 Дж</a:t>
            </a:r>
          </a:p>
          <a:p>
            <a:pPr eaLnBrk="1" hangingPunct="1"/>
            <a:endParaRPr lang="ru-RU" altLang="ru-RU" b="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eaLnBrk="1" hangingPunct="1"/>
            <a:endParaRPr lang="ru-RU" altLang="ru-RU" b="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eaLnBrk="1" hangingPunct="1"/>
            <a:endParaRPr lang="ru-RU" altLang="ru-RU" b="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79512" y="665401"/>
            <a:ext cx="7416824" cy="132343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/>
            <a:r>
              <a:rPr lang="ru-RU" altLang="ru-RU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Единицы работы,</a:t>
            </a:r>
          </a:p>
          <a:p>
            <a:pPr algn="ctr" eaLnBrk="1" hangingPunct="1"/>
            <a:r>
              <a:rPr lang="ru-RU" altLang="ru-RU" sz="4000" dirty="0" smtClean="0">
                <a:latin typeface="Cambria" panose="02040503050406030204" pitchFamily="18" charset="0"/>
                <a:ea typeface="Cambria" panose="02040503050406030204" pitchFamily="18" charset="0"/>
              </a:rPr>
              <a:t>применяемые на практике</a:t>
            </a:r>
            <a:endParaRPr lang="ru-UA" altLang="ru-RU" sz="4000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7" grpId="0"/>
    </p:bld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ppt/theme/themeOverride1.xml><?xml version="1.0" encoding="utf-8"?>
<a:themeOverride xmlns:a="http://schemas.openxmlformats.org/drawingml/2006/main">
  <a:clrScheme name="Берлин">
    <a:dk1>
      <a:sysClr val="windowText" lastClr="000000"/>
    </a:dk1>
    <a:lt1>
      <a:sysClr val="window" lastClr="FFFFFF"/>
    </a:lt1>
    <a:dk2>
      <a:srgbClr val="1F8094"/>
    </a:dk2>
    <a:lt2>
      <a:srgbClr val="E7E6E6"/>
    </a:lt2>
    <a:accent1>
      <a:srgbClr val="39CDE7"/>
    </a:accent1>
    <a:accent2>
      <a:srgbClr val="60DE72"/>
    </a:accent2>
    <a:accent3>
      <a:srgbClr val="DDCC64"/>
    </a:accent3>
    <a:accent4>
      <a:srgbClr val="F49D50"/>
    </a:accent4>
    <a:accent5>
      <a:srgbClr val="E44951"/>
    </a:accent5>
    <a:accent6>
      <a:srgbClr val="D666F9"/>
    </a:accent6>
    <a:hlink>
      <a:srgbClr val="4BF7ED"/>
    </a:hlink>
    <a:folHlink>
      <a:srgbClr val="95E9F4"/>
    </a:folHlink>
  </a:clrScheme>
</a:themeOverride>
</file>

<file path=ppt/theme/themeOverride2.xml><?xml version="1.0" encoding="utf-8"?>
<a:themeOverride xmlns:a="http://schemas.openxmlformats.org/drawingml/2006/main">
  <a:clrScheme name="Берлин">
    <a:dk1>
      <a:sysClr val="windowText" lastClr="000000"/>
    </a:dk1>
    <a:lt1>
      <a:sysClr val="window" lastClr="FFFFFF"/>
    </a:lt1>
    <a:dk2>
      <a:srgbClr val="1F8094"/>
    </a:dk2>
    <a:lt2>
      <a:srgbClr val="E7E6E6"/>
    </a:lt2>
    <a:accent1>
      <a:srgbClr val="39CDE7"/>
    </a:accent1>
    <a:accent2>
      <a:srgbClr val="60DE72"/>
    </a:accent2>
    <a:accent3>
      <a:srgbClr val="DDCC64"/>
    </a:accent3>
    <a:accent4>
      <a:srgbClr val="F49D50"/>
    </a:accent4>
    <a:accent5>
      <a:srgbClr val="E44951"/>
    </a:accent5>
    <a:accent6>
      <a:srgbClr val="D666F9"/>
    </a:accent6>
    <a:hlink>
      <a:srgbClr val="4BF7ED"/>
    </a:hlink>
    <a:folHlink>
      <a:srgbClr val="95E9F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1995</TotalTime>
  <Words>271</Words>
  <Application>Microsoft Office PowerPoint</Application>
  <PresentationFormat>Экран (4:3)</PresentationFormat>
  <Paragraphs>60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Arial</vt:lpstr>
      <vt:lpstr>Book Antiqua</vt:lpstr>
      <vt:lpstr>Cambria</vt:lpstr>
      <vt:lpstr>Comic Sans MS</vt:lpstr>
      <vt:lpstr>Times New Roman</vt:lpstr>
      <vt:lpstr>Trebuchet MS</vt:lpstr>
      <vt:lpstr>Wingdings</vt:lpstr>
      <vt:lpstr>Берлин</vt:lpstr>
      <vt:lpstr>Уравнение</vt:lpstr>
      <vt:lpstr>Microsoft Equation 3.0</vt:lpstr>
      <vt:lpstr>Формула</vt:lpstr>
      <vt:lpstr>Работа и мощность  электрического тока.  Закон Джоуля-Ленца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Татьяна Дьяченко</cp:lastModifiedBy>
  <cp:revision>94</cp:revision>
  <dcterms:created xsi:type="dcterms:W3CDTF">2010-02-25T12:47:29Z</dcterms:created>
  <dcterms:modified xsi:type="dcterms:W3CDTF">2024-03-13T09:36:43Z</dcterms:modified>
</cp:coreProperties>
</file>