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70" r:id="rId9"/>
    <p:sldId id="263" r:id="rId10"/>
    <p:sldId id="264" r:id="rId11"/>
    <p:sldId id="265" r:id="rId12"/>
    <p:sldId id="266" r:id="rId13"/>
    <p:sldId id="267" r:id="rId14"/>
  </p:sldIdLst>
  <p:sldSz cx="9144000" cy="6858000" type="screen4x3"/>
  <p:notesSz cx="6858000" cy="9525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1" d="100"/>
          <a:sy n="71" d="100"/>
        </p:scale>
        <p:origin x="1272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/>
          <p:cNvGrpSpPr/>
          <p:nvPr/>
        </p:nvGrpSpPr>
        <p:grpSpPr>
          <a:xfrm>
            <a:off x="0" y="0"/>
            <a:ext cx="9144677" cy="6858000"/>
            <a:chOff x="0" y="0"/>
            <a:chExt cx="9144677" cy="6858000"/>
          </a:xfrm>
        </p:grpSpPr>
        <p:pic>
          <p:nvPicPr>
            <p:cNvPr id="8" name="Picture 7" descr="SD-PanelTitle-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9144000" cy="6858000"/>
            </a:xfrm>
            <a:prstGeom prst="rect">
              <a:avLst/>
            </a:prstGeom>
          </p:spPr>
        </p:pic>
        <p:sp>
          <p:nvSpPr>
            <p:cNvPr id="11" name="Rectangle 10"/>
            <p:cNvSpPr/>
            <p:nvPr/>
          </p:nvSpPr>
          <p:spPr>
            <a:xfrm>
              <a:off x="1515532" y="1520422"/>
              <a:ext cx="6112935" cy="3818468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2" name="Picture 11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2" r="47959"/>
            <a:stretch/>
          </p:blipFill>
          <p:spPr>
            <a:xfrm>
              <a:off x="0" y="3128434"/>
              <a:ext cx="1664208" cy="612648"/>
            </a:xfrm>
            <a:prstGeom prst="rect">
              <a:avLst/>
            </a:prstGeom>
          </p:spPr>
        </p:pic>
        <p:pic>
          <p:nvPicPr>
            <p:cNvPr id="13" name="Picture 12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2" r="47959"/>
            <a:stretch/>
          </p:blipFill>
          <p:spPr>
            <a:xfrm>
              <a:off x="7480469" y="3128434"/>
              <a:ext cx="1664208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21934" y="1811863"/>
            <a:ext cx="5308866" cy="1515533"/>
          </a:xfrm>
        </p:spPr>
        <p:txBody>
          <a:bodyPr anchor="b">
            <a:noAutofit/>
          </a:bodyPr>
          <a:lstStyle>
            <a:lvl1pPr algn="ctr">
              <a:defRPr sz="48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21934" y="3598327"/>
            <a:ext cx="5308866" cy="1377651"/>
          </a:xfrm>
        </p:spPr>
        <p:txBody>
          <a:bodyPr anchor="t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065417" y="5054602"/>
            <a:ext cx="673276" cy="279400"/>
          </a:xfrm>
        </p:spPr>
        <p:txBody>
          <a:bodyPr/>
          <a:lstStyle/>
          <a:p>
            <a:fld id="{2B533DAB-9AE8-45A7-BD6D-FD508148F86F}" type="datetimeFigureOut">
              <a:rPr lang="ru-RU" smtClean="0"/>
              <a:pPr/>
              <a:t>17.05.2019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921934" y="5054602"/>
            <a:ext cx="4064860" cy="279400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817317" y="5054602"/>
            <a:ext cx="413483" cy="279400"/>
          </a:xfrm>
        </p:spPr>
        <p:txBody>
          <a:bodyPr/>
          <a:lstStyle/>
          <a:p>
            <a:fld id="{26BF75B4-5591-4976-84F8-1228B16E269C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2019825" y="3471329"/>
            <a:ext cx="5113083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11448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6" y="4815415"/>
            <a:ext cx="6798734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26260" y="1032933"/>
            <a:ext cx="7091482" cy="33612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76866" y="5382153"/>
            <a:ext cx="6798734" cy="493712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533DAB-9AE8-45A7-BD6D-FD508148F86F}" type="datetimeFigureOut">
              <a:rPr lang="ru-RU" smtClean="0"/>
              <a:pPr/>
              <a:t>17.05.2019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BF75B4-5591-4976-84F8-1228B16E269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951680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6" y="906873"/>
            <a:ext cx="6798734" cy="3097860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5" y="4275666"/>
            <a:ext cx="6798736" cy="1600202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533DAB-9AE8-45A7-BD6D-FD508148F86F}" type="datetimeFigureOut">
              <a:rPr lang="ru-RU" smtClean="0"/>
              <a:pPr/>
              <a:t>17.05.2019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BF75B4-5591-4976-84F8-1228B16E269C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278465" y="4140199"/>
            <a:ext cx="6606425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2098678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34333" y="982132"/>
            <a:ext cx="6400250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00200" y="3352799"/>
            <a:ext cx="5892798" cy="651933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18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3" y="4343400"/>
            <a:ext cx="6798738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533DAB-9AE8-45A7-BD6D-FD508148F86F}" type="datetimeFigureOut">
              <a:rPr lang="ru-RU" smtClean="0"/>
              <a:pPr/>
              <a:t>17.05.2019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BF75B4-5591-4976-84F8-1228B16E269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849969" y="905362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72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633503" y="2827870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72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278466" y="4140199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0745727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9" y="3308581"/>
            <a:ext cx="679872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8" y="4777381"/>
            <a:ext cx="679873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533DAB-9AE8-45A7-BD6D-FD508148F86F}" type="datetimeFigureOut">
              <a:rPr lang="ru-RU" smtClean="0"/>
              <a:pPr/>
              <a:t>17.05.2019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BF75B4-5591-4976-84F8-1228B16E269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2003432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09416" y="982132"/>
            <a:ext cx="632516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8" name="Text Placeholder 2"/>
          <p:cNvSpPr>
            <a:spLocks noGrp="1"/>
          </p:cNvSpPr>
          <p:nvPr>
            <p:ph type="body" idx="13"/>
          </p:nvPr>
        </p:nvSpPr>
        <p:spPr>
          <a:xfrm>
            <a:off x="1176868" y="3639312"/>
            <a:ext cx="6798730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5" y="4529667"/>
            <a:ext cx="6798736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533DAB-9AE8-45A7-BD6D-FD508148F86F}" type="datetimeFigureOut">
              <a:rPr lang="ru-RU" smtClean="0"/>
              <a:pPr/>
              <a:t>17.05.2019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BF75B4-5591-4976-84F8-1228B16E269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878060" y="896895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7649796" y="260772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278466" y="342900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5484777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982131"/>
            <a:ext cx="6798734" cy="2294467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sz="3200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Text Placeholder 2"/>
          <p:cNvSpPr>
            <a:spLocks noGrp="1"/>
          </p:cNvSpPr>
          <p:nvPr>
            <p:ph type="body" idx="13"/>
          </p:nvPr>
        </p:nvSpPr>
        <p:spPr>
          <a:xfrm>
            <a:off x="1176868" y="3566160"/>
            <a:ext cx="6798730" cy="905256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6" y="4470400"/>
            <a:ext cx="6798734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533DAB-9AE8-45A7-BD6D-FD508148F86F}" type="datetimeFigureOut">
              <a:rPr lang="ru-RU" smtClean="0"/>
              <a:pPr/>
              <a:t>17.05.2019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BF75B4-5591-4976-84F8-1228B16E269C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278469" y="3429000"/>
            <a:ext cx="6606421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3412859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76865" y="2490135"/>
            <a:ext cx="6798736" cy="3385733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533DAB-9AE8-45A7-BD6D-FD508148F86F}" type="datetimeFigureOut">
              <a:rPr lang="ru-RU" smtClean="0"/>
              <a:pPr/>
              <a:t>17.05.2019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BF75B4-5591-4976-84F8-1228B16E269C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1278466" y="2354670"/>
            <a:ext cx="660642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2811730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356667" y="906873"/>
            <a:ext cx="1618930" cy="496899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76867" y="906873"/>
            <a:ext cx="4915509" cy="4968993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533DAB-9AE8-45A7-BD6D-FD508148F86F}" type="datetimeFigureOut">
              <a:rPr lang="ru-RU" smtClean="0"/>
              <a:pPr/>
              <a:t>17.05.2019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BF75B4-5591-4976-84F8-1228B16E269C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6245512" y="906873"/>
            <a:ext cx="0" cy="4968993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25394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278465" y="235626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533DAB-9AE8-45A7-BD6D-FD508148F86F}" type="datetimeFigureOut">
              <a:rPr lang="ru-RU" smtClean="0"/>
              <a:pPr/>
              <a:t>17.05.2019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BF75B4-5591-4976-84F8-1228B16E269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438157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78465" y="1641413"/>
            <a:ext cx="6595534" cy="1822514"/>
          </a:xfrm>
        </p:spPr>
        <p:txBody>
          <a:bodyPr anchor="b">
            <a:normAutofit/>
          </a:bodyPr>
          <a:lstStyle>
            <a:lvl1pPr algn="ctr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78465" y="3734859"/>
            <a:ext cx="6595534" cy="1090015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533DAB-9AE8-45A7-BD6D-FD508148F86F}" type="datetimeFigureOut">
              <a:rPr lang="ru-RU" smtClean="0"/>
              <a:pPr/>
              <a:t>17.05.2019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BF75B4-5591-4976-84F8-1228B16E269C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31" name="Straight Connector 30"/>
          <p:cNvCxnSpPr/>
          <p:nvPr/>
        </p:nvCxnSpPr>
        <p:spPr>
          <a:xfrm>
            <a:off x="1278466" y="3599392"/>
            <a:ext cx="6595533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022766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278465" y="235626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6" y="915337"/>
            <a:ext cx="6798734" cy="130386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76866" y="2487168"/>
            <a:ext cx="3337560" cy="344728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5152" y="2487168"/>
            <a:ext cx="3337560" cy="344728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533DAB-9AE8-45A7-BD6D-FD508148F86F}" type="datetimeFigureOut">
              <a:rPr lang="ru-RU" smtClean="0"/>
              <a:pPr/>
              <a:t>17.05.2019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BF75B4-5591-4976-84F8-1228B16E269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382278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8" y="2658533"/>
            <a:ext cx="333756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76868" y="3243263"/>
            <a:ext cx="3337560" cy="2706624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1832" y="2658533"/>
            <a:ext cx="333756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1832" y="3243263"/>
            <a:ext cx="3337560" cy="2706624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533DAB-9AE8-45A7-BD6D-FD508148F86F}" type="datetimeFigureOut">
              <a:rPr lang="ru-RU" smtClean="0"/>
              <a:pPr/>
              <a:t>17.05.2019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BF75B4-5591-4976-84F8-1228B16E269C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41" name="Straight Connector 40"/>
          <p:cNvCxnSpPr/>
          <p:nvPr/>
        </p:nvCxnSpPr>
        <p:spPr>
          <a:xfrm>
            <a:off x="1278466" y="235467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779158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915337"/>
            <a:ext cx="6798735" cy="130386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533DAB-9AE8-45A7-BD6D-FD508148F86F}" type="datetimeFigureOut">
              <a:rPr lang="ru-RU" smtClean="0"/>
              <a:pPr/>
              <a:t>17.05.2019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BF75B4-5591-4976-84F8-1228B16E269C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1278466" y="235467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301705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533DAB-9AE8-45A7-BD6D-FD508148F86F}" type="datetimeFigureOut">
              <a:rPr lang="ru-RU" smtClean="0"/>
              <a:pPr/>
              <a:t>17.05.2019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BF75B4-5591-4976-84F8-1228B16E269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757561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1388534"/>
            <a:ext cx="2536798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20062" y="982132"/>
            <a:ext cx="3855539" cy="4893735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76865" y="3031065"/>
            <a:ext cx="2536798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533DAB-9AE8-45A7-BD6D-FD508148F86F}" type="datetimeFigureOut">
              <a:rPr lang="ru-RU" smtClean="0"/>
              <a:pPr/>
              <a:t>17.05.2019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BF75B4-5591-4976-84F8-1228B16E269C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>
            <a:off x="1278466" y="2912533"/>
            <a:ext cx="233359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749887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1883832"/>
            <a:ext cx="3632202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069" y="1032933"/>
            <a:ext cx="2929463" cy="4792136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76865" y="3255432"/>
            <a:ext cx="3632201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533DAB-9AE8-45A7-BD6D-FD508148F86F}" type="datetimeFigureOut">
              <a:rPr lang="ru-RU" smtClean="0"/>
              <a:pPr/>
              <a:t>17.05.2019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BF75B4-5591-4976-84F8-1228B16E269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929599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0"/>
            <a:ext cx="9152467" cy="6858000"/>
            <a:chOff x="0" y="0"/>
            <a:chExt cx="9152467" cy="6858000"/>
          </a:xfrm>
        </p:grpSpPr>
        <p:pic>
          <p:nvPicPr>
            <p:cNvPr id="8" name="Picture 7" descr="S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9144000" cy="6858000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553888" y="542807"/>
              <a:ext cx="8039776" cy="5756392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" r="14240"/>
            <a:stretch/>
          </p:blipFill>
          <p:spPr>
            <a:xfrm>
              <a:off x="0" y="3128434"/>
              <a:ext cx="68580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" r="14240"/>
            <a:stretch/>
          </p:blipFill>
          <p:spPr>
            <a:xfrm>
              <a:off x="8466667" y="3128434"/>
              <a:ext cx="68580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76866" y="915337"/>
            <a:ext cx="6798734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5" y="2490135"/>
            <a:ext cx="6798736" cy="3444997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56670" y="5960533"/>
            <a:ext cx="1148283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2B533DAB-9AE8-45A7-BD6D-FD508148F86F}" type="datetimeFigureOut">
              <a:rPr lang="ru-RU" smtClean="0"/>
              <a:pPr/>
              <a:t>17.05.2019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76865" y="5960533"/>
            <a:ext cx="510466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80091" y="5960533"/>
            <a:ext cx="39551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26BF75B4-5591-4976-84F8-1228B16E269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431345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0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283968" y="2060848"/>
            <a:ext cx="4316016" cy="3384376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Депортация крымских татар </a:t>
            </a:r>
            <a:br>
              <a:rPr lang="ru-RU" b="1" dirty="0" smtClean="0"/>
            </a:br>
            <a:r>
              <a:rPr lang="ru-RU" b="1" dirty="0" smtClean="0"/>
              <a:t>18 мая 1944 года </a:t>
            </a:r>
            <a:endParaRPr lang="ru-RU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691680" y="5229200"/>
            <a:ext cx="6472808" cy="864096"/>
          </a:xfrm>
        </p:spPr>
        <p:txBody>
          <a:bodyPr>
            <a:normAutofit/>
          </a:bodyPr>
          <a:lstStyle/>
          <a:p>
            <a:pPr algn="l"/>
            <a:endParaRPr lang="ru-RU" sz="2000" dirty="0">
              <a:solidFill>
                <a:schemeClr val="bg1"/>
              </a:solidFill>
            </a:endParaRPr>
          </a:p>
        </p:txBody>
      </p:sp>
      <p:pic>
        <p:nvPicPr>
          <p:cNvPr id="22530" name="Picture 2" descr="http://newkuzbass.ru/uploads/news/65c614a37fe4bc165caffe2c9febc978786a982d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560" y="-243408"/>
            <a:ext cx="3456384" cy="345638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 bright="24000" contrast="-14000"/>
          </a:blip>
          <a:srcRect/>
          <a:stretch>
            <a:fillRect l="-9000" r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3528" y="476672"/>
            <a:ext cx="8589640" cy="2088233"/>
          </a:xfrm>
        </p:spPr>
        <p:txBody>
          <a:bodyPr>
            <a:normAutofit/>
          </a:bodyPr>
          <a:lstStyle/>
          <a:p>
            <a:pPr indent="0">
              <a:buNone/>
            </a:pPr>
            <a:r>
              <a:rPr lang="ru-RU" dirty="0"/>
              <a:t>В течение 12 лет до 1956 года крымские татары имели статус спецпереселенцев, подразумевавший различные ограничения в правах. В частности, запрет на самовольное (без письменного разрешения </a:t>
            </a:r>
            <a:r>
              <a:rPr lang="ru-RU" dirty="0" err="1"/>
              <a:t>спецкомендатуры</a:t>
            </a:r>
            <a:r>
              <a:rPr lang="ru-RU" dirty="0"/>
              <a:t>) пересечение границы </a:t>
            </a:r>
            <a:r>
              <a:rPr lang="ru-RU" dirty="0" err="1"/>
              <a:t>спецпоселения</a:t>
            </a:r>
            <a:r>
              <a:rPr lang="ru-RU" dirty="0"/>
              <a:t> и уголовное наказание за его нарушение. </a:t>
            </a:r>
          </a:p>
        </p:txBody>
      </p:sp>
      <p:pic>
        <p:nvPicPr>
          <p:cNvPr id="4098" name="Picture 2" descr="Реферат на тему депортация крымских татар :: Work"/>
          <p:cNvPicPr>
            <a:picLocks noChangeAspect="1" noChangeArrowheads="1"/>
          </p:cNvPicPr>
          <p:nvPr/>
        </p:nvPicPr>
        <p:blipFill>
          <a:blip r:embed="rId3" cstate="print"/>
          <a:srcRect l="5625" t="6545" r="5501" b="21587"/>
          <a:stretch>
            <a:fillRect/>
          </a:stretch>
        </p:blipFill>
        <p:spPr bwMode="auto">
          <a:xfrm>
            <a:off x="1363490" y="2492896"/>
            <a:ext cx="6160838" cy="396044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 bright="40000" contrast="-6000"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560" y="4869160"/>
            <a:ext cx="8229600" cy="1728191"/>
          </a:xfrm>
        </p:spPr>
        <p:txBody>
          <a:bodyPr>
            <a:normAutofit fontScale="70000" lnSpcReduction="20000"/>
          </a:bodyPr>
          <a:lstStyle/>
          <a:p>
            <a:pPr indent="0">
              <a:buNone/>
            </a:pPr>
            <a:r>
              <a:rPr lang="ru-RU" sz="3400" b="1" dirty="0"/>
              <a:t>После депортации </a:t>
            </a:r>
            <a:r>
              <a:rPr lang="ru-RU" sz="3400" b="1" dirty="0" err="1"/>
              <a:t>крымскотатарский</a:t>
            </a:r>
            <a:r>
              <a:rPr lang="ru-RU" sz="3400" b="1" dirty="0"/>
              <a:t> народ был на грани вымирания.</a:t>
            </a:r>
          </a:p>
          <a:p>
            <a:pPr indent="0">
              <a:buNone/>
            </a:pPr>
            <a:r>
              <a:rPr lang="ru-RU" sz="3400" b="1" dirty="0"/>
              <a:t>По оценкам активистов </a:t>
            </a:r>
            <a:r>
              <a:rPr lang="ru-RU" sz="3400" b="1" dirty="0" err="1"/>
              <a:t>крымскотатарского</a:t>
            </a:r>
            <a:r>
              <a:rPr lang="ru-RU" sz="3400" b="1" dirty="0"/>
              <a:t> движения, погибло в местах высылки от голода и болезней до 46% .</a:t>
            </a:r>
          </a:p>
          <a:p>
            <a:endParaRPr lang="ru-RU" dirty="0"/>
          </a:p>
        </p:txBody>
      </p:sp>
      <p:pic>
        <p:nvPicPr>
          <p:cNvPr id="3076" name="Picture 4" descr="23 февраля - день памяти и скорби - BMW Club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59632" y="332656"/>
            <a:ext cx="6657975" cy="439102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933056"/>
            <a:ext cx="8003232" cy="2193107"/>
          </a:xfrm>
        </p:spPr>
        <p:txBody>
          <a:bodyPr>
            <a:normAutofit lnSpcReduction="10000"/>
          </a:bodyPr>
          <a:lstStyle/>
          <a:p>
            <a:pPr indent="0">
              <a:buNone/>
            </a:pPr>
            <a:r>
              <a:rPr lang="ru-RU" dirty="0"/>
              <a:t>В отличие от многих других депортированных народов, которые вернулись на родину в конце 1950-х годов, крымские татары были лишены этого права формально до 1974 года, фактически же — до 1989 года. Массовое возвращение народа в Крым началось лишь в конце «Перестройки».</a:t>
            </a:r>
          </a:p>
        </p:txBody>
      </p:sp>
      <p:pic>
        <p:nvPicPr>
          <p:cNvPr id="2050" name="Picture 2" descr="Восхождение на Демирджи. Фоторепортаж Милли Фирка. Крымские …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476672"/>
            <a:ext cx="4895850" cy="3267075"/>
          </a:xfrm>
          <a:prstGeom prst="rect">
            <a:avLst/>
          </a:prstGeom>
          <a:noFill/>
        </p:spPr>
      </p:pic>
      <p:pic>
        <p:nvPicPr>
          <p:cNvPr id="2052" name="Picture 4" descr="Крымские татары - Энциклопедия &quot;Вокруг света&quot;"/>
          <p:cNvPicPr>
            <a:picLocks noChangeAspect="1" noChangeArrowheads="1"/>
          </p:cNvPicPr>
          <p:nvPr/>
        </p:nvPicPr>
        <p:blipFill>
          <a:blip r:embed="rId4" cstate="print"/>
          <a:srcRect t="10128"/>
          <a:stretch>
            <a:fillRect/>
          </a:stretch>
        </p:blipFill>
        <p:spPr bwMode="auto">
          <a:xfrm>
            <a:off x="5868144" y="404665"/>
            <a:ext cx="2520280" cy="33843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5.jpg"/>
          <p:cNvPicPr>
            <a:picLocks noChangeAspect="1"/>
          </p:cNvPicPr>
          <p:nvPr/>
        </p:nvPicPr>
        <p:blipFill>
          <a:blip r:embed="rId3" cstate="print"/>
          <a:srcRect b="8173"/>
          <a:stretch>
            <a:fillRect/>
          </a:stretch>
        </p:blipFill>
        <p:spPr>
          <a:xfrm>
            <a:off x="0" y="-1"/>
            <a:ext cx="9270297" cy="6858001"/>
          </a:xfrm>
          <a:prstGeom prst="rect">
            <a:avLst/>
          </a:prstGeom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797152"/>
            <a:ext cx="8229600" cy="1329011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b="1" dirty="0"/>
              <a:t>18 мая </a:t>
            </a:r>
            <a:r>
              <a:rPr lang="ru-RU" dirty="0"/>
              <a:t>— дата, о которой крымские татары всегда помнят, и будут помнить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1026" name="Picture 2" descr="На Львовщине ураган валил деревья и срывал крыши - Новости Л…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331640" y="404664"/>
            <a:ext cx="6096000" cy="40671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 bright="22000" contrast="-54000"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3528" y="836712"/>
            <a:ext cx="8136904" cy="5472608"/>
          </a:xfrm>
        </p:spPr>
        <p:txBody>
          <a:bodyPr>
            <a:normAutofit/>
          </a:bodyPr>
          <a:lstStyle/>
          <a:p>
            <a:pPr indent="0">
              <a:buNone/>
            </a:pPr>
            <a:r>
              <a:rPr lang="ru-RU" sz="2800" dirty="0"/>
              <a:t>Ровно </a:t>
            </a:r>
            <a:r>
              <a:rPr lang="ru-RU" sz="2800" dirty="0" smtClean="0"/>
              <a:t>75 лет </a:t>
            </a:r>
            <a:r>
              <a:rPr lang="ru-RU" sz="2800" dirty="0"/>
              <a:t>назад, сталинский режим совершил очередное кровавое преступление, жертвой которого стал еще один народ, населявший Советский Союз. 18 мая 1944 года, крымско-татарский народ был депортирован в Узбекистан, прилегающие районы Казахстана и Таджикистана, небольшие группы были отправлены в </a:t>
            </a:r>
            <a:r>
              <a:rPr lang="ru-RU" sz="2800" dirty="0" smtClean="0"/>
              <a:t>Марийскую </a:t>
            </a:r>
            <a:r>
              <a:rPr lang="ru-RU" sz="2800" dirty="0"/>
              <a:t>АССР</a:t>
            </a:r>
            <a:r>
              <a:rPr lang="ru-RU" sz="2800" dirty="0" smtClean="0"/>
              <a:t>, </a:t>
            </a:r>
            <a:br>
              <a:rPr lang="ru-RU" sz="2800" dirty="0" smtClean="0"/>
            </a:br>
            <a:r>
              <a:rPr lang="ru-RU" sz="2800" dirty="0" smtClean="0"/>
              <a:t>на </a:t>
            </a:r>
            <a:r>
              <a:rPr lang="ru-RU" sz="2800" dirty="0"/>
              <a:t>Урал и в Костромскую область.</a:t>
            </a:r>
          </a:p>
        </p:txBody>
      </p:sp>
      <p:pic>
        <p:nvPicPr>
          <p:cNvPr id="20484" name="Picture 4" descr="В День памяти и скорби вспомним трагические страницы истории Великой Отечественной войны &quot; Молодежный портал Чувашской Республик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64288" y="4941168"/>
            <a:ext cx="1152128" cy="16439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 bright="43000" contrast="-51000"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83568" y="548680"/>
            <a:ext cx="4608512" cy="6048672"/>
          </a:xfrm>
        </p:spPr>
        <p:txBody>
          <a:bodyPr>
            <a:normAutofit/>
          </a:bodyPr>
          <a:lstStyle/>
          <a:p>
            <a:pPr indent="0">
              <a:buNone/>
            </a:pPr>
            <a:r>
              <a:rPr lang="ru-RU" dirty="0" smtClean="0"/>
              <a:t>Перед  началом </a:t>
            </a:r>
            <a:r>
              <a:rPr lang="ru-RU" dirty="0"/>
              <a:t>Великой Отечественной войны крымские татары составляли одну пятую населения полуострова</a:t>
            </a:r>
            <a:r>
              <a:rPr lang="ru-RU" dirty="0" smtClean="0"/>
              <a:t>.</a:t>
            </a:r>
          </a:p>
          <a:p>
            <a:pPr indent="0">
              <a:buNone/>
            </a:pPr>
            <a:endParaRPr lang="ru-RU" dirty="0" smtClean="0"/>
          </a:p>
          <a:p>
            <a:pPr indent="0">
              <a:buNone/>
            </a:pPr>
            <a:r>
              <a:rPr lang="ru-RU" dirty="0" smtClean="0"/>
              <a:t> </a:t>
            </a:r>
            <a:r>
              <a:rPr lang="ru-RU" dirty="0"/>
              <a:t>Вот </a:t>
            </a:r>
            <a:r>
              <a:rPr lang="ru-RU" dirty="0" smtClean="0"/>
              <a:t>данные </a:t>
            </a:r>
            <a:r>
              <a:rPr lang="ru-RU" dirty="0"/>
              <a:t>переписи 1939 года национальный состав Крыма: русские 558481 - 49,6%, украинцы 154120 - 13,7%, </a:t>
            </a:r>
            <a:r>
              <a:rPr lang="ru-RU" b="1" dirty="0" smtClean="0"/>
              <a:t>татары </a:t>
            </a:r>
            <a:r>
              <a:rPr lang="ru-RU" b="1" dirty="0"/>
              <a:t>218179 - 19,4</a:t>
            </a:r>
            <a:r>
              <a:rPr lang="ru-RU" b="1" dirty="0" smtClean="0"/>
              <a:t>%.</a:t>
            </a:r>
            <a:endParaRPr lang="ru-RU" dirty="0"/>
          </a:p>
        </p:txBody>
      </p:sp>
      <p:pic>
        <p:nvPicPr>
          <p:cNvPr id="19458" name="Picture 2" descr="КРЫМСКИЕ ТАТАРЫ -Онлайн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20072" y="620688"/>
            <a:ext cx="3430357" cy="517672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99592" y="4437112"/>
            <a:ext cx="7848872" cy="1944216"/>
          </a:xfrm>
        </p:spPr>
        <p:txBody>
          <a:bodyPr>
            <a:normAutofit/>
          </a:bodyPr>
          <a:lstStyle/>
          <a:p>
            <a:pPr indent="0">
              <a:buNone/>
            </a:pPr>
            <a:r>
              <a:rPr lang="ru-RU" dirty="0"/>
              <a:t>18-20 мая 1944 года проходила депортация крымских татар. За два дня крымские татары потеряли все — у народа окончательно отобрали все имущество, обвинили в предательстве и насильно вывезли со своей родной земли.</a:t>
            </a:r>
          </a:p>
        </p:txBody>
      </p:sp>
      <p:pic>
        <p:nvPicPr>
          <p:cNvPr id="4" name="Рисунок 3" descr="V8IWdDSzdMk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95736" y="548680"/>
            <a:ext cx="5033020" cy="375809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4581128"/>
            <a:ext cx="8229600" cy="1944216"/>
          </a:xfrm>
        </p:spPr>
        <p:txBody>
          <a:bodyPr>
            <a:normAutofit/>
          </a:bodyPr>
          <a:lstStyle/>
          <a:p>
            <a:pPr indent="0">
              <a:buNone/>
            </a:pPr>
            <a:r>
              <a:rPr lang="ru-RU" sz="2400" dirty="0" smtClean="0"/>
              <a:t>Депортируемым </a:t>
            </a:r>
            <a:r>
              <a:rPr lang="ru-RU" sz="2400" dirty="0"/>
              <a:t>отводилось от нескольких минут до получаса на сборы, после чего их на грузовиках транспортировали к железнодорожным станциям. Оттуда эшелоны с конвоируемыми отправлялись к местам ссылки.</a:t>
            </a:r>
          </a:p>
        </p:txBody>
      </p:sp>
      <p:sp>
        <p:nvSpPr>
          <p:cNvPr id="5" name="Содержимое 2"/>
          <p:cNvSpPr txBox="1">
            <a:spLocks/>
          </p:cNvSpPr>
          <p:nvPr/>
        </p:nvSpPr>
        <p:spPr>
          <a:xfrm>
            <a:off x="683568" y="764704"/>
            <a:ext cx="2952328" cy="324036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342900" marR="0" lvl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Для проведения депортации были задействованы войска НКВД в количестве более 32 тысяч человек. </a:t>
            </a:r>
          </a:p>
        </p:txBody>
      </p:sp>
      <p:pic>
        <p:nvPicPr>
          <p:cNvPr id="6" name="Рисунок 5" descr="495_37006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707904" y="476672"/>
            <a:ext cx="4847456" cy="392899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60232" y="274638"/>
            <a:ext cx="2160240" cy="4090466"/>
          </a:xfrm>
        </p:spPr>
        <p:txBody>
          <a:bodyPr>
            <a:normAutofit fontScale="90000"/>
          </a:bodyPr>
          <a:lstStyle/>
          <a:p>
            <a:pPr algn="l"/>
            <a:r>
              <a:rPr lang="ru-RU" sz="2700" dirty="0" smtClean="0"/>
              <a:t>В дороге ссыльных кормили редко, зачастую соленой пищей, после которой хотелось пить.</a:t>
            </a:r>
            <a:endParaRPr lang="ru-RU" sz="27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509120"/>
            <a:ext cx="8229600" cy="1944216"/>
          </a:xfrm>
        </p:spPr>
        <p:txBody>
          <a:bodyPr>
            <a:normAutofit/>
          </a:bodyPr>
          <a:lstStyle/>
          <a:p>
            <a:pPr indent="0">
              <a:buNone/>
            </a:pPr>
            <a:r>
              <a:rPr lang="ru-RU" sz="2400" dirty="0" smtClean="0"/>
              <a:t>В </a:t>
            </a:r>
            <a:r>
              <a:rPr lang="ru-RU" sz="2400" dirty="0"/>
              <a:t>некоторых составах ссыльные получили еду в первый и в последний раз на второй неделе пути. Умерших наспех хоронили рядом с </a:t>
            </a:r>
            <a:r>
              <a:rPr lang="ru-RU" sz="2400" dirty="0" smtClean="0"/>
              <a:t>железнодорожным </a:t>
            </a:r>
            <a:r>
              <a:rPr lang="ru-RU" sz="2400" dirty="0"/>
              <a:t>полотном или не хоронили вообще, оставляя тела на стоянках на обочине.</a:t>
            </a:r>
          </a:p>
        </p:txBody>
      </p:sp>
      <p:pic>
        <p:nvPicPr>
          <p:cNvPr id="4" name="Picture 2" descr="В Киеве пройдут мемориальные мероприятия, посвященные депорт…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3568" y="260648"/>
            <a:ext cx="5657010" cy="41764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39552" y="260648"/>
            <a:ext cx="8229600" cy="2260848"/>
          </a:xfrm>
        </p:spPr>
        <p:txBody>
          <a:bodyPr>
            <a:normAutofit/>
          </a:bodyPr>
          <a:lstStyle/>
          <a:p>
            <a:pPr indent="0">
              <a:buNone/>
            </a:pPr>
            <a:r>
              <a:rPr lang="ru-RU" dirty="0"/>
              <a:t>Следует отметить, что в то время вся трудоспособная часть народа, от 18 до 55 лет, находилась на фронтах, отдавая свои жизни в борьбе с фашизмом. Поэтому акту выселения — акту грубости и надругательства — подверглась беззащитная часть населения — это женщины, дети, старики.</a:t>
            </a:r>
          </a:p>
        </p:txBody>
      </p:sp>
      <p:pic>
        <p:nvPicPr>
          <p:cNvPr id="6146" name="Picture 2" descr="Материалы за 18.05.2014 &quot; &quot;ДОМ ДАВИДА&quot; - ИУДЕЙСКОЕ НАЦИОНАЛЬ…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79712" y="2321406"/>
            <a:ext cx="5543178" cy="407636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683568" y="548681"/>
            <a:ext cx="7776864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Вторая мировая война обошлась </a:t>
            </a:r>
            <a:r>
              <a:rPr lang="ru-RU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крымскотатарскому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народу дорогой ценой. В этой войне участвовало около 60 тысяч крымских татар, 36,3 % из их числа погибли на поле боя, 17 тысяч </a:t>
            </a:r>
            <a:r>
              <a:rPr lang="ru-RU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крымскотатарских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парней и девушек были активистами партизанского движения, 7 тысяч участвовали в подполье. </a:t>
            </a:r>
          </a:p>
          <a:p>
            <a:pPr algn="just">
              <a:spcAft>
                <a:spcPts val="0"/>
              </a:spcAft>
            </a:pPr>
            <a:r>
              <a:rPr lang="ru-RU" sz="2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endParaRPr lang="ru-RU" sz="2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ru-RU" sz="24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Среди 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них были </a:t>
            </a:r>
          </a:p>
          <a:p>
            <a:pPr algn="just">
              <a:spcAft>
                <a:spcPts val="0"/>
              </a:spcAft>
            </a:pPr>
            <a:r>
              <a:rPr lang="ru-RU" sz="24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7 героев Советского Союза</a:t>
            </a:r>
          </a:p>
          <a:p>
            <a:pPr algn="just">
              <a:spcAft>
                <a:spcPts val="0"/>
              </a:spcAft>
            </a:pP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4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3 полных кавалера орденов Славы</a:t>
            </a:r>
          </a:p>
          <a:p>
            <a:pPr algn="just">
              <a:spcAft>
                <a:spcPts val="0"/>
              </a:spcAft>
            </a:pPr>
            <a:r>
              <a:rPr lang="ru-RU" sz="24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4 генерала </a:t>
            </a:r>
          </a:p>
          <a:p>
            <a:pPr algn="just">
              <a:spcAft>
                <a:spcPts val="0"/>
              </a:spcAft>
            </a:pPr>
            <a:r>
              <a:rPr lang="ru-RU" sz="24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45 полковников, 102 подполковника</a:t>
            </a:r>
          </a:p>
          <a:p>
            <a:pPr algn="just">
              <a:spcAft>
                <a:spcPts val="0"/>
              </a:spcAft>
            </a:pPr>
            <a:r>
              <a:rPr lang="ru-RU" sz="24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Комиссары полков и партизанских соединений</a:t>
            </a:r>
          </a:p>
          <a:p>
            <a:pPr algn="just">
              <a:spcAft>
                <a:spcPts val="0"/>
              </a:spcAft>
            </a:pPr>
            <a:r>
              <a:rPr lang="ru-RU" sz="24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Непризнанные герои </a:t>
            </a:r>
            <a:endParaRPr lang="ru-RU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856253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://infourok.ru/images/doc/125/146448/img6.jpg"/>
          <p:cNvPicPr>
            <a:picLocks noChangeAspect="1" noChangeArrowheads="1"/>
          </p:cNvPicPr>
          <p:nvPr/>
        </p:nvPicPr>
        <p:blipFill>
          <a:blip r:embed="rId2" cstate="print"/>
          <a:srcRect l="1192" t="21650"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332657"/>
            <a:ext cx="9144000" cy="1440160"/>
          </a:xfrm>
        </p:spPr>
        <p:txBody>
          <a:bodyPr>
            <a:normAutofit lnSpcReduction="10000"/>
          </a:bodyPr>
          <a:lstStyle/>
          <a:p>
            <a:pPr indent="0">
              <a:buNone/>
            </a:pPr>
            <a:r>
              <a:rPr lang="ru-RU" dirty="0">
                <a:solidFill>
                  <a:schemeClr val="bg1"/>
                </a:solidFill>
              </a:rPr>
              <a:t>В телеграмме НКВД на имя Сталина было указано, что выселению </a:t>
            </a:r>
            <a:r>
              <a:rPr lang="ru-RU" dirty="0" smtClean="0">
                <a:solidFill>
                  <a:schemeClr val="bg1"/>
                </a:solidFill>
              </a:rPr>
              <a:t>подверглось </a:t>
            </a:r>
            <a:r>
              <a:rPr lang="ru-RU" dirty="0">
                <a:solidFill>
                  <a:schemeClr val="bg1"/>
                </a:solidFill>
              </a:rPr>
              <a:t>183 155 человек (не считая сражавшихся в действующей армии, которые были отправлены на </a:t>
            </a:r>
            <a:r>
              <a:rPr lang="ru-RU" dirty="0" err="1">
                <a:solidFill>
                  <a:schemeClr val="bg1"/>
                </a:solidFill>
              </a:rPr>
              <a:t>спецпоселение</a:t>
            </a:r>
            <a:r>
              <a:rPr lang="ru-RU" dirty="0">
                <a:solidFill>
                  <a:schemeClr val="bg1"/>
                </a:solidFill>
              </a:rPr>
              <a:t> после демобилизации в 1945 году).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Натуральные материалы">
  <a:themeElements>
    <a:clrScheme name="Натуральные материалы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Натуральные материалы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Натуральные материалы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rnd" cmpd="sng" algn="ctr">
          <a:solidFill>
            <a:schemeClr val="phClr"/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225</TotalTime>
  <Words>481</Words>
  <Application>Microsoft Office PowerPoint</Application>
  <PresentationFormat>Экран (4:3)</PresentationFormat>
  <Paragraphs>26</Paragraphs>
  <Slides>13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7" baseType="lpstr">
      <vt:lpstr>Arial</vt:lpstr>
      <vt:lpstr>Garamond</vt:lpstr>
      <vt:lpstr>Times New Roman</vt:lpstr>
      <vt:lpstr>Натуральные материалы</vt:lpstr>
      <vt:lpstr>Депортация крымских татар  18 мая 1944 года </vt:lpstr>
      <vt:lpstr>Презентация PowerPoint</vt:lpstr>
      <vt:lpstr>Презентация PowerPoint</vt:lpstr>
      <vt:lpstr>Презентация PowerPoint</vt:lpstr>
      <vt:lpstr>Презентация PowerPoint</vt:lpstr>
      <vt:lpstr>В дороге ссыльных кормили редко, зачастую соленой пищей, после которой хотелось пить.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RePack by SPecialiST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Депортация крымских татар</dc:title>
  <dc:creator>Admin</dc:creator>
  <cp:lastModifiedBy>Пользователь</cp:lastModifiedBy>
  <cp:revision>18</cp:revision>
  <cp:lastPrinted>2019-05-13T21:06:27Z</cp:lastPrinted>
  <dcterms:created xsi:type="dcterms:W3CDTF">2015-05-19T18:55:53Z</dcterms:created>
  <dcterms:modified xsi:type="dcterms:W3CDTF">2019-05-17T06:18:44Z</dcterms:modified>
</cp:coreProperties>
</file>