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312" r:id="rId2"/>
    <p:sldId id="258" r:id="rId3"/>
    <p:sldId id="294" r:id="rId4"/>
    <p:sldId id="275" r:id="rId5"/>
    <p:sldId id="277" r:id="rId6"/>
    <p:sldId id="295" r:id="rId7"/>
    <p:sldId id="278" r:id="rId8"/>
    <p:sldId id="279" r:id="rId9"/>
    <p:sldId id="296" r:id="rId10"/>
    <p:sldId id="297" r:id="rId11"/>
    <p:sldId id="298" r:id="rId12"/>
    <p:sldId id="280" r:id="rId13"/>
    <p:sldId id="281" r:id="rId14"/>
    <p:sldId id="282" r:id="rId15"/>
    <p:sldId id="283" r:id="rId16"/>
    <p:sldId id="299" r:id="rId17"/>
    <p:sldId id="284" r:id="rId18"/>
    <p:sldId id="301" r:id="rId19"/>
    <p:sldId id="285" r:id="rId20"/>
    <p:sldId id="300" r:id="rId21"/>
    <p:sldId id="286" r:id="rId22"/>
    <p:sldId id="302" r:id="rId23"/>
    <p:sldId id="303" r:id="rId24"/>
    <p:sldId id="305" r:id="rId25"/>
    <p:sldId id="304" r:id="rId26"/>
    <p:sldId id="306" r:id="rId27"/>
    <p:sldId id="307" r:id="rId28"/>
    <p:sldId id="308" r:id="rId29"/>
    <p:sldId id="309" r:id="rId30"/>
    <p:sldId id="310" r:id="rId31"/>
    <p:sldId id="311" r:id="rId3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428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5" d="100"/>
          <a:sy n="45" d="100"/>
        </p:scale>
        <p:origin x="1158"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A3EBB10-46A3-4AC8-8327-5FB07EDAF7F6}" type="datetimeFigureOut">
              <a:rPr lang="ru-RU" smtClean="0"/>
              <a:t>17.03.2024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D5AE34-DCE4-439B-A459-5DD96CD777BD}" type="slidenum">
              <a:rPr lang="ru-RU" smtClean="0"/>
              <a:t>‹#›</a:t>
            </a:fld>
            <a:endParaRPr lang="ru-RU"/>
          </a:p>
        </p:txBody>
      </p:sp>
    </p:spTree>
    <p:extLst>
      <p:ext uri="{BB962C8B-B14F-4D97-AF65-F5344CB8AC3E}">
        <p14:creationId xmlns:p14="http://schemas.microsoft.com/office/powerpoint/2010/main" val="19880625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DD5AE34-DCE4-439B-A459-5DD96CD777BD}" type="slidenum">
              <a:rPr lang="ru-RU" smtClean="0"/>
              <a:t>8</a:t>
            </a:fld>
            <a:endParaRPr lang="ru-RU"/>
          </a:p>
        </p:txBody>
      </p:sp>
    </p:spTree>
    <p:extLst>
      <p:ext uri="{BB962C8B-B14F-4D97-AF65-F5344CB8AC3E}">
        <p14:creationId xmlns:p14="http://schemas.microsoft.com/office/powerpoint/2010/main" val="26518432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DD5AE34-DCE4-439B-A459-5DD96CD777BD}" type="slidenum">
              <a:rPr lang="ru-RU" smtClean="0"/>
              <a:t>23</a:t>
            </a:fld>
            <a:endParaRPr lang="ru-RU"/>
          </a:p>
        </p:txBody>
      </p:sp>
    </p:spTree>
    <p:extLst>
      <p:ext uri="{BB962C8B-B14F-4D97-AF65-F5344CB8AC3E}">
        <p14:creationId xmlns:p14="http://schemas.microsoft.com/office/powerpoint/2010/main" val="16791112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DD5AE34-DCE4-439B-A459-5DD96CD777BD}" type="slidenum">
              <a:rPr lang="ru-RU" smtClean="0"/>
              <a:t>24</a:t>
            </a:fld>
            <a:endParaRPr lang="ru-RU"/>
          </a:p>
        </p:txBody>
      </p:sp>
    </p:spTree>
    <p:extLst>
      <p:ext uri="{BB962C8B-B14F-4D97-AF65-F5344CB8AC3E}">
        <p14:creationId xmlns:p14="http://schemas.microsoft.com/office/powerpoint/2010/main" val="8937219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DD5AE34-DCE4-439B-A459-5DD96CD777BD}" type="slidenum">
              <a:rPr lang="ru-RU" smtClean="0"/>
              <a:t>25</a:t>
            </a:fld>
            <a:endParaRPr lang="ru-RU"/>
          </a:p>
        </p:txBody>
      </p:sp>
    </p:spTree>
    <p:extLst>
      <p:ext uri="{BB962C8B-B14F-4D97-AF65-F5344CB8AC3E}">
        <p14:creationId xmlns:p14="http://schemas.microsoft.com/office/powerpoint/2010/main" val="38834872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DD5AE34-DCE4-439B-A459-5DD96CD777BD}" type="slidenum">
              <a:rPr lang="ru-RU" smtClean="0"/>
              <a:t>26</a:t>
            </a:fld>
            <a:endParaRPr lang="ru-RU"/>
          </a:p>
        </p:txBody>
      </p:sp>
    </p:spTree>
    <p:extLst>
      <p:ext uri="{BB962C8B-B14F-4D97-AF65-F5344CB8AC3E}">
        <p14:creationId xmlns:p14="http://schemas.microsoft.com/office/powerpoint/2010/main" val="9547659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DD5AE34-DCE4-439B-A459-5DD96CD777BD}" type="slidenum">
              <a:rPr lang="ru-RU" smtClean="0"/>
              <a:t>27</a:t>
            </a:fld>
            <a:endParaRPr lang="ru-RU"/>
          </a:p>
        </p:txBody>
      </p:sp>
    </p:spTree>
    <p:extLst>
      <p:ext uri="{BB962C8B-B14F-4D97-AF65-F5344CB8AC3E}">
        <p14:creationId xmlns:p14="http://schemas.microsoft.com/office/powerpoint/2010/main" val="30213198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DD5AE34-DCE4-439B-A459-5DD96CD777BD}" type="slidenum">
              <a:rPr lang="ru-RU" smtClean="0"/>
              <a:t>28</a:t>
            </a:fld>
            <a:endParaRPr lang="ru-RU"/>
          </a:p>
        </p:txBody>
      </p:sp>
    </p:spTree>
    <p:extLst>
      <p:ext uri="{BB962C8B-B14F-4D97-AF65-F5344CB8AC3E}">
        <p14:creationId xmlns:p14="http://schemas.microsoft.com/office/powerpoint/2010/main" val="40507610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DD5AE34-DCE4-439B-A459-5DD96CD777BD}" type="slidenum">
              <a:rPr lang="ru-RU" smtClean="0"/>
              <a:t>29</a:t>
            </a:fld>
            <a:endParaRPr lang="ru-RU"/>
          </a:p>
        </p:txBody>
      </p:sp>
    </p:spTree>
    <p:extLst>
      <p:ext uri="{BB962C8B-B14F-4D97-AF65-F5344CB8AC3E}">
        <p14:creationId xmlns:p14="http://schemas.microsoft.com/office/powerpoint/2010/main" val="1934366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DD5AE34-DCE4-439B-A459-5DD96CD777BD}" type="slidenum">
              <a:rPr lang="ru-RU" smtClean="0"/>
              <a:t>30</a:t>
            </a:fld>
            <a:endParaRPr lang="ru-RU"/>
          </a:p>
        </p:txBody>
      </p:sp>
    </p:spTree>
    <p:extLst>
      <p:ext uri="{BB962C8B-B14F-4D97-AF65-F5344CB8AC3E}">
        <p14:creationId xmlns:p14="http://schemas.microsoft.com/office/powerpoint/2010/main" val="2595963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DD5AE34-DCE4-439B-A459-5DD96CD777BD}" type="slidenum">
              <a:rPr lang="ru-RU" smtClean="0"/>
              <a:t>31</a:t>
            </a:fld>
            <a:endParaRPr lang="ru-RU"/>
          </a:p>
        </p:txBody>
      </p:sp>
    </p:spTree>
    <p:extLst>
      <p:ext uri="{BB962C8B-B14F-4D97-AF65-F5344CB8AC3E}">
        <p14:creationId xmlns:p14="http://schemas.microsoft.com/office/powerpoint/2010/main" val="3353752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DD5AE34-DCE4-439B-A459-5DD96CD777BD}" type="slidenum">
              <a:rPr lang="ru-RU" smtClean="0"/>
              <a:t>9</a:t>
            </a:fld>
            <a:endParaRPr lang="ru-RU"/>
          </a:p>
        </p:txBody>
      </p:sp>
    </p:spTree>
    <p:extLst>
      <p:ext uri="{BB962C8B-B14F-4D97-AF65-F5344CB8AC3E}">
        <p14:creationId xmlns:p14="http://schemas.microsoft.com/office/powerpoint/2010/main" val="38476480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DD5AE34-DCE4-439B-A459-5DD96CD777BD}" type="slidenum">
              <a:rPr lang="ru-RU" smtClean="0"/>
              <a:t>10</a:t>
            </a:fld>
            <a:endParaRPr lang="ru-RU"/>
          </a:p>
        </p:txBody>
      </p:sp>
    </p:spTree>
    <p:extLst>
      <p:ext uri="{BB962C8B-B14F-4D97-AF65-F5344CB8AC3E}">
        <p14:creationId xmlns:p14="http://schemas.microsoft.com/office/powerpoint/2010/main" val="18580980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DD5AE34-DCE4-439B-A459-5DD96CD777BD}" type="slidenum">
              <a:rPr lang="ru-RU" smtClean="0"/>
              <a:t>11</a:t>
            </a:fld>
            <a:endParaRPr lang="ru-RU"/>
          </a:p>
        </p:txBody>
      </p:sp>
    </p:spTree>
    <p:extLst>
      <p:ext uri="{BB962C8B-B14F-4D97-AF65-F5344CB8AC3E}">
        <p14:creationId xmlns:p14="http://schemas.microsoft.com/office/powerpoint/2010/main" val="3418000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DD5AE34-DCE4-439B-A459-5DD96CD777BD}" type="slidenum">
              <a:rPr lang="ru-RU" smtClean="0"/>
              <a:t>13</a:t>
            </a:fld>
            <a:endParaRPr lang="ru-RU"/>
          </a:p>
        </p:txBody>
      </p:sp>
    </p:spTree>
    <p:extLst>
      <p:ext uri="{BB962C8B-B14F-4D97-AF65-F5344CB8AC3E}">
        <p14:creationId xmlns:p14="http://schemas.microsoft.com/office/powerpoint/2010/main" val="3339575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DD5AE34-DCE4-439B-A459-5DD96CD777BD}" type="slidenum">
              <a:rPr lang="ru-RU" smtClean="0"/>
              <a:t>19</a:t>
            </a:fld>
            <a:endParaRPr lang="ru-RU"/>
          </a:p>
        </p:txBody>
      </p:sp>
    </p:spTree>
    <p:extLst>
      <p:ext uri="{BB962C8B-B14F-4D97-AF65-F5344CB8AC3E}">
        <p14:creationId xmlns:p14="http://schemas.microsoft.com/office/powerpoint/2010/main" val="7458289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DD5AE34-DCE4-439B-A459-5DD96CD777BD}" type="slidenum">
              <a:rPr lang="ru-RU" smtClean="0"/>
              <a:t>20</a:t>
            </a:fld>
            <a:endParaRPr lang="ru-RU"/>
          </a:p>
        </p:txBody>
      </p:sp>
    </p:spTree>
    <p:extLst>
      <p:ext uri="{BB962C8B-B14F-4D97-AF65-F5344CB8AC3E}">
        <p14:creationId xmlns:p14="http://schemas.microsoft.com/office/powerpoint/2010/main" val="15587374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DD5AE34-DCE4-439B-A459-5DD96CD777BD}" type="slidenum">
              <a:rPr lang="ru-RU" smtClean="0"/>
              <a:t>21</a:t>
            </a:fld>
            <a:endParaRPr lang="ru-RU"/>
          </a:p>
        </p:txBody>
      </p:sp>
    </p:spTree>
    <p:extLst>
      <p:ext uri="{BB962C8B-B14F-4D97-AF65-F5344CB8AC3E}">
        <p14:creationId xmlns:p14="http://schemas.microsoft.com/office/powerpoint/2010/main" val="316330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DD5AE34-DCE4-439B-A459-5DD96CD777BD}" type="slidenum">
              <a:rPr lang="ru-RU" smtClean="0"/>
              <a:t>22</a:t>
            </a:fld>
            <a:endParaRPr lang="ru-RU"/>
          </a:p>
        </p:txBody>
      </p:sp>
    </p:spTree>
    <p:extLst>
      <p:ext uri="{BB962C8B-B14F-4D97-AF65-F5344CB8AC3E}">
        <p14:creationId xmlns:p14="http://schemas.microsoft.com/office/powerpoint/2010/main" val="16241908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C29EF64-5D26-449F-B182-8C15CD7C5AB0}" type="datetimeFigureOut">
              <a:rPr lang="ru-RU" smtClean="0"/>
              <a:pPr/>
              <a:t>17.03.2024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3181033-95F4-4C88-9FD5-A964E5083CC7}"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C29EF64-5D26-449F-B182-8C15CD7C5AB0}" type="datetimeFigureOut">
              <a:rPr lang="ru-RU" smtClean="0"/>
              <a:pPr/>
              <a:t>17.03.2024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3181033-95F4-4C88-9FD5-A964E5083CC7}"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C29EF64-5D26-449F-B182-8C15CD7C5AB0}" type="datetimeFigureOut">
              <a:rPr lang="ru-RU" smtClean="0"/>
              <a:pPr/>
              <a:t>17.03.2024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3181033-95F4-4C88-9FD5-A964E5083CC7}"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C29EF64-5D26-449F-B182-8C15CD7C5AB0}" type="datetimeFigureOut">
              <a:rPr lang="ru-RU" smtClean="0"/>
              <a:pPr/>
              <a:t>17.03.2024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3181033-95F4-4C88-9FD5-A964E5083CC7}"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C29EF64-5D26-449F-B182-8C15CD7C5AB0}" type="datetimeFigureOut">
              <a:rPr lang="ru-RU" smtClean="0"/>
              <a:pPr/>
              <a:t>17.03.2024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3181033-95F4-4C88-9FD5-A964E5083CC7}"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C29EF64-5D26-449F-B182-8C15CD7C5AB0}" type="datetimeFigureOut">
              <a:rPr lang="ru-RU" smtClean="0"/>
              <a:pPr/>
              <a:t>17.03.2024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3181033-95F4-4C88-9FD5-A964E5083CC7}"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C29EF64-5D26-449F-B182-8C15CD7C5AB0}" type="datetimeFigureOut">
              <a:rPr lang="ru-RU" smtClean="0"/>
              <a:pPr/>
              <a:t>17.03.2024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3181033-95F4-4C88-9FD5-A964E5083CC7}"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C29EF64-5D26-449F-B182-8C15CD7C5AB0}" type="datetimeFigureOut">
              <a:rPr lang="ru-RU" smtClean="0"/>
              <a:pPr/>
              <a:t>17.03.2024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3181033-95F4-4C88-9FD5-A964E5083CC7}"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C29EF64-5D26-449F-B182-8C15CD7C5AB0}" type="datetimeFigureOut">
              <a:rPr lang="ru-RU" smtClean="0"/>
              <a:pPr/>
              <a:t>17.03.2024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3181033-95F4-4C88-9FD5-A964E5083CC7}"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C29EF64-5D26-449F-B182-8C15CD7C5AB0}" type="datetimeFigureOut">
              <a:rPr lang="ru-RU" smtClean="0"/>
              <a:pPr/>
              <a:t>17.03.2024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3181033-95F4-4C88-9FD5-A964E5083CC7}"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C29EF64-5D26-449F-B182-8C15CD7C5AB0}" type="datetimeFigureOut">
              <a:rPr lang="ru-RU" smtClean="0"/>
              <a:pPr/>
              <a:t>17.03.2024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3181033-95F4-4C88-9FD5-A964E5083CC7}"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29EF64-5D26-449F-B182-8C15CD7C5AB0}" type="datetimeFigureOut">
              <a:rPr lang="ru-RU" smtClean="0"/>
              <a:pPr/>
              <a:t>17.03.2024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181033-95F4-4C88-9FD5-A964E5083CC7}"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ChangeArrowheads="1"/>
          </p:cNvSpPr>
          <p:nvPr/>
        </p:nvSpPr>
        <p:spPr bwMode="auto">
          <a:xfrm>
            <a:off x="539552" y="1484784"/>
            <a:ext cx="8136904" cy="18158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pPr>
            <a:r>
              <a:rPr lang="ru-RU" sz="2800" b="1" dirty="0" smtClean="0">
                <a:latin typeface="Times New Roman" pitchFamily="18" charset="0"/>
                <a:ea typeface="Calibri" pitchFamily="34" charset="0"/>
                <a:cs typeface="Times New Roman" pitchFamily="18" charset="0"/>
              </a:rPr>
              <a:t>Методическое пособие </a:t>
            </a:r>
          </a:p>
          <a:p>
            <a:pPr lvl="0" algn="ctr" fontAlgn="base">
              <a:spcBef>
                <a:spcPct val="0"/>
              </a:spcBef>
              <a:spcAft>
                <a:spcPct val="0"/>
              </a:spcAft>
            </a:pPr>
            <a:r>
              <a:rPr lang="ru-RU" sz="2800" b="1" dirty="0" smtClean="0">
                <a:latin typeface="Times New Roman" pitchFamily="18" charset="0"/>
                <a:ea typeface="Calibri" pitchFamily="34" charset="0"/>
                <a:cs typeface="Times New Roman" pitchFamily="18" charset="0"/>
              </a:rPr>
              <a:t>"Подготовка к ЕГЭ по обществознанию </a:t>
            </a:r>
          </a:p>
          <a:p>
            <a:pPr lvl="0" algn="ctr" fontAlgn="base">
              <a:spcBef>
                <a:spcPct val="0"/>
              </a:spcBef>
              <a:spcAft>
                <a:spcPct val="0"/>
              </a:spcAft>
            </a:pPr>
            <a:r>
              <a:rPr lang="ru-RU" sz="2800" b="1" dirty="0" smtClean="0">
                <a:latin typeface="Times New Roman" pitchFamily="18" charset="0"/>
                <a:ea typeface="Calibri" pitchFamily="34" charset="0"/>
                <a:cs typeface="Times New Roman" pitchFamily="18" charset="0"/>
              </a:rPr>
              <a:t>по теме </a:t>
            </a:r>
            <a:r>
              <a:rPr lang="ru-RU" sz="2800" b="1" dirty="0" smtClean="0">
                <a:latin typeface="Times New Roman" pitchFamily="18" charset="0"/>
                <a:ea typeface="Calibri" pitchFamily="34" charset="0"/>
                <a:cs typeface="Times New Roman" pitchFamily="18" charset="0"/>
              </a:rPr>
              <a:t>"Экономика" </a:t>
            </a:r>
            <a:endParaRPr lang="ru-RU" sz="2800" b="1" dirty="0" smtClean="0">
              <a:latin typeface="Times New Roman" pitchFamily="18" charset="0"/>
              <a:ea typeface="Calibri" pitchFamily="34" charset="0"/>
              <a:cs typeface="Times New Roman" pitchFamily="18" charset="0"/>
            </a:endParaRPr>
          </a:p>
          <a:p>
            <a:pPr lvl="0" algn="ctr" fontAlgn="base">
              <a:spcBef>
                <a:spcPct val="0"/>
              </a:spcBef>
              <a:spcAft>
                <a:spcPct val="0"/>
              </a:spcAft>
            </a:pPr>
            <a:endParaRPr kumimoji="0" lang="ru-RU" sz="2800" b="1"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8" name="Прямоугольник 17"/>
          <p:cNvSpPr/>
          <p:nvPr/>
        </p:nvSpPr>
        <p:spPr>
          <a:xfrm>
            <a:off x="529680" y="4509120"/>
            <a:ext cx="8424936" cy="1477328"/>
          </a:xfrm>
          <a:prstGeom prst="rect">
            <a:avLst/>
          </a:prstGeom>
        </p:spPr>
        <p:txBody>
          <a:bodyPr wrap="square">
            <a:spAutoFit/>
          </a:bodyPr>
          <a:lstStyle/>
          <a:p>
            <a:r>
              <a:rPr lang="ru-RU" dirty="0">
                <a:latin typeface="Times New Roman" panose="02020603050405020304" pitchFamily="18" charset="0"/>
                <a:cs typeface="Times New Roman" panose="02020603050405020304" pitchFamily="18" charset="0"/>
              </a:rPr>
              <a:t>Предназначение пособия - дать читателям информацию о структуре и содержании контрольных измерительных материалов по </a:t>
            </a:r>
            <a:r>
              <a:rPr lang="ru-RU" dirty="0" smtClean="0">
                <a:latin typeface="Times New Roman" panose="02020603050405020304" pitchFamily="18" charset="0"/>
                <a:cs typeface="Times New Roman" panose="02020603050405020304" pitchFamily="18" charset="0"/>
              </a:rPr>
              <a:t>обществознанию. </a:t>
            </a:r>
            <a:endParaRPr lang="ru-RU" dirty="0">
              <a:latin typeface="Times New Roman" panose="02020603050405020304" pitchFamily="18" charset="0"/>
              <a:cs typeface="Times New Roman" panose="02020603050405020304" pitchFamily="18" charset="0"/>
            </a:endParaRPr>
          </a:p>
          <a:p>
            <a:r>
              <a:rPr lang="ru-RU" dirty="0" smtClean="0">
                <a:latin typeface="Times New Roman" panose="02020603050405020304" pitchFamily="18" charset="0"/>
                <a:cs typeface="Times New Roman" panose="02020603050405020304" pitchFamily="18" charset="0"/>
              </a:rPr>
              <a:t>Это пособие может </a:t>
            </a:r>
            <a:r>
              <a:rPr lang="ru-RU" dirty="0">
                <a:latin typeface="Times New Roman" panose="02020603050405020304" pitchFamily="18" charset="0"/>
                <a:cs typeface="Times New Roman" panose="02020603050405020304" pitchFamily="18" charset="0"/>
              </a:rPr>
              <a:t>быть </a:t>
            </a:r>
            <a:r>
              <a:rPr lang="ru-RU" dirty="0" smtClean="0">
                <a:latin typeface="Times New Roman" panose="02020603050405020304" pitchFamily="18" charset="0"/>
                <a:cs typeface="Times New Roman" panose="02020603050405020304" pitchFamily="18" charset="0"/>
              </a:rPr>
              <a:t>применено </a:t>
            </a:r>
            <a:r>
              <a:rPr lang="ru-RU" dirty="0">
                <a:latin typeface="Times New Roman" panose="02020603050405020304" pitchFamily="18" charset="0"/>
                <a:cs typeface="Times New Roman" panose="02020603050405020304" pitchFamily="18" charset="0"/>
              </a:rPr>
              <a:t>преподавателями для подготовки учащихся к экзамену по </a:t>
            </a:r>
            <a:r>
              <a:rPr lang="ru-RU" dirty="0" smtClean="0">
                <a:latin typeface="Times New Roman" panose="02020603050405020304" pitchFamily="18" charset="0"/>
                <a:cs typeface="Times New Roman" panose="02020603050405020304" pitchFamily="18" charset="0"/>
              </a:rPr>
              <a:t>обществознанию </a:t>
            </a:r>
            <a:r>
              <a:rPr lang="ru-RU" dirty="0">
                <a:latin typeface="Times New Roman" panose="02020603050405020304" pitchFamily="18" charset="0"/>
                <a:cs typeface="Times New Roman" panose="02020603050405020304" pitchFamily="18" charset="0"/>
              </a:rPr>
              <a:t>в форме ЕГЭ, репетиторами для подготовки к сдаче экзамена, а также старшеклассниками - для </a:t>
            </a:r>
            <a:r>
              <a:rPr lang="ru-RU" dirty="0" smtClean="0">
                <a:latin typeface="Times New Roman" panose="02020603050405020304" pitchFamily="18" charset="0"/>
                <a:cs typeface="Times New Roman" panose="02020603050405020304" pitchFamily="18" charset="0"/>
              </a:rPr>
              <a:t>самоподготовки.</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215925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ChangeArrowheads="1"/>
          </p:cNvSpPr>
          <p:nvPr/>
        </p:nvSpPr>
        <p:spPr bwMode="auto">
          <a:xfrm>
            <a:off x="115326" y="35823"/>
            <a:ext cx="9028673"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ru-RU" sz="1400" b="1" dirty="0" smtClean="0">
                <a:latin typeface="Times New Roman" pitchFamily="18" charset="0"/>
                <a:ea typeface="Calibri" pitchFamily="34" charset="0"/>
                <a:cs typeface="Times New Roman" pitchFamily="18" charset="0"/>
              </a:rPr>
              <a:t>2.5. </a:t>
            </a:r>
            <a:r>
              <a:rPr lang="ru-RU" sz="1400" dirty="0" smtClean="0">
                <a:latin typeface="Times New Roman" pitchFamily="18" charset="0"/>
                <a:ea typeface="Calibri" pitchFamily="34" charset="0"/>
                <a:cs typeface="Times New Roman" pitchFamily="18" charset="0"/>
              </a:rPr>
              <a:t>Функционирование </a:t>
            </a:r>
            <a:r>
              <a:rPr lang="ru-RU" sz="1400" dirty="0">
                <a:latin typeface="Times New Roman" pitchFamily="18" charset="0"/>
                <a:ea typeface="Calibri" pitchFamily="34" charset="0"/>
                <a:cs typeface="Times New Roman" pitchFamily="18" charset="0"/>
              </a:rPr>
              <a:t>рынков. Рыночные </a:t>
            </a:r>
            <a:r>
              <a:rPr lang="ru-RU" sz="1400" dirty="0" smtClean="0">
                <a:latin typeface="Times New Roman" pitchFamily="18" charset="0"/>
                <a:ea typeface="Calibri" pitchFamily="34" charset="0"/>
                <a:cs typeface="Times New Roman" pitchFamily="18" charset="0"/>
              </a:rPr>
              <a:t>механизмы</a:t>
            </a:r>
            <a:r>
              <a:rPr lang="ru-RU" sz="1400" dirty="0">
                <a:latin typeface="Times New Roman" pitchFamily="18" charset="0"/>
                <a:ea typeface="Calibri" pitchFamily="34" charset="0"/>
                <a:cs typeface="Times New Roman" pitchFamily="18" charset="0"/>
              </a:rPr>
              <a:t>: цена и конкуренция. </a:t>
            </a:r>
            <a:r>
              <a:rPr lang="ru-RU" sz="1400" dirty="0" smtClean="0">
                <a:latin typeface="Times New Roman" pitchFamily="18" charset="0"/>
                <a:ea typeface="Calibri" pitchFamily="34" charset="0"/>
                <a:cs typeface="Times New Roman" pitchFamily="18" charset="0"/>
              </a:rPr>
              <a:t>Рыночное ценообразование</a:t>
            </a:r>
            <a:r>
              <a:rPr lang="ru-RU" sz="1400" dirty="0">
                <a:latin typeface="Times New Roman" pitchFamily="18" charset="0"/>
                <a:ea typeface="Calibri" pitchFamily="34" charset="0"/>
                <a:cs typeface="Times New Roman" pitchFamily="18" charset="0"/>
              </a:rPr>
              <a:t>. </a:t>
            </a:r>
            <a:r>
              <a:rPr lang="ru-RU" sz="1400" b="1" dirty="0">
                <a:latin typeface="Times New Roman" pitchFamily="18" charset="0"/>
                <a:ea typeface="Calibri" pitchFamily="34" charset="0"/>
                <a:cs typeface="Times New Roman" pitchFamily="18" charset="0"/>
              </a:rPr>
              <a:t>Рыночный спрос, </a:t>
            </a:r>
            <a:r>
              <a:rPr lang="ru-RU" sz="1400" b="1" dirty="0" smtClean="0">
                <a:latin typeface="Times New Roman" pitchFamily="18" charset="0"/>
                <a:ea typeface="Calibri" pitchFamily="34" charset="0"/>
                <a:cs typeface="Times New Roman" pitchFamily="18" charset="0"/>
              </a:rPr>
              <a:t>величина и </a:t>
            </a:r>
            <a:r>
              <a:rPr lang="ru-RU" sz="1400" b="1" dirty="0">
                <a:latin typeface="Times New Roman" pitchFamily="18" charset="0"/>
                <a:ea typeface="Calibri" pitchFamily="34" charset="0"/>
                <a:cs typeface="Times New Roman" pitchFamily="18" charset="0"/>
              </a:rPr>
              <a:t>факторы спроса. Рыночное предложение</a:t>
            </a:r>
            <a:r>
              <a:rPr lang="ru-RU" sz="1400" b="1" dirty="0" smtClean="0">
                <a:latin typeface="Times New Roman" pitchFamily="18" charset="0"/>
                <a:ea typeface="Calibri" pitchFamily="34" charset="0"/>
                <a:cs typeface="Times New Roman" pitchFamily="18" charset="0"/>
              </a:rPr>
              <a:t>, величина </a:t>
            </a:r>
            <a:r>
              <a:rPr lang="ru-RU" sz="1400" b="1" dirty="0">
                <a:latin typeface="Times New Roman" pitchFamily="18" charset="0"/>
                <a:ea typeface="Calibri" pitchFamily="34" charset="0"/>
                <a:cs typeface="Times New Roman" pitchFamily="18" charset="0"/>
              </a:rPr>
              <a:t>и факторы предложения. </a:t>
            </a:r>
            <a:r>
              <a:rPr lang="ru-RU" sz="1400" b="1" dirty="0" smtClean="0">
                <a:latin typeface="Times New Roman" pitchFamily="18" charset="0"/>
                <a:ea typeface="Calibri" pitchFamily="34" charset="0"/>
                <a:cs typeface="Times New Roman" pitchFamily="18" charset="0"/>
              </a:rPr>
              <a:t>Закон спроса</a:t>
            </a:r>
            <a:r>
              <a:rPr lang="ru-RU" sz="1400" b="1" dirty="0">
                <a:latin typeface="Times New Roman" pitchFamily="18" charset="0"/>
                <a:ea typeface="Calibri" pitchFamily="34" charset="0"/>
                <a:cs typeface="Times New Roman" pitchFamily="18" charset="0"/>
              </a:rPr>
              <a:t>. Закон предложения. </a:t>
            </a:r>
            <a:r>
              <a:rPr lang="ru-RU" sz="1400" dirty="0" smtClean="0">
                <a:latin typeface="Times New Roman" pitchFamily="18" charset="0"/>
                <a:ea typeface="Calibri" pitchFamily="34" charset="0"/>
                <a:cs typeface="Times New Roman" pitchFamily="18" charset="0"/>
              </a:rPr>
              <a:t>Эластичность спроса </a:t>
            </a:r>
            <a:r>
              <a:rPr lang="ru-RU" sz="1400" dirty="0">
                <a:latin typeface="Times New Roman" pitchFamily="18" charset="0"/>
                <a:ea typeface="Calibri" pitchFamily="34" charset="0"/>
                <a:cs typeface="Times New Roman" pitchFamily="18" charset="0"/>
              </a:rPr>
              <a:t>и эластичность предложения. </a:t>
            </a:r>
            <a:r>
              <a:rPr lang="ru-RU" sz="1400" dirty="0" smtClean="0">
                <a:latin typeface="Times New Roman" pitchFamily="18" charset="0"/>
                <a:ea typeface="Calibri" pitchFamily="34" charset="0"/>
                <a:cs typeface="Times New Roman" pitchFamily="18" charset="0"/>
              </a:rPr>
              <a:t>Рынки труда</a:t>
            </a:r>
            <a:r>
              <a:rPr lang="ru-RU" sz="1400" dirty="0">
                <a:latin typeface="Times New Roman" pitchFamily="18" charset="0"/>
                <a:ea typeface="Calibri" pitchFamily="34" charset="0"/>
                <a:cs typeface="Times New Roman" pitchFamily="18" charset="0"/>
              </a:rPr>
              <a:t>, капитала, земли, информации. </a:t>
            </a:r>
            <a:r>
              <a:rPr lang="ru-RU" sz="1400" dirty="0" smtClean="0">
                <a:latin typeface="Times New Roman" pitchFamily="18" charset="0"/>
                <a:ea typeface="Calibri" pitchFamily="34" charset="0"/>
                <a:cs typeface="Times New Roman" pitchFamily="18" charset="0"/>
              </a:rPr>
              <a:t>Государственное </a:t>
            </a:r>
            <a:r>
              <a:rPr lang="ru-RU" sz="1400" dirty="0">
                <a:latin typeface="Times New Roman" pitchFamily="18" charset="0"/>
                <a:ea typeface="Calibri" pitchFamily="34" charset="0"/>
                <a:cs typeface="Times New Roman" pitchFamily="18" charset="0"/>
              </a:rPr>
              <a:t>регулирование рынков</a:t>
            </a:r>
            <a:endParaRPr lang="ru-RU" sz="1400" dirty="0">
              <a:latin typeface="Times New Roman" pitchFamily="18" charset="0"/>
              <a:cs typeface="Times New Roman" pitchFamily="18" charset="0"/>
            </a:endParaRPr>
          </a:p>
        </p:txBody>
      </p:sp>
      <p:sp>
        <p:nvSpPr>
          <p:cNvPr id="18" name="AutoShape 2" descr="https://skr.sh/i/140623/UMDZQ9tC.png?download=1&amp;name=%D0%A1%D0%BA%D1%80%D0%B8%D0%BD%D1%88%D0%BE%D1%82%2014-06-2023%2014:37:44.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5" name="Прямоугольник 34"/>
          <p:cNvSpPr/>
          <p:nvPr/>
        </p:nvSpPr>
        <p:spPr>
          <a:xfrm>
            <a:off x="97878" y="1049286"/>
            <a:ext cx="4361950" cy="738664"/>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400" b="1" dirty="0" smtClean="0">
                <a:latin typeface="Times New Roman" pitchFamily="18" charset="0"/>
                <a:cs typeface="Times New Roman" pitchFamily="18" charset="0"/>
              </a:rPr>
              <a:t>Спрос </a:t>
            </a:r>
            <a:r>
              <a:rPr lang="ru-RU" sz="1400" dirty="0" smtClean="0">
                <a:latin typeface="Times New Roman" pitchFamily="18" charset="0"/>
                <a:cs typeface="Times New Roman" pitchFamily="18" charset="0"/>
              </a:rPr>
              <a:t>– это</a:t>
            </a:r>
          </a:p>
          <a:p>
            <a:endParaRPr lang="ru-RU" sz="1400" dirty="0" smtClean="0">
              <a:latin typeface="Times New Roman" pitchFamily="18" charset="0"/>
              <a:cs typeface="Times New Roman" pitchFamily="18" charset="0"/>
            </a:endParaRPr>
          </a:p>
          <a:p>
            <a:pPr algn="ctr"/>
            <a:endParaRPr lang="ru-RU" sz="1400" b="1" dirty="0">
              <a:latin typeface="Times New Roman" pitchFamily="18" charset="0"/>
              <a:cs typeface="Times New Roman" pitchFamily="18" charset="0"/>
            </a:endParaRPr>
          </a:p>
        </p:txBody>
      </p:sp>
      <p:graphicFrame>
        <p:nvGraphicFramePr>
          <p:cNvPr id="36" name="Таблица 35"/>
          <p:cNvGraphicFramePr>
            <a:graphicFrameLocks noGrp="1"/>
          </p:cNvGraphicFramePr>
          <p:nvPr>
            <p:extLst>
              <p:ext uri="{D42A27DB-BD31-4B8C-83A1-F6EECF244321}">
                <p14:modId xmlns:p14="http://schemas.microsoft.com/office/powerpoint/2010/main" val="3218788425"/>
              </p:ext>
            </p:extLst>
          </p:nvPr>
        </p:nvGraphicFramePr>
        <p:xfrm>
          <a:off x="125523" y="3601512"/>
          <a:ext cx="4323825" cy="1976832"/>
        </p:xfrm>
        <a:graphic>
          <a:graphicData uri="http://schemas.openxmlformats.org/drawingml/2006/table">
            <a:tbl>
              <a:tblPr firstRow="1" firstCol="1" bandRow="1"/>
              <a:tblGrid>
                <a:gridCol w="1634886">
                  <a:extLst>
                    <a:ext uri="{9D8B030D-6E8A-4147-A177-3AD203B41FA5}">
                      <a16:colId xmlns:a16="http://schemas.microsoft.com/office/drawing/2014/main" val="20000"/>
                    </a:ext>
                  </a:extLst>
                </a:gridCol>
                <a:gridCol w="2688939">
                  <a:extLst>
                    <a:ext uri="{9D8B030D-6E8A-4147-A177-3AD203B41FA5}">
                      <a16:colId xmlns:a16="http://schemas.microsoft.com/office/drawing/2014/main" val="20001"/>
                    </a:ext>
                  </a:extLst>
                </a:gridCol>
              </a:tblGrid>
              <a:tr h="231936">
                <a:tc gridSpan="2">
                  <a:txBody>
                    <a:bodyPr/>
                    <a:lstStyle/>
                    <a:p>
                      <a:pPr algn="ctr">
                        <a:lnSpc>
                          <a:spcPct val="115000"/>
                        </a:lnSpc>
                        <a:spcAft>
                          <a:spcPts val="0"/>
                        </a:spcAft>
                      </a:pPr>
                      <a:r>
                        <a:rPr lang="ru-RU" sz="1400" b="1" dirty="0" smtClean="0">
                          <a:solidFill>
                            <a:schemeClr val="tx1"/>
                          </a:solidFill>
                          <a:effectLst/>
                          <a:latin typeface="Times New Roman" panose="02020603050405020304" pitchFamily="18" charset="0"/>
                          <a:ea typeface="Calibri"/>
                          <a:cs typeface="Times New Roman" panose="02020603050405020304" pitchFamily="18" charset="0"/>
                        </a:rPr>
                        <a:t>Факторы спроса</a:t>
                      </a:r>
                      <a:endParaRPr lang="ru-RU" sz="800" b="1" dirty="0">
                        <a:solidFill>
                          <a:schemeClr val="tx1"/>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hMerge="1">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0"/>
                  </a:ext>
                </a:extLst>
              </a:tr>
              <a:tr h="246527">
                <a:tc>
                  <a:txBody>
                    <a:bodyPr/>
                    <a:lstStyle/>
                    <a:p>
                      <a:pPr>
                        <a:lnSpc>
                          <a:spcPct val="115000"/>
                        </a:lnSpc>
                        <a:spcAft>
                          <a:spcPts val="0"/>
                        </a:spcAft>
                      </a:pPr>
                      <a:endParaRPr lang="ru-RU" sz="800" dirty="0">
                        <a:solidFill>
                          <a:srgbClr val="002060"/>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a:lnSpc>
                          <a:spcPct val="115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22613">
                <a:tc>
                  <a:txBody>
                    <a:bodyPr/>
                    <a:lstStyle/>
                    <a:p>
                      <a:pPr>
                        <a:lnSpc>
                          <a:spcPct val="115000"/>
                        </a:lnSpc>
                        <a:spcAft>
                          <a:spcPts val="0"/>
                        </a:spcAft>
                      </a:pPr>
                      <a:endParaRPr lang="ru-RU" sz="800" dirty="0">
                        <a:solidFill>
                          <a:srgbClr val="002060"/>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15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2"/>
                  </a:ext>
                </a:extLst>
              </a:tr>
              <a:tr h="222613">
                <a:tc>
                  <a:txBody>
                    <a:bodyPr/>
                    <a:lstStyle/>
                    <a:p>
                      <a:pPr>
                        <a:lnSpc>
                          <a:spcPct val="115000"/>
                        </a:lnSpc>
                        <a:spcAft>
                          <a:spcPts val="0"/>
                        </a:spcAft>
                      </a:pPr>
                      <a:endParaRPr lang="ru-RU" sz="800" dirty="0">
                        <a:solidFill>
                          <a:srgbClr val="002060"/>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15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3"/>
                  </a:ext>
                </a:extLst>
              </a:tr>
              <a:tr h="222613">
                <a:tc>
                  <a:txBody>
                    <a:bodyPr/>
                    <a:lstStyle/>
                    <a:p>
                      <a:pPr>
                        <a:lnSpc>
                          <a:spcPct val="115000"/>
                        </a:lnSpc>
                        <a:spcAft>
                          <a:spcPts val="0"/>
                        </a:spcAft>
                      </a:pPr>
                      <a:endParaRPr lang="ru-RU" sz="800" dirty="0">
                        <a:solidFill>
                          <a:srgbClr val="002060"/>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15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4"/>
                  </a:ext>
                </a:extLst>
              </a:tr>
              <a:tr h="222613">
                <a:tc>
                  <a:txBody>
                    <a:bodyPr/>
                    <a:lstStyle/>
                    <a:p>
                      <a:pPr>
                        <a:lnSpc>
                          <a:spcPct val="115000"/>
                        </a:lnSpc>
                        <a:spcAft>
                          <a:spcPts val="0"/>
                        </a:spcAft>
                      </a:pPr>
                      <a:endParaRPr lang="ru-RU" sz="800" dirty="0">
                        <a:solidFill>
                          <a:srgbClr val="002060"/>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15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797844609"/>
                  </a:ext>
                </a:extLst>
              </a:tr>
            </a:tbl>
          </a:graphicData>
        </a:graphic>
      </p:graphicFrame>
      <p:sp>
        <p:nvSpPr>
          <p:cNvPr id="9" name="AutoShape 2" descr="https://skr.sh/i/140623/pjpxbxRB.png?download=1&amp;name=%D0%A1%D0%BA%D1%80%D0%B8%D0%BD%D1%88%D0%BE%D1%82%2014-06-2023%2018:31:51.pn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27" name="AutoShape 2" descr="https://skr.sh/i/140623/LWwq8xfk.png?download=1&amp;name=%D0%A1%D0%BA%D1%80%D0%B8%D0%BD%D1%88%D0%BE%D1%82%2014-06-2023%2019:01:40.pn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7" name="Прямоугольник 16"/>
          <p:cNvSpPr/>
          <p:nvPr/>
        </p:nvSpPr>
        <p:spPr>
          <a:xfrm>
            <a:off x="4674389" y="1050647"/>
            <a:ext cx="4361950" cy="738664"/>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400" b="1" dirty="0" smtClean="0">
                <a:latin typeface="Times New Roman" pitchFamily="18" charset="0"/>
                <a:cs typeface="Times New Roman" pitchFamily="18" charset="0"/>
              </a:rPr>
              <a:t>Предложение </a:t>
            </a:r>
            <a:r>
              <a:rPr lang="ru-RU" sz="1400" dirty="0" smtClean="0">
                <a:latin typeface="Times New Roman" pitchFamily="18" charset="0"/>
                <a:cs typeface="Times New Roman" pitchFamily="18" charset="0"/>
              </a:rPr>
              <a:t>– это</a:t>
            </a:r>
          </a:p>
          <a:p>
            <a:endParaRPr lang="ru-RU" sz="1400" dirty="0" smtClean="0">
              <a:latin typeface="Times New Roman" pitchFamily="18" charset="0"/>
              <a:cs typeface="Times New Roman" pitchFamily="18" charset="0"/>
            </a:endParaRPr>
          </a:p>
          <a:p>
            <a:pPr algn="ctr"/>
            <a:endParaRPr lang="ru-RU" sz="1400" b="1" dirty="0">
              <a:latin typeface="Times New Roman" pitchFamily="18" charset="0"/>
              <a:cs typeface="Times New Roman" pitchFamily="18" charset="0"/>
            </a:endParaRPr>
          </a:p>
        </p:txBody>
      </p:sp>
      <p:sp>
        <p:nvSpPr>
          <p:cNvPr id="19" name="Прямоугольник 18"/>
          <p:cNvSpPr/>
          <p:nvPr/>
        </p:nvSpPr>
        <p:spPr>
          <a:xfrm>
            <a:off x="111824" y="1847322"/>
            <a:ext cx="4361950" cy="738664"/>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400" b="1" dirty="0" smtClean="0">
                <a:latin typeface="Times New Roman" pitchFamily="18" charset="0"/>
                <a:cs typeface="Times New Roman" pitchFamily="18" charset="0"/>
              </a:rPr>
              <a:t>Величина спроса </a:t>
            </a:r>
            <a:r>
              <a:rPr lang="ru-RU" sz="1400" dirty="0" smtClean="0">
                <a:latin typeface="Times New Roman" pitchFamily="18" charset="0"/>
                <a:cs typeface="Times New Roman" pitchFamily="18" charset="0"/>
              </a:rPr>
              <a:t>– это</a:t>
            </a:r>
          </a:p>
          <a:p>
            <a:endParaRPr lang="ru-RU" sz="1400" dirty="0" smtClean="0">
              <a:latin typeface="Times New Roman" pitchFamily="18" charset="0"/>
              <a:cs typeface="Times New Roman" pitchFamily="18" charset="0"/>
            </a:endParaRPr>
          </a:p>
          <a:p>
            <a:pPr algn="ctr"/>
            <a:endParaRPr lang="ru-RU" sz="1400" b="1" dirty="0">
              <a:latin typeface="Times New Roman" pitchFamily="18" charset="0"/>
              <a:cs typeface="Times New Roman" pitchFamily="18" charset="0"/>
            </a:endParaRPr>
          </a:p>
        </p:txBody>
      </p:sp>
      <p:sp>
        <p:nvSpPr>
          <p:cNvPr id="20" name="Прямоугольник 19"/>
          <p:cNvSpPr/>
          <p:nvPr/>
        </p:nvSpPr>
        <p:spPr>
          <a:xfrm>
            <a:off x="107133" y="2687650"/>
            <a:ext cx="4361950" cy="738664"/>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400" b="1" dirty="0" smtClean="0">
                <a:latin typeface="Times New Roman" pitchFamily="18" charset="0"/>
                <a:cs typeface="Times New Roman" pitchFamily="18" charset="0"/>
              </a:rPr>
              <a:t>Закон спроса </a:t>
            </a:r>
            <a:r>
              <a:rPr lang="ru-RU" sz="1400" dirty="0" smtClean="0">
                <a:latin typeface="Times New Roman" pitchFamily="18" charset="0"/>
                <a:cs typeface="Times New Roman" pitchFamily="18" charset="0"/>
              </a:rPr>
              <a:t>– это</a:t>
            </a:r>
          </a:p>
          <a:p>
            <a:endParaRPr lang="ru-RU" sz="1400" dirty="0" smtClean="0">
              <a:latin typeface="Times New Roman" pitchFamily="18" charset="0"/>
              <a:cs typeface="Times New Roman" pitchFamily="18" charset="0"/>
            </a:endParaRPr>
          </a:p>
          <a:p>
            <a:pPr algn="ctr"/>
            <a:endParaRPr lang="ru-RU" sz="1400" b="1" dirty="0">
              <a:latin typeface="Times New Roman" pitchFamily="18" charset="0"/>
              <a:cs typeface="Times New Roman" pitchFamily="18" charset="0"/>
            </a:endParaRPr>
          </a:p>
        </p:txBody>
      </p:sp>
      <p:sp>
        <p:nvSpPr>
          <p:cNvPr id="21" name="Прямоугольник 20"/>
          <p:cNvSpPr/>
          <p:nvPr/>
        </p:nvSpPr>
        <p:spPr>
          <a:xfrm>
            <a:off x="4670225" y="1826033"/>
            <a:ext cx="4361950" cy="738664"/>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400" b="1" dirty="0" smtClean="0">
                <a:latin typeface="Times New Roman" pitchFamily="18" charset="0"/>
                <a:cs typeface="Times New Roman" pitchFamily="18" charset="0"/>
              </a:rPr>
              <a:t>Величина предложения </a:t>
            </a:r>
            <a:r>
              <a:rPr lang="ru-RU" sz="1400" dirty="0" smtClean="0">
                <a:latin typeface="Times New Roman" pitchFamily="18" charset="0"/>
                <a:cs typeface="Times New Roman" pitchFamily="18" charset="0"/>
              </a:rPr>
              <a:t>– это</a:t>
            </a:r>
          </a:p>
          <a:p>
            <a:endParaRPr lang="ru-RU" sz="1400" dirty="0" smtClean="0">
              <a:latin typeface="Times New Roman" pitchFamily="18" charset="0"/>
              <a:cs typeface="Times New Roman" pitchFamily="18" charset="0"/>
            </a:endParaRPr>
          </a:p>
          <a:p>
            <a:pPr algn="ctr"/>
            <a:endParaRPr lang="ru-RU" sz="1400" b="1" dirty="0">
              <a:latin typeface="Times New Roman" pitchFamily="18" charset="0"/>
              <a:cs typeface="Times New Roman" pitchFamily="18" charset="0"/>
            </a:endParaRPr>
          </a:p>
        </p:txBody>
      </p:sp>
      <p:sp>
        <p:nvSpPr>
          <p:cNvPr id="22" name="Прямоугольник 21"/>
          <p:cNvSpPr/>
          <p:nvPr/>
        </p:nvSpPr>
        <p:spPr>
          <a:xfrm>
            <a:off x="4672403" y="2665811"/>
            <a:ext cx="4361950" cy="738664"/>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400" b="1" dirty="0" smtClean="0">
                <a:latin typeface="Times New Roman" pitchFamily="18" charset="0"/>
                <a:cs typeface="Times New Roman" pitchFamily="18" charset="0"/>
              </a:rPr>
              <a:t>Закон предложения </a:t>
            </a:r>
            <a:r>
              <a:rPr lang="ru-RU" sz="1400" dirty="0" smtClean="0">
                <a:latin typeface="Times New Roman" pitchFamily="18" charset="0"/>
                <a:cs typeface="Times New Roman" pitchFamily="18" charset="0"/>
              </a:rPr>
              <a:t>– это</a:t>
            </a:r>
          </a:p>
          <a:p>
            <a:endParaRPr lang="ru-RU" sz="1400" dirty="0" smtClean="0">
              <a:latin typeface="Times New Roman" pitchFamily="18" charset="0"/>
              <a:cs typeface="Times New Roman" pitchFamily="18" charset="0"/>
            </a:endParaRPr>
          </a:p>
          <a:p>
            <a:pPr algn="ctr"/>
            <a:endParaRPr lang="ru-RU" sz="1400" b="1" dirty="0">
              <a:latin typeface="Times New Roman" pitchFamily="18" charset="0"/>
              <a:cs typeface="Times New Roman" pitchFamily="18" charset="0"/>
            </a:endParaRPr>
          </a:p>
        </p:txBody>
      </p:sp>
      <p:graphicFrame>
        <p:nvGraphicFramePr>
          <p:cNvPr id="23" name="Таблица 22"/>
          <p:cNvGraphicFramePr>
            <a:graphicFrameLocks noGrp="1"/>
          </p:cNvGraphicFramePr>
          <p:nvPr>
            <p:extLst>
              <p:ext uri="{D42A27DB-BD31-4B8C-83A1-F6EECF244321}">
                <p14:modId xmlns:p14="http://schemas.microsoft.com/office/powerpoint/2010/main" val="3935535357"/>
              </p:ext>
            </p:extLst>
          </p:nvPr>
        </p:nvGraphicFramePr>
        <p:xfrm>
          <a:off x="4632203" y="3601512"/>
          <a:ext cx="4323825" cy="1976832"/>
        </p:xfrm>
        <a:graphic>
          <a:graphicData uri="http://schemas.openxmlformats.org/drawingml/2006/table">
            <a:tbl>
              <a:tblPr firstRow="1" firstCol="1" bandRow="1"/>
              <a:tblGrid>
                <a:gridCol w="1634886">
                  <a:extLst>
                    <a:ext uri="{9D8B030D-6E8A-4147-A177-3AD203B41FA5}">
                      <a16:colId xmlns:a16="http://schemas.microsoft.com/office/drawing/2014/main" val="20000"/>
                    </a:ext>
                  </a:extLst>
                </a:gridCol>
                <a:gridCol w="2688939">
                  <a:extLst>
                    <a:ext uri="{9D8B030D-6E8A-4147-A177-3AD203B41FA5}">
                      <a16:colId xmlns:a16="http://schemas.microsoft.com/office/drawing/2014/main" val="20001"/>
                    </a:ext>
                  </a:extLst>
                </a:gridCol>
              </a:tblGrid>
              <a:tr h="231936">
                <a:tc gridSpan="2">
                  <a:txBody>
                    <a:bodyPr/>
                    <a:lstStyle/>
                    <a:p>
                      <a:pPr algn="ctr">
                        <a:lnSpc>
                          <a:spcPct val="115000"/>
                        </a:lnSpc>
                        <a:spcAft>
                          <a:spcPts val="0"/>
                        </a:spcAft>
                      </a:pPr>
                      <a:r>
                        <a:rPr lang="ru-RU" sz="1400" b="1" dirty="0" smtClean="0">
                          <a:solidFill>
                            <a:schemeClr val="tx1"/>
                          </a:solidFill>
                          <a:effectLst/>
                          <a:latin typeface="Times New Roman" panose="02020603050405020304" pitchFamily="18" charset="0"/>
                          <a:ea typeface="Calibri"/>
                          <a:cs typeface="Times New Roman" panose="02020603050405020304" pitchFamily="18" charset="0"/>
                        </a:rPr>
                        <a:t>Факторы предложения</a:t>
                      </a:r>
                      <a:endParaRPr lang="ru-RU" sz="800" b="1" dirty="0">
                        <a:solidFill>
                          <a:schemeClr val="tx1"/>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hMerge="1">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0"/>
                  </a:ext>
                </a:extLst>
              </a:tr>
              <a:tr h="246527">
                <a:tc>
                  <a:txBody>
                    <a:bodyPr/>
                    <a:lstStyle/>
                    <a:p>
                      <a:pPr>
                        <a:lnSpc>
                          <a:spcPct val="115000"/>
                        </a:lnSpc>
                        <a:spcAft>
                          <a:spcPts val="0"/>
                        </a:spcAft>
                      </a:pPr>
                      <a:endParaRPr lang="ru-RU" sz="800" dirty="0">
                        <a:solidFill>
                          <a:srgbClr val="002060"/>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a:lnSpc>
                          <a:spcPct val="115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22613">
                <a:tc>
                  <a:txBody>
                    <a:bodyPr/>
                    <a:lstStyle/>
                    <a:p>
                      <a:pPr>
                        <a:lnSpc>
                          <a:spcPct val="115000"/>
                        </a:lnSpc>
                        <a:spcAft>
                          <a:spcPts val="0"/>
                        </a:spcAft>
                      </a:pPr>
                      <a:endParaRPr lang="ru-RU" sz="800" dirty="0">
                        <a:solidFill>
                          <a:srgbClr val="002060"/>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15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2"/>
                  </a:ext>
                </a:extLst>
              </a:tr>
              <a:tr h="222613">
                <a:tc>
                  <a:txBody>
                    <a:bodyPr/>
                    <a:lstStyle/>
                    <a:p>
                      <a:pPr>
                        <a:lnSpc>
                          <a:spcPct val="115000"/>
                        </a:lnSpc>
                        <a:spcAft>
                          <a:spcPts val="0"/>
                        </a:spcAft>
                      </a:pPr>
                      <a:endParaRPr lang="ru-RU" sz="800" dirty="0">
                        <a:solidFill>
                          <a:srgbClr val="002060"/>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15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3"/>
                  </a:ext>
                </a:extLst>
              </a:tr>
              <a:tr h="222613">
                <a:tc>
                  <a:txBody>
                    <a:bodyPr/>
                    <a:lstStyle/>
                    <a:p>
                      <a:pPr>
                        <a:lnSpc>
                          <a:spcPct val="115000"/>
                        </a:lnSpc>
                        <a:spcAft>
                          <a:spcPts val="0"/>
                        </a:spcAft>
                      </a:pPr>
                      <a:endParaRPr lang="ru-RU" sz="800" dirty="0">
                        <a:solidFill>
                          <a:srgbClr val="002060"/>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15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4"/>
                  </a:ext>
                </a:extLst>
              </a:tr>
              <a:tr h="222613">
                <a:tc>
                  <a:txBody>
                    <a:bodyPr/>
                    <a:lstStyle/>
                    <a:p>
                      <a:pPr>
                        <a:lnSpc>
                          <a:spcPct val="115000"/>
                        </a:lnSpc>
                        <a:spcAft>
                          <a:spcPts val="0"/>
                        </a:spcAft>
                      </a:pPr>
                      <a:endParaRPr lang="ru-RU" sz="800" dirty="0">
                        <a:solidFill>
                          <a:srgbClr val="002060"/>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15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797844609"/>
                  </a:ext>
                </a:extLst>
              </a:tr>
            </a:tbl>
          </a:graphicData>
        </a:graphic>
      </p:graphicFrame>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08304" y="5578344"/>
            <a:ext cx="1259774" cy="1217781"/>
          </a:xfrm>
          <a:prstGeom prst="rect">
            <a:avLst/>
          </a:prstGeo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6906" y="5615382"/>
            <a:ext cx="1133722" cy="1180743"/>
          </a:xfrm>
          <a:prstGeom prst="rect">
            <a:avLst/>
          </a:prstGeom>
        </p:spPr>
      </p:pic>
    </p:spTree>
    <p:extLst>
      <p:ext uri="{BB962C8B-B14F-4D97-AF65-F5344CB8AC3E}">
        <p14:creationId xmlns:p14="http://schemas.microsoft.com/office/powerpoint/2010/main" val="912314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ChangeArrowheads="1"/>
          </p:cNvSpPr>
          <p:nvPr/>
        </p:nvSpPr>
        <p:spPr bwMode="auto">
          <a:xfrm>
            <a:off x="115326" y="35823"/>
            <a:ext cx="9028673"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ru-RU" sz="1400" b="1" dirty="0" smtClean="0">
                <a:latin typeface="Times New Roman" pitchFamily="18" charset="0"/>
                <a:ea typeface="Calibri" pitchFamily="34" charset="0"/>
                <a:cs typeface="Times New Roman" pitchFamily="18" charset="0"/>
              </a:rPr>
              <a:t>2.5. </a:t>
            </a:r>
            <a:r>
              <a:rPr lang="ru-RU" sz="1400" dirty="0" smtClean="0">
                <a:latin typeface="Times New Roman" pitchFamily="18" charset="0"/>
                <a:ea typeface="Calibri" pitchFamily="34" charset="0"/>
                <a:cs typeface="Times New Roman" pitchFamily="18" charset="0"/>
              </a:rPr>
              <a:t>Функционирование </a:t>
            </a:r>
            <a:r>
              <a:rPr lang="ru-RU" sz="1400" dirty="0">
                <a:latin typeface="Times New Roman" pitchFamily="18" charset="0"/>
                <a:ea typeface="Calibri" pitchFamily="34" charset="0"/>
                <a:cs typeface="Times New Roman" pitchFamily="18" charset="0"/>
              </a:rPr>
              <a:t>рынков. Рыночные </a:t>
            </a:r>
            <a:r>
              <a:rPr lang="ru-RU" sz="1400" dirty="0" smtClean="0">
                <a:latin typeface="Times New Roman" pitchFamily="18" charset="0"/>
                <a:ea typeface="Calibri" pitchFamily="34" charset="0"/>
                <a:cs typeface="Times New Roman" pitchFamily="18" charset="0"/>
              </a:rPr>
              <a:t>механизмы</a:t>
            </a:r>
            <a:r>
              <a:rPr lang="ru-RU" sz="1400" dirty="0">
                <a:latin typeface="Times New Roman" pitchFamily="18" charset="0"/>
                <a:ea typeface="Calibri" pitchFamily="34" charset="0"/>
                <a:cs typeface="Times New Roman" pitchFamily="18" charset="0"/>
              </a:rPr>
              <a:t>: цена и конкуренция. </a:t>
            </a:r>
            <a:r>
              <a:rPr lang="ru-RU" sz="1400" dirty="0" smtClean="0">
                <a:latin typeface="Times New Roman" pitchFamily="18" charset="0"/>
                <a:ea typeface="Calibri" pitchFamily="34" charset="0"/>
                <a:cs typeface="Times New Roman" pitchFamily="18" charset="0"/>
              </a:rPr>
              <a:t>Рыночное ценообразование</a:t>
            </a:r>
            <a:r>
              <a:rPr lang="ru-RU" sz="1400" dirty="0">
                <a:latin typeface="Times New Roman" pitchFamily="18" charset="0"/>
                <a:ea typeface="Calibri" pitchFamily="34" charset="0"/>
                <a:cs typeface="Times New Roman" pitchFamily="18" charset="0"/>
              </a:rPr>
              <a:t>. Рыночный спрос, </a:t>
            </a:r>
            <a:r>
              <a:rPr lang="ru-RU" sz="1400" dirty="0" smtClean="0">
                <a:latin typeface="Times New Roman" pitchFamily="18" charset="0"/>
                <a:ea typeface="Calibri" pitchFamily="34" charset="0"/>
                <a:cs typeface="Times New Roman" pitchFamily="18" charset="0"/>
              </a:rPr>
              <a:t>величина и </a:t>
            </a:r>
            <a:r>
              <a:rPr lang="ru-RU" sz="1400" dirty="0">
                <a:latin typeface="Times New Roman" pitchFamily="18" charset="0"/>
                <a:ea typeface="Calibri" pitchFamily="34" charset="0"/>
                <a:cs typeface="Times New Roman" pitchFamily="18" charset="0"/>
              </a:rPr>
              <a:t>факторы спроса. Рыночное предложение</a:t>
            </a:r>
            <a:r>
              <a:rPr lang="ru-RU" sz="1400" dirty="0" smtClean="0">
                <a:latin typeface="Times New Roman" pitchFamily="18" charset="0"/>
                <a:ea typeface="Calibri" pitchFamily="34" charset="0"/>
                <a:cs typeface="Times New Roman" pitchFamily="18" charset="0"/>
              </a:rPr>
              <a:t>, величина </a:t>
            </a:r>
            <a:r>
              <a:rPr lang="ru-RU" sz="1400" dirty="0">
                <a:latin typeface="Times New Roman" pitchFamily="18" charset="0"/>
                <a:ea typeface="Calibri" pitchFamily="34" charset="0"/>
                <a:cs typeface="Times New Roman" pitchFamily="18" charset="0"/>
              </a:rPr>
              <a:t>и факторы предложения. </a:t>
            </a:r>
            <a:r>
              <a:rPr lang="ru-RU" sz="1400" dirty="0" smtClean="0">
                <a:latin typeface="Times New Roman" pitchFamily="18" charset="0"/>
                <a:ea typeface="Calibri" pitchFamily="34" charset="0"/>
                <a:cs typeface="Times New Roman" pitchFamily="18" charset="0"/>
              </a:rPr>
              <a:t>Закон спроса</a:t>
            </a:r>
            <a:r>
              <a:rPr lang="ru-RU" sz="1400" dirty="0">
                <a:latin typeface="Times New Roman" pitchFamily="18" charset="0"/>
                <a:ea typeface="Calibri" pitchFamily="34" charset="0"/>
                <a:cs typeface="Times New Roman" pitchFamily="18" charset="0"/>
              </a:rPr>
              <a:t>. Закон предложения. </a:t>
            </a:r>
            <a:r>
              <a:rPr lang="ru-RU" sz="1400" b="1" dirty="0" smtClean="0">
                <a:latin typeface="Times New Roman" pitchFamily="18" charset="0"/>
                <a:ea typeface="Calibri" pitchFamily="34" charset="0"/>
                <a:cs typeface="Times New Roman" pitchFamily="18" charset="0"/>
              </a:rPr>
              <a:t>Эластичность спроса </a:t>
            </a:r>
            <a:r>
              <a:rPr lang="ru-RU" sz="1400" b="1" dirty="0">
                <a:latin typeface="Times New Roman" pitchFamily="18" charset="0"/>
                <a:ea typeface="Calibri" pitchFamily="34" charset="0"/>
                <a:cs typeface="Times New Roman" pitchFamily="18" charset="0"/>
              </a:rPr>
              <a:t>и эластичность предложения</a:t>
            </a:r>
            <a:r>
              <a:rPr lang="ru-RU" sz="1400" dirty="0">
                <a:latin typeface="Times New Roman" pitchFamily="18" charset="0"/>
                <a:ea typeface="Calibri" pitchFamily="34" charset="0"/>
                <a:cs typeface="Times New Roman" pitchFamily="18" charset="0"/>
              </a:rPr>
              <a:t>. </a:t>
            </a:r>
            <a:r>
              <a:rPr lang="ru-RU" sz="1400" dirty="0" smtClean="0">
                <a:latin typeface="Times New Roman" pitchFamily="18" charset="0"/>
                <a:ea typeface="Calibri" pitchFamily="34" charset="0"/>
                <a:cs typeface="Times New Roman" pitchFamily="18" charset="0"/>
              </a:rPr>
              <a:t>Рынки труда</a:t>
            </a:r>
            <a:r>
              <a:rPr lang="ru-RU" sz="1400" dirty="0">
                <a:latin typeface="Times New Roman" pitchFamily="18" charset="0"/>
                <a:ea typeface="Calibri" pitchFamily="34" charset="0"/>
                <a:cs typeface="Times New Roman" pitchFamily="18" charset="0"/>
              </a:rPr>
              <a:t>, капитала, земли, информации. </a:t>
            </a:r>
            <a:r>
              <a:rPr lang="ru-RU" sz="1400" dirty="0" smtClean="0">
                <a:latin typeface="Times New Roman" pitchFamily="18" charset="0"/>
                <a:ea typeface="Calibri" pitchFamily="34" charset="0"/>
                <a:cs typeface="Times New Roman" pitchFamily="18" charset="0"/>
              </a:rPr>
              <a:t>Государственное </a:t>
            </a:r>
            <a:r>
              <a:rPr lang="ru-RU" sz="1400" dirty="0">
                <a:latin typeface="Times New Roman" pitchFamily="18" charset="0"/>
                <a:ea typeface="Calibri" pitchFamily="34" charset="0"/>
                <a:cs typeface="Times New Roman" pitchFamily="18" charset="0"/>
              </a:rPr>
              <a:t>регулирование рынков</a:t>
            </a:r>
            <a:endParaRPr lang="ru-RU" sz="1400" dirty="0">
              <a:latin typeface="Times New Roman" pitchFamily="18" charset="0"/>
              <a:cs typeface="Times New Roman" pitchFamily="18" charset="0"/>
            </a:endParaRPr>
          </a:p>
        </p:txBody>
      </p:sp>
      <p:sp>
        <p:nvSpPr>
          <p:cNvPr id="18" name="AutoShape 2" descr="https://skr.sh/i/140623/UMDZQ9tC.png?download=1&amp;name=%D0%A1%D0%BA%D1%80%D0%B8%D0%BD%D1%88%D0%BE%D1%82%2014-06-2023%2014:37:44.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5" name="Прямоугольник 34"/>
          <p:cNvSpPr/>
          <p:nvPr/>
        </p:nvSpPr>
        <p:spPr>
          <a:xfrm>
            <a:off x="112656" y="1049286"/>
            <a:ext cx="4361950" cy="3539430"/>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400" dirty="0">
                <a:latin typeface="Times New Roman" pitchFamily="18" charset="0"/>
                <a:cs typeface="Times New Roman" pitchFamily="18" charset="0"/>
              </a:rPr>
              <a:t>Спрос и предложение могут изменяться по-разному для разного вида товаров.</a:t>
            </a:r>
          </a:p>
          <a:p>
            <a:r>
              <a:rPr lang="ru-RU" sz="1400" dirty="0">
                <a:latin typeface="Times New Roman" pitchFamily="18" charset="0"/>
                <a:cs typeface="Times New Roman" pitchFamily="18" charset="0"/>
              </a:rPr>
              <a:t>неважно, как сильно подорожает хлеб или молоко, люди будут продолжать покупать данные товары. А вот ходить в рестораны при сильном росте цен люди станут значительно меньше.</a:t>
            </a:r>
          </a:p>
          <a:p>
            <a:r>
              <a:rPr lang="ru-RU" sz="1400" b="1" dirty="0">
                <a:latin typeface="Times New Roman" pitchFamily="18" charset="0"/>
                <a:cs typeface="Times New Roman" pitchFamily="18" charset="0"/>
              </a:rPr>
              <a:t>Эластичность</a:t>
            </a:r>
            <a:r>
              <a:rPr lang="ru-RU" sz="1400" dirty="0">
                <a:latin typeface="Times New Roman" pitchFamily="18" charset="0"/>
                <a:cs typeface="Times New Roman" pitchFamily="18" charset="0"/>
              </a:rPr>
              <a:t> — это свойство, отражающее изменчивость одной величины при изменении другой.</a:t>
            </a:r>
          </a:p>
          <a:p>
            <a:r>
              <a:rPr lang="ru-RU" sz="1400" b="1" dirty="0">
                <a:latin typeface="Times New Roman" pitchFamily="18" charset="0"/>
                <a:cs typeface="Times New Roman" pitchFamily="18" charset="0"/>
              </a:rPr>
              <a:t>Эластичность спроса</a:t>
            </a:r>
            <a:r>
              <a:rPr lang="ru-RU" sz="1400" dirty="0">
                <a:latin typeface="Times New Roman" pitchFamily="18" charset="0"/>
                <a:cs typeface="Times New Roman" pitchFamily="18" charset="0"/>
              </a:rPr>
              <a:t> по цене отражает, насколько изменится спрос на товар при изменении цены на него.</a:t>
            </a:r>
          </a:p>
          <a:p>
            <a:r>
              <a:rPr lang="ru-RU" sz="1400" b="1" dirty="0">
                <a:latin typeface="Times New Roman" pitchFamily="18" charset="0"/>
                <a:cs typeface="Times New Roman" pitchFamily="18" charset="0"/>
              </a:rPr>
              <a:t>Эластичность спроса </a:t>
            </a:r>
            <a:r>
              <a:rPr lang="ru-RU" sz="1400" dirty="0">
                <a:latin typeface="Times New Roman" pitchFamily="18" charset="0"/>
                <a:cs typeface="Times New Roman" pitchFamily="18" charset="0"/>
              </a:rPr>
              <a:t>рассчитывают по формуле, деля изменение величины спроса на изменение цены (оба показателя в %).</a:t>
            </a:r>
          </a:p>
          <a:p>
            <a:pPr algn="ctr"/>
            <a:endParaRPr lang="ru-RU" sz="1400" b="1" dirty="0">
              <a:latin typeface="Times New Roman" pitchFamily="18" charset="0"/>
              <a:cs typeface="Times New Roman" pitchFamily="18" charset="0"/>
            </a:endParaRPr>
          </a:p>
        </p:txBody>
      </p:sp>
      <p:sp>
        <p:nvSpPr>
          <p:cNvPr id="9" name="AutoShape 2" descr="https://skr.sh/i/140623/pjpxbxRB.png?download=1&amp;name=%D0%A1%D0%BA%D1%80%D0%B8%D0%BD%D1%88%D0%BE%D1%82%2014-06-2023%2018:31:51.pn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27" name="AutoShape 2" descr="https://skr.sh/i/140623/LWwq8xfk.png?download=1&amp;name=%D0%A1%D0%BA%D1%80%D0%B8%D0%BD%D1%88%D0%BE%D1%82%2014-06-2023%2019:01:40.pn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7" name="Прямоугольник 16"/>
          <p:cNvSpPr/>
          <p:nvPr/>
        </p:nvSpPr>
        <p:spPr>
          <a:xfrm>
            <a:off x="4629662" y="764704"/>
            <a:ext cx="4361950" cy="6001643"/>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200" dirty="0">
                <a:latin typeface="Times New Roman" pitchFamily="18" charset="0"/>
                <a:cs typeface="Times New Roman" pitchFamily="18" charset="0"/>
              </a:rPr>
              <a:t>Если при изменении цены спрос практически не изменился, то это ситуация </a:t>
            </a:r>
            <a:r>
              <a:rPr lang="ru-RU" sz="1200" b="1" dirty="0" smtClean="0">
                <a:latin typeface="Times New Roman" pitchFamily="18" charset="0"/>
                <a:cs typeface="Times New Roman" pitchFamily="18" charset="0"/>
              </a:rPr>
              <a:t>неэластичного спроса</a:t>
            </a:r>
            <a:r>
              <a:rPr lang="ru-RU" sz="1200" dirty="0" smtClean="0">
                <a:latin typeface="Times New Roman" pitchFamily="18" charset="0"/>
                <a:cs typeface="Times New Roman" pitchFamily="18" charset="0"/>
              </a:rPr>
              <a:t>. Коэффициент эластичности будет меньше 1. Это означает, что люди не могут или не хотят отказываться от </a:t>
            </a:r>
            <a:r>
              <a:rPr lang="ru-RU" sz="1200" dirty="0">
                <a:latin typeface="Times New Roman" pitchFamily="18" charset="0"/>
                <a:cs typeface="Times New Roman" pitchFamily="18" charset="0"/>
              </a:rPr>
              <a:t>данного товара даже при значительном повышении </a:t>
            </a:r>
            <a:r>
              <a:rPr lang="ru-RU" sz="1200" dirty="0" smtClean="0">
                <a:latin typeface="Times New Roman" pitchFamily="18" charset="0"/>
                <a:cs typeface="Times New Roman" pitchFamily="18" charset="0"/>
              </a:rPr>
              <a:t>цен</a:t>
            </a:r>
            <a:r>
              <a:rPr lang="ru-RU" sz="1200" dirty="0">
                <a:latin typeface="Times New Roman" pitchFamily="18" charset="0"/>
                <a:cs typeface="Times New Roman" pitchFamily="18" charset="0"/>
              </a:rPr>
              <a:t>. Это касается товаров первой необходимости, товаров без альтернативных заменителей, дешёвых товаров.</a:t>
            </a:r>
          </a:p>
          <a:p>
            <a:r>
              <a:rPr lang="ru-RU" sz="1200" dirty="0">
                <a:latin typeface="Times New Roman" pitchFamily="18" charset="0"/>
                <a:cs typeface="Times New Roman" pitchFamily="18" charset="0"/>
              </a:rPr>
              <a:t>продукты, необходимые лекарства, коммунальные услуги, плата за связь и интернет, спички, пакеты.</a:t>
            </a:r>
          </a:p>
          <a:p>
            <a:r>
              <a:rPr lang="ru-RU" sz="1200" dirty="0">
                <a:latin typeface="Times New Roman" pitchFamily="18" charset="0"/>
                <a:cs typeface="Times New Roman" pitchFamily="18" charset="0"/>
              </a:rPr>
              <a:t>Если при изменении цены спрос на товар значительно вырос или упал, это является проявлением эластичного спроса. Коэффициент эластичности будет больше 1. Это означает, что цена товара является весомым фактором при покупке.</a:t>
            </a:r>
          </a:p>
          <a:p>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При</a:t>
            </a:r>
            <a:r>
              <a:rPr lang="ru-RU" sz="1200" dirty="0">
                <a:latin typeface="Times New Roman" pitchFamily="18" charset="0"/>
                <a:cs typeface="Times New Roman" pitchFamily="18" charset="0"/>
              </a:rPr>
              <a:t> повышении цен рациональные потребители перейдут на товары-заменители или вовсе откажутся от покупки. При снижении цен больше потребителей захотят или смогут себе позволить купить данный товар. Эластичным является спрос на дорогостоящие товары, роскошь, товары с наличием заменителей</a:t>
            </a:r>
            <a:r>
              <a:rPr lang="ru-RU" sz="1200" dirty="0" smtClean="0">
                <a:latin typeface="Times New Roman" pitchFamily="18" charset="0"/>
                <a:cs typeface="Times New Roman" pitchFamily="18" charset="0"/>
              </a:rPr>
              <a:t>. недвижимость</a:t>
            </a:r>
            <a:r>
              <a:rPr lang="ru-RU" sz="1200" dirty="0">
                <a:latin typeface="Times New Roman" pitchFamily="18" charset="0"/>
                <a:cs typeface="Times New Roman" pitchFamily="18" charset="0"/>
              </a:rPr>
              <a:t>, автомобили, ювелирные украшения, компьютерная техника.</a:t>
            </a:r>
          </a:p>
          <a:p>
            <a:r>
              <a:rPr lang="ru-RU" sz="1200" b="1" dirty="0">
                <a:latin typeface="Times New Roman" pitchFamily="18" charset="0"/>
                <a:cs typeface="Times New Roman" pitchFamily="18" charset="0"/>
              </a:rPr>
              <a:t>Эластичность спроса </a:t>
            </a:r>
            <a:r>
              <a:rPr lang="ru-RU" sz="1200" dirty="0">
                <a:latin typeface="Times New Roman" pitchFamily="18" charset="0"/>
                <a:cs typeface="Times New Roman" pitchFamily="18" charset="0"/>
              </a:rPr>
              <a:t>зависит от следующих </a:t>
            </a:r>
            <a:r>
              <a:rPr lang="ru-RU" sz="1200" b="1" dirty="0">
                <a:latin typeface="Times New Roman" pitchFamily="18" charset="0"/>
                <a:cs typeface="Times New Roman" pitchFamily="18" charset="0"/>
              </a:rPr>
              <a:t>факторов</a:t>
            </a:r>
            <a:r>
              <a:rPr lang="ru-RU" sz="1200" dirty="0">
                <a:latin typeface="Times New Roman" pitchFamily="18" charset="0"/>
                <a:cs typeface="Times New Roman" pitchFamily="18" charset="0"/>
              </a:rPr>
              <a:t>:</a:t>
            </a:r>
          </a:p>
          <a:p>
            <a:r>
              <a:rPr lang="ru-RU" sz="1200" dirty="0">
                <a:latin typeface="Times New Roman" pitchFamily="18" charset="0"/>
                <a:cs typeface="Times New Roman" pitchFamily="18" charset="0"/>
              </a:rPr>
              <a:t>наличие товаров-заменителей;</a:t>
            </a:r>
          </a:p>
          <a:p>
            <a:r>
              <a:rPr lang="ru-RU" sz="1200" dirty="0">
                <a:latin typeface="Times New Roman" pitchFamily="18" charset="0"/>
                <a:cs typeface="Times New Roman" pitchFamily="18" charset="0"/>
              </a:rPr>
              <a:t>доля товара в бюджете потребителя;</a:t>
            </a:r>
          </a:p>
          <a:p>
            <a:r>
              <a:rPr lang="ru-RU" sz="1200" dirty="0">
                <a:latin typeface="Times New Roman" pitchFamily="18" charset="0"/>
                <a:cs typeface="Times New Roman" pitchFamily="18" charset="0"/>
              </a:rPr>
              <a:t>количество времени на выбор товара и покупку;</a:t>
            </a:r>
          </a:p>
          <a:p>
            <a:r>
              <a:rPr lang="ru-RU" sz="1200" dirty="0">
                <a:latin typeface="Times New Roman" pitchFamily="18" charset="0"/>
                <a:cs typeface="Times New Roman" pitchFamily="18" charset="0"/>
              </a:rPr>
              <a:t>срок использования товара.</a:t>
            </a:r>
          </a:p>
          <a:p>
            <a:r>
              <a:rPr lang="ru-RU" sz="1200" dirty="0">
                <a:latin typeface="Times New Roman" pitchFamily="18" charset="0"/>
                <a:cs typeface="Times New Roman" pitchFamily="18" charset="0"/>
              </a:rPr>
              <a:t> </a:t>
            </a:r>
          </a:p>
          <a:p>
            <a:r>
              <a:rPr lang="ru-RU" sz="1000" dirty="0">
                <a:latin typeface="Times New Roman" pitchFamily="18" charset="0"/>
                <a:cs typeface="Times New Roman" pitchFamily="18" charset="0"/>
              </a:rPr>
              <a:t>Эластичность спроса важно учитывать продавцу товара. При эластичном спросе повышение цены может привести к снижению спроса и, соответственно, прибыли; даже небольшое снижение цены, наоборот, — к росту спроса и прибыли. При неэластичном спросе продавец может увеличивать цены, не опасаясь снижения спроса, так как он имеет относительно постоянную величину</a:t>
            </a:r>
            <a:r>
              <a:rPr lang="ru-RU" sz="1000" dirty="0" smtClean="0">
                <a:latin typeface="Times New Roman" pitchFamily="18" charset="0"/>
                <a:cs typeface="Times New Roman" pitchFamily="18" charset="0"/>
              </a:rPr>
              <a:t>.</a:t>
            </a:r>
            <a:endParaRPr lang="ru-RU" sz="1400" b="1" dirty="0">
              <a:latin typeface="Times New Roman" pitchFamily="18" charset="0"/>
              <a:cs typeface="Times New Roman" pitchFamily="18" charset="0"/>
            </a:endParaRPr>
          </a:p>
        </p:txBody>
      </p:sp>
      <p:pic>
        <p:nvPicPr>
          <p:cNvPr id="1026" name="Picture 2" descr="Эластичность спроса.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656" y="4653571"/>
            <a:ext cx="4204956" cy="12078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53912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ChangeArrowheads="1"/>
          </p:cNvSpPr>
          <p:nvPr/>
        </p:nvSpPr>
        <p:spPr bwMode="auto">
          <a:xfrm>
            <a:off x="9760" y="22766"/>
            <a:ext cx="9134239"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ru-RU" sz="1400" b="1" dirty="0" smtClean="0">
                <a:latin typeface="Times New Roman" pitchFamily="18" charset="0"/>
                <a:ea typeface="Calibri" pitchFamily="34" charset="0"/>
                <a:cs typeface="Times New Roman" pitchFamily="18" charset="0"/>
              </a:rPr>
              <a:t>2.6. Типы </a:t>
            </a:r>
            <a:r>
              <a:rPr lang="ru-RU" sz="1400" b="1" dirty="0">
                <a:latin typeface="Times New Roman" pitchFamily="18" charset="0"/>
                <a:ea typeface="Calibri" pitchFamily="34" charset="0"/>
                <a:cs typeface="Times New Roman" pitchFamily="18" charset="0"/>
              </a:rPr>
              <a:t>рыночных структур. </a:t>
            </a:r>
            <a:r>
              <a:rPr lang="ru-RU" sz="1400" b="1" dirty="0" smtClean="0">
                <a:latin typeface="Times New Roman" pitchFamily="18" charset="0"/>
                <a:ea typeface="Calibri" pitchFamily="34" charset="0"/>
                <a:cs typeface="Times New Roman" pitchFamily="18" charset="0"/>
              </a:rPr>
              <a:t>Совершенная и </a:t>
            </a:r>
            <a:r>
              <a:rPr lang="ru-RU" sz="1400" b="1" dirty="0">
                <a:latin typeface="Times New Roman" pitchFamily="18" charset="0"/>
                <a:ea typeface="Calibri" pitchFamily="34" charset="0"/>
                <a:cs typeface="Times New Roman" pitchFamily="18" charset="0"/>
              </a:rPr>
              <a:t>несовершенная конкуренция. </a:t>
            </a:r>
            <a:r>
              <a:rPr lang="ru-RU" sz="1400" b="1" dirty="0" smtClean="0">
                <a:latin typeface="Times New Roman" pitchFamily="18" charset="0"/>
                <a:ea typeface="Calibri" pitchFamily="34" charset="0"/>
                <a:cs typeface="Times New Roman" pitchFamily="18" charset="0"/>
              </a:rPr>
              <a:t>Монополистическая </a:t>
            </a:r>
            <a:r>
              <a:rPr lang="ru-RU" sz="1400" b="1" dirty="0">
                <a:latin typeface="Times New Roman" pitchFamily="18" charset="0"/>
                <a:ea typeface="Calibri" pitchFamily="34" charset="0"/>
                <a:cs typeface="Times New Roman" pitchFamily="18" charset="0"/>
              </a:rPr>
              <a:t>конкуренция. Олигополия. </a:t>
            </a:r>
            <a:r>
              <a:rPr lang="ru-RU" sz="1400" b="1" dirty="0" smtClean="0">
                <a:latin typeface="Times New Roman" pitchFamily="18" charset="0"/>
                <a:ea typeface="Calibri" pitchFamily="34" charset="0"/>
                <a:cs typeface="Times New Roman" pitchFamily="18" charset="0"/>
              </a:rPr>
              <a:t>Монополия, виды </a:t>
            </a:r>
            <a:r>
              <a:rPr lang="ru-RU" sz="1400" b="1" dirty="0">
                <a:latin typeface="Times New Roman" pitchFamily="18" charset="0"/>
                <a:ea typeface="Calibri" pitchFamily="34" charset="0"/>
                <a:cs typeface="Times New Roman" pitchFamily="18" charset="0"/>
              </a:rPr>
              <a:t>монополий. Монопсония. </a:t>
            </a:r>
            <a:r>
              <a:rPr lang="ru-RU" sz="1400" b="1" dirty="0" smtClean="0">
                <a:latin typeface="Times New Roman" pitchFamily="18" charset="0"/>
                <a:ea typeface="Calibri" pitchFamily="34" charset="0"/>
                <a:cs typeface="Times New Roman" pitchFamily="18" charset="0"/>
              </a:rPr>
              <a:t>Государственная </a:t>
            </a:r>
            <a:r>
              <a:rPr lang="ru-RU" sz="1400" b="1" dirty="0">
                <a:latin typeface="Times New Roman" pitchFamily="18" charset="0"/>
                <a:ea typeface="Calibri" pitchFamily="34" charset="0"/>
                <a:cs typeface="Times New Roman" pitchFamily="18" charset="0"/>
              </a:rPr>
              <a:t>политика Российской Федерации </a:t>
            </a:r>
            <a:r>
              <a:rPr lang="ru-RU" sz="1400" b="1" dirty="0" smtClean="0">
                <a:latin typeface="Times New Roman" pitchFamily="18" charset="0"/>
                <a:ea typeface="Calibri" pitchFamily="34" charset="0"/>
                <a:cs typeface="Times New Roman" pitchFamily="18" charset="0"/>
              </a:rPr>
              <a:t>по поддержке </a:t>
            </a:r>
            <a:r>
              <a:rPr lang="ru-RU" sz="1400" b="1" dirty="0">
                <a:latin typeface="Times New Roman" pitchFamily="18" charset="0"/>
                <a:ea typeface="Calibri" pitchFamily="34" charset="0"/>
                <a:cs typeface="Times New Roman" pitchFamily="18" charset="0"/>
              </a:rPr>
              <a:t>и защите конкуренции. </a:t>
            </a:r>
            <a:r>
              <a:rPr lang="ru-RU" sz="1400" b="1" dirty="0" smtClean="0">
                <a:latin typeface="Times New Roman" pitchFamily="18" charset="0"/>
                <a:ea typeface="Calibri" pitchFamily="34" charset="0"/>
                <a:cs typeface="Times New Roman" pitchFamily="18" charset="0"/>
              </a:rPr>
              <a:t>Методы антимонопольного </a:t>
            </a:r>
            <a:r>
              <a:rPr lang="ru-RU" sz="1400" b="1" dirty="0">
                <a:latin typeface="Times New Roman" pitchFamily="18" charset="0"/>
                <a:ea typeface="Calibri" pitchFamily="34" charset="0"/>
                <a:cs typeface="Times New Roman" pitchFamily="18" charset="0"/>
              </a:rPr>
              <a:t>регулирования экономики</a:t>
            </a:r>
            <a:endParaRPr lang="ru-RU" sz="1400" b="1" dirty="0">
              <a:latin typeface="Times New Roman" pitchFamily="18" charset="0"/>
              <a:cs typeface="Times New Roman" pitchFamily="18" charset="0"/>
            </a:endParaRPr>
          </a:p>
        </p:txBody>
      </p:sp>
      <p:sp>
        <p:nvSpPr>
          <p:cNvPr id="3" name="Прямоугольник 2"/>
          <p:cNvSpPr/>
          <p:nvPr/>
        </p:nvSpPr>
        <p:spPr>
          <a:xfrm>
            <a:off x="4386598" y="807230"/>
            <a:ext cx="4642096" cy="1169551"/>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400" b="1" dirty="0">
                <a:latin typeface="Times New Roman" panose="02020603050405020304" pitchFamily="18" charset="0"/>
                <a:ea typeface="Calibri" pitchFamily="34" charset="0"/>
                <a:cs typeface="Times New Roman" pitchFamily="18" charset="0"/>
              </a:rPr>
              <a:t>Типы рыночных структур </a:t>
            </a:r>
            <a:endParaRPr lang="ru-RU" sz="1400" b="1" dirty="0" smtClean="0">
              <a:latin typeface="Times New Roman" pitchFamily="18" charset="0"/>
              <a:ea typeface="Calibri" pitchFamily="34" charset="0"/>
              <a:cs typeface="Times New Roman" pitchFamily="18" charset="0"/>
            </a:endParaRPr>
          </a:p>
          <a:p>
            <a:pPr marL="285750" indent="-285750">
              <a:buFont typeface="Wingdings" panose="05000000000000000000" pitchFamily="2" charset="2"/>
              <a:buChar char="Ø"/>
            </a:pPr>
            <a:r>
              <a:rPr lang="ru-RU" sz="1400" dirty="0" smtClean="0">
                <a:latin typeface="Times New Roman" panose="02020603050405020304" pitchFamily="18" charset="0"/>
                <a:cs typeface="Times New Roman" panose="02020603050405020304" pitchFamily="18" charset="0"/>
              </a:rPr>
              <a:t>чистая конкуренция,                         </a:t>
            </a:r>
            <a:r>
              <a:rPr lang="ru-RU" sz="1400" b="1" dirty="0" smtClean="0">
                <a:latin typeface="Times New Roman" pitchFamily="18" charset="0"/>
                <a:ea typeface="Calibri" pitchFamily="34" charset="0"/>
                <a:cs typeface="Times New Roman" pitchFamily="18" charset="0"/>
              </a:rPr>
              <a:t>Совершенная </a:t>
            </a:r>
          </a:p>
          <a:p>
            <a:pPr marL="285750" indent="-285750">
              <a:buFont typeface="Wingdings" panose="05000000000000000000" pitchFamily="2" charset="2"/>
              <a:buChar char="Ø"/>
            </a:pPr>
            <a:r>
              <a:rPr lang="ru-RU" sz="1400" dirty="0" smtClean="0">
                <a:latin typeface="Times New Roman" panose="02020603050405020304" pitchFamily="18" charset="0"/>
                <a:cs typeface="Times New Roman" panose="02020603050405020304" pitchFamily="18" charset="0"/>
              </a:rPr>
              <a:t>чистая монополия, </a:t>
            </a:r>
          </a:p>
          <a:p>
            <a:pPr marL="285750" indent="-285750">
              <a:buFont typeface="Wingdings" panose="05000000000000000000" pitchFamily="2" charset="2"/>
              <a:buChar char="Ø"/>
            </a:pPr>
            <a:r>
              <a:rPr lang="ru-RU" sz="1400" dirty="0" smtClean="0">
                <a:latin typeface="Times New Roman" panose="02020603050405020304" pitchFamily="18" charset="0"/>
                <a:cs typeface="Times New Roman" panose="02020603050405020304" pitchFamily="18" charset="0"/>
              </a:rPr>
              <a:t>монополистическая конкуренция   </a:t>
            </a:r>
            <a:r>
              <a:rPr lang="ru-RU" sz="1400" b="1" dirty="0" smtClean="0">
                <a:latin typeface="Times New Roman" panose="02020603050405020304" pitchFamily="18" charset="0"/>
                <a:cs typeface="Times New Roman" panose="02020603050405020304" pitchFamily="18" charset="0"/>
              </a:rPr>
              <a:t>Несовершенная </a:t>
            </a:r>
          </a:p>
          <a:p>
            <a:pPr marL="285750" indent="-285750">
              <a:buFont typeface="Wingdings" panose="05000000000000000000" pitchFamily="2" charset="2"/>
              <a:buChar char="Ø"/>
            </a:pPr>
            <a:r>
              <a:rPr lang="ru-RU" sz="1400" dirty="0" smtClean="0">
                <a:latin typeface="Times New Roman" panose="02020603050405020304" pitchFamily="18" charset="0"/>
                <a:cs typeface="Times New Roman" panose="02020603050405020304" pitchFamily="18" charset="0"/>
              </a:rPr>
              <a:t>олигополия. </a:t>
            </a:r>
            <a:endParaRPr lang="ru-RU" sz="1400" b="1" dirty="0">
              <a:latin typeface="Times New Roman" pitchFamily="18" charset="0"/>
              <a:cs typeface="Times New Roman" pitchFamily="18" charset="0"/>
            </a:endParaRPr>
          </a:p>
        </p:txBody>
      </p:sp>
      <p:sp>
        <p:nvSpPr>
          <p:cNvPr id="18" name="AutoShape 2" descr="https://skr.sh/i/140623/UMDZQ9tC.png?download=1&amp;name=%D0%A1%D0%BA%D1%80%D0%B8%D0%BD%D1%88%D0%BE%D1%82%2014-06-2023%2014:37:44.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9" name="AutoShape 2" descr="https://skr.sh/i/140623/pjpxbxRB.png?download=1&amp;name=%D0%A1%D0%BA%D1%80%D0%B8%D0%BD%D1%88%D0%BE%D1%82%2014-06-2023%2018:31:51.pn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4" name="Прямоугольник 13"/>
          <p:cNvSpPr/>
          <p:nvPr/>
        </p:nvSpPr>
        <p:spPr>
          <a:xfrm>
            <a:off x="82628" y="3654134"/>
            <a:ext cx="4184896" cy="1938992"/>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800" b="1" dirty="0">
                <a:latin typeface="Times New Roman" pitchFamily="18" charset="0"/>
                <a:ea typeface="Calibri" pitchFamily="34" charset="0"/>
                <a:cs typeface="Times New Roman" pitchFamily="18" charset="0"/>
              </a:rPr>
              <a:t>Государственная политика Российской Федерации по поддержке и защите </a:t>
            </a:r>
            <a:r>
              <a:rPr lang="ru-RU" sz="800" b="1" dirty="0" smtClean="0">
                <a:latin typeface="Times New Roman" pitchFamily="18" charset="0"/>
                <a:ea typeface="Calibri" pitchFamily="34" charset="0"/>
                <a:cs typeface="Times New Roman" pitchFamily="18" charset="0"/>
              </a:rPr>
              <a:t>конкуренции.  </a:t>
            </a:r>
            <a:r>
              <a:rPr lang="ru-RU" sz="800" dirty="0" smtClean="0">
                <a:latin typeface="Times New Roman" panose="02020603050405020304" pitchFamily="18" charset="0"/>
                <a:cs typeface="Times New Roman" panose="02020603050405020304" pitchFamily="18" charset="0"/>
              </a:rPr>
              <a:t>Защита </a:t>
            </a:r>
            <a:r>
              <a:rPr lang="ru-RU" sz="800" dirty="0">
                <a:latin typeface="Times New Roman" panose="02020603050405020304" pitchFamily="18" charset="0"/>
                <a:cs typeface="Times New Roman" panose="02020603050405020304" pitchFamily="18" charset="0"/>
              </a:rPr>
              <a:t>конкуренции — это одно из важнейших направлений государственной политики Российской Федерации. Её основы определены в законе «О защите конкуренции</a:t>
            </a:r>
            <a:r>
              <a:rPr lang="ru-RU" sz="800" dirty="0" smtClean="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 </a:t>
            </a:r>
          </a:p>
          <a:p>
            <a:r>
              <a:rPr lang="ru-RU" sz="800" dirty="0">
                <a:latin typeface="Times New Roman" panose="02020603050405020304" pitchFamily="18" charset="0"/>
                <a:cs typeface="Times New Roman" panose="02020603050405020304" pitchFamily="18" charset="0"/>
              </a:rPr>
              <a:t>Политика защиты конкуренции представляет собой комплекс мер, к которым можно отнести следующие:</a:t>
            </a:r>
          </a:p>
          <a:p>
            <a:pPr marL="171450" indent="-171450">
              <a:buFont typeface="Wingdings" panose="05000000000000000000" pitchFamily="2" charset="2"/>
              <a:buChar char="Ø"/>
            </a:pPr>
            <a:r>
              <a:rPr lang="ru-RU" sz="800" dirty="0">
                <a:latin typeface="Times New Roman" panose="02020603050405020304" pitchFamily="18" charset="0"/>
                <a:cs typeface="Times New Roman" panose="02020603050405020304" pitchFamily="18" charset="0"/>
              </a:rPr>
              <a:t>таможенно-тарифные меры (введение экспортных и в первую очередь импортных пошлин для защиты отечественного производителя от иностранной конкуренции);</a:t>
            </a:r>
          </a:p>
          <a:p>
            <a:pPr marL="171450" indent="-171450">
              <a:buFont typeface="Wingdings" panose="05000000000000000000" pitchFamily="2" charset="2"/>
              <a:buChar char="Ø"/>
            </a:pPr>
            <a:r>
              <a:rPr lang="ru-RU" sz="800" dirty="0">
                <a:latin typeface="Times New Roman" panose="02020603050405020304" pitchFamily="18" charset="0"/>
                <a:cs typeface="Times New Roman" panose="02020603050405020304" pitchFamily="18" charset="0"/>
              </a:rPr>
              <a:t>налоговые меры (снижение налоговой нагрузки на бизнес, создание равных условий для всех предприятий, привлечение иностранных инвестиций и т. д.);</a:t>
            </a:r>
          </a:p>
          <a:p>
            <a:pPr marL="171450" indent="-171450">
              <a:buFont typeface="Wingdings" panose="05000000000000000000" pitchFamily="2" charset="2"/>
              <a:buChar char="Ø"/>
            </a:pPr>
            <a:r>
              <a:rPr lang="ru-RU" sz="800" dirty="0">
                <a:latin typeface="Times New Roman" panose="02020603050405020304" pitchFamily="18" charset="0"/>
                <a:cs typeface="Times New Roman" panose="02020603050405020304" pitchFamily="18" charset="0"/>
              </a:rPr>
              <a:t>сокращение административных барьеров (упрощение процедуры регистрации, систематизация процедуры надзора за действующими фирмами и т. д.);</a:t>
            </a:r>
          </a:p>
          <a:p>
            <a:pPr marL="171450" indent="-171450">
              <a:buFont typeface="Wingdings" panose="05000000000000000000" pitchFamily="2" charset="2"/>
              <a:buChar char="Ø"/>
            </a:pPr>
            <a:r>
              <a:rPr lang="ru-RU" sz="800" dirty="0">
                <a:latin typeface="Times New Roman" panose="02020603050405020304" pitchFamily="18" charset="0"/>
                <a:cs typeface="Times New Roman" panose="02020603050405020304" pitchFamily="18" charset="0"/>
              </a:rPr>
              <a:t>антимонопольное регулирование (деятельность ФАС).</a:t>
            </a:r>
          </a:p>
          <a:p>
            <a:r>
              <a:rPr lang="ru-RU" sz="800" dirty="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Данные </a:t>
            </a:r>
            <a:r>
              <a:rPr lang="ru-RU" sz="800" dirty="0">
                <a:latin typeface="Times New Roman" panose="02020603050405020304" pitchFamily="18" charset="0"/>
                <a:cs typeface="Times New Roman" panose="02020603050405020304" pitchFamily="18" charset="0"/>
              </a:rPr>
              <a:t>меры должны реализовываться во всех отраслях экономики, что будет способствовать её эффективному развитию</a:t>
            </a:r>
            <a:r>
              <a:rPr lang="ru-RU" sz="800" dirty="0" smtClean="0">
                <a:latin typeface="Times New Roman" panose="02020603050405020304" pitchFamily="18" charset="0"/>
                <a:cs typeface="Times New Roman" panose="02020603050405020304" pitchFamily="18" charset="0"/>
              </a:rPr>
              <a:t>.</a:t>
            </a:r>
            <a:endParaRPr lang="ru-RU" b="1" dirty="0">
              <a:latin typeface="Times New Roman" pitchFamily="18" charset="0"/>
              <a:cs typeface="Times New Roman" pitchFamily="18" charset="0"/>
            </a:endParaRPr>
          </a:p>
        </p:txBody>
      </p:sp>
      <p:sp>
        <p:nvSpPr>
          <p:cNvPr id="15" name="Прямоугольник 14"/>
          <p:cNvSpPr/>
          <p:nvPr/>
        </p:nvSpPr>
        <p:spPr>
          <a:xfrm>
            <a:off x="67972" y="976140"/>
            <a:ext cx="4195326" cy="830997"/>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400" b="1" dirty="0" smtClean="0">
                <a:latin typeface="Times New Roman" pitchFamily="18" charset="0"/>
                <a:cs typeface="Times New Roman" pitchFamily="18" charset="0"/>
              </a:rPr>
              <a:t>Конкуренция – это </a:t>
            </a:r>
          </a:p>
          <a:p>
            <a:pPr algn="ctr"/>
            <a:endParaRPr lang="ru-RU" sz="1400" b="1" dirty="0">
              <a:latin typeface="Times New Roman" pitchFamily="18" charset="0"/>
              <a:cs typeface="Times New Roman" pitchFamily="18" charset="0"/>
            </a:endParaRPr>
          </a:p>
          <a:p>
            <a:pPr algn="ctr"/>
            <a:endParaRPr lang="ru-RU" b="1" dirty="0">
              <a:latin typeface="Times New Roman" pitchFamily="18" charset="0"/>
              <a:cs typeface="Times New Roman" pitchFamily="18" charset="0"/>
            </a:endParaRPr>
          </a:p>
        </p:txBody>
      </p:sp>
      <p:sp>
        <p:nvSpPr>
          <p:cNvPr id="4" name="Стрелка вправо 3"/>
          <p:cNvSpPr/>
          <p:nvPr/>
        </p:nvSpPr>
        <p:spPr>
          <a:xfrm>
            <a:off x="6560082" y="1144102"/>
            <a:ext cx="695807" cy="1627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авая фигурная скобка 4"/>
          <p:cNvSpPr/>
          <p:nvPr/>
        </p:nvSpPr>
        <p:spPr>
          <a:xfrm>
            <a:off x="7255889" y="1347156"/>
            <a:ext cx="139129" cy="66204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graphicFrame>
        <p:nvGraphicFramePr>
          <p:cNvPr id="6" name="Таблица 5"/>
          <p:cNvGraphicFramePr>
            <a:graphicFrameLocks noGrp="1"/>
          </p:cNvGraphicFramePr>
          <p:nvPr>
            <p:extLst>
              <p:ext uri="{D42A27DB-BD31-4B8C-83A1-F6EECF244321}">
                <p14:modId xmlns:p14="http://schemas.microsoft.com/office/powerpoint/2010/main" val="2025777959"/>
              </p:ext>
            </p:extLst>
          </p:nvPr>
        </p:nvGraphicFramePr>
        <p:xfrm>
          <a:off x="4386598" y="2049521"/>
          <a:ext cx="4682998" cy="3621228"/>
        </p:xfrm>
        <a:graphic>
          <a:graphicData uri="http://schemas.openxmlformats.org/drawingml/2006/table">
            <a:tbl>
              <a:tblPr firstRow="1" firstCol="1" bandRow="1"/>
              <a:tblGrid>
                <a:gridCol w="1459321">
                  <a:extLst>
                    <a:ext uri="{9D8B030D-6E8A-4147-A177-3AD203B41FA5}">
                      <a16:colId xmlns:a16="http://schemas.microsoft.com/office/drawing/2014/main" val="3141687768"/>
                    </a:ext>
                  </a:extLst>
                </a:gridCol>
                <a:gridCol w="3223677">
                  <a:extLst>
                    <a:ext uri="{9D8B030D-6E8A-4147-A177-3AD203B41FA5}">
                      <a16:colId xmlns:a16="http://schemas.microsoft.com/office/drawing/2014/main" val="2355431632"/>
                    </a:ext>
                  </a:extLst>
                </a:gridCol>
              </a:tblGrid>
              <a:tr h="298438">
                <a:tc gridSpan="2">
                  <a:txBody>
                    <a:bodyPr/>
                    <a:lstStyle/>
                    <a:p>
                      <a:pPr algn="ctr">
                        <a:lnSpc>
                          <a:spcPct val="100000"/>
                        </a:lnSpc>
                        <a:spcAft>
                          <a:spcPts val="0"/>
                        </a:spcAft>
                      </a:pPr>
                      <a:r>
                        <a:rPr lang="ru-RU" sz="1400" b="1" dirty="0" smtClean="0">
                          <a:solidFill>
                            <a:schemeClr val="tx1"/>
                          </a:solidFill>
                          <a:effectLst/>
                          <a:latin typeface="Times New Roman" panose="02020603050405020304" pitchFamily="18" charset="0"/>
                          <a:ea typeface="Calibri"/>
                          <a:cs typeface="Times New Roman" panose="02020603050405020304" pitchFamily="18" charset="0"/>
                        </a:rPr>
                        <a:t>Виды конкуренции</a:t>
                      </a:r>
                      <a:endParaRPr lang="ru-RU" sz="14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sz="1200" dirty="0">
                        <a:solidFill>
                          <a:srgbClr val="002060"/>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716877338"/>
                  </a:ext>
                </a:extLst>
              </a:tr>
              <a:tr h="246527">
                <a:tc>
                  <a:txBody>
                    <a:bodyPr/>
                    <a:lstStyle/>
                    <a:p>
                      <a:pPr>
                        <a:lnSpc>
                          <a:spcPct val="100000"/>
                        </a:lnSpc>
                        <a:spcAft>
                          <a:spcPts val="0"/>
                        </a:spcAft>
                      </a:pPr>
                      <a:endParaRPr lang="ru-RU" sz="1200" dirty="0" smtClean="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r>
                        <a:rPr lang="ru-RU" sz="1200" dirty="0" smtClean="0">
                          <a:solidFill>
                            <a:schemeClr val="tx1"/>
                          </a:solidFill>
                          <a:latin typeface="Times New Roman" panose="02020603050405020304" pitchFamily="18" charset="0"/>
                          <a:cs typeface="Times New Roman" panose="02020603050405020304" pitchFamily="18" charset="0"/>
                        </a:rPr>
                        <a:t>чистая конкуренция</a:t>
                      </a:r>
                      <a:endParaRPr lang="ru-RU" sz="1200"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79375">
                        <a:lnSpc>
                          <a:spcPct val="100000"/>
                        </a:lnSpc>
                        <a:spcAft>
                          <a:spcPts val="0"/>
                        </a:spcAft>
                      </a:pPr>
                      <a:endParaRPr lang="ru-RU" sz="1200" dirty="0" smtClean="0">
                        <a:solidFill>
                          <a:srgbClr val="002060"/>
                        </a:solidFill>
                        <a:effectLst/>
                        <a:latin typeface="Times New Roman" panose="02020603050405020304" pitchFamily="18" charset="0"/>
                        <a:ea typeface="Calibri"/>
                        <a:cs typeface="Times New Roman" panose="02020603050405020304" pitchFamily="18" charset="0"/>
                      </a:endParaRPr>
                    </a:p>
                    <a:p>
                      <a:pPr marR="79375">
                        <a:lnSpc>
                          <a:spcPct val="100000"/>
                        </a:lnSpc>
                        <a:spcAft>
                          <a:spcPts val="0"/>
                        </a:spcAft>
                      </a:pPr>
                      <a:endParaRPr lang="ru-RU" sz="1200" dirty="0">
                        <a:solidFill>
                          <a:srgbClr val="002060"/>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792533345"/>
                  </a:ext>
                </a:extLst>
              </a:tr>
              <a:tr h="222613">
                <a:tc>
                  <a:txBody>
                    <a:bodyPr/>
                    <a:lstStyle/>
                    <a:p>
                      <a:pPr>
                        <a:lnSpc>
                          <a:spcPct val="100000"/>
                        </a:lnSpc>
                        <a:spcAft>
                          <a:spcPts val="0"/>
                        </a:spcAft>
                      </a:pPr>
                      <a:r>
                        <a:rPr lang="ru-RU" sz="1200" dirty="0" smtClean="0">
                          <a:solidFill>
                            <a:schemeClr val="tx1"/>
                          </a:solidFill>
                          <a:effectLst/>
                          <a:latin typeface="Times New Roman" panose="02020603050405020304" pitchFamily="18" charset="0"/>
                          <a:ea typeface="Calibri"/>
                          <a:cs typeface="Times New Roman" panose="02020603050405020304" pitchFamily="18" charset="0"/>
                        </a:rPr>
                        <a:t> </a:t>
                      </a:r>
                    </a:p>
                    <a:p>
                      <a:pPr>
                        <a:lnSpc>
                          <a:spcPct val="100000"/>
                        </a:lnSpc>
                        <a:spcAft>
                          <a:spcPts val="0"/>
                        </a:spcAft>
                      </a:pPr>
                      <a:r>
                        <a:rPr lang="ru-RU" sz="1200" dirty="0" smtClean="0">
                          <a:solidFill>
                            <a:schemeClr val="tx1"/>
                          </a:solidFill>
                          <a:latin typeface="Times New Roman" panose="02020603050405020304" pitchFamily="18" charset="0"/>
                          <a:cs typeface="Times New Roman" panose="02020603050405020304" pitchFamily="18" charset="0"/>
                        </a:rPr>
                        <a:t>монополистическая конкуренция </a:t>
                      </a:r>
                      <a:endParaRPr lang="ru-RU" sz="1200"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endParaRPr lang="ru-RU" sz="800" dirty="0" smtClean="0">
                        <a:effectLst/>
                        <a:latin typeface="Calibri"/>
                        <a:ea typeface="Calibri"/>
                        <a:cs typeface="Times New Roman"/>
                      </a:endParaRPr>
                    </a:p>
                    <a:p>
                      <a:pPr>
                        <a:lnSpc>
                          <a:spcPct val="100000"/>
                        </a:lnSpc>
                        <a:spcAft>
                          <a:spcPts val="0"/>
                        </a:spcAft>
                      </a:pPr>
                      <a:endParaRPr lang="ru-RU" sz="800" dirty="0" smtClean="0">
                        <a:effectLst/>
                        <a:latin typeface="Calibri"/>
                        <a:ea typeface="Calibri"/>
                        <a:cs typeface="Times New Roman"/>
                      </a:endParaRPr>
                    </a:p>
                    <a:p>
                      <a:pPr>
                        <a:lnSpc>
                          <a:spcPct val="100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322341534"/>
                  </a:ext>
                </a:extLst>
              </a:tr>
              <a:tr h="222613">
                <a:tc>
                  <a:txBody>
                    <a:bodyPr/>
                    <a:lstStyle/>
                    <a:p>
                      <a:pPr>
                        <a:lnSpc>
                          <a:spcPct val="100000"/>
                        </a:lnSpc>
                        <a:spcAft>
                          <a:spcPts val="0"/>
                        </a:spcAft>
                      </a:pPr>
                      <a:endParaRPr lang="ru-RU" sz="1200" dirty="0" smtClean="0">
                        <a:solidFill>
                          <a:schemeClr val="tx1"/>
                        </a:solidFill>
                        <a:effectLst/>
                        <a:latin typeface="Times New Roman" panose="02020603050405020304" pitchFamily="18" charset="0"/>
                        <a:ea typeface="Calibri"/>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ru-RU" sz="1200" dirty="0" smtClean="0">
                          <a:solidFill>
                            <a:schemeClr val="tx1"/>
                          </a:solidFill>
                          <a:latin typeface="Times New Roman" panose="02020603050405020304" pitchFamily="18" charset="0"/>
                          <a:cs typeface="Times New Roman" panose="02020603050405020304" pitchFamily="18" charset="0"/>
                        </a:rPr>
                        <a:t>олигополия </a:t>
                      </a:r>
                      <a:endParaRPr lang="ru-RU" sz="1200" b="1" dirty="0" smtClean="0">
                        <a:solidFill>
                          <a:schemeClr val="tx1"/>
                        </a:solidFill>
                        <a:latin typeface="Times New Roman" pitchFamily="18" charset="0"/>
                        <a:cs typeface="Times New Roman" pitchFamily="18" charset="0"/>
                      </a:endParaRPr>
                    </a:p>
                    <a:p>
                      <a:pPr>
                        <a:lnSpc>
                          <a:spcPct val="100000"/>
                        </a:lnSpc>
                        <a:spcAft>
                          <a:spcPts val="0"/>
                        </a:spcAft>
                      </a:pPr>
                      <a:endParaRPr lang="ru-RU" sz="1200"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endParaRPr lang="ru-RU" sz="800" dirty="0" smtClean="0">
                        <a:effectLst/>
                        <a:latin typeface="Calibri"/>
                        <a:ea typeface="Calibri"/>
                        <a:cs typeface="Times New Roman"/>
                      </a:endParaRPr>
                    </a:p>
                    <a:p>
                      <a:pPr>
                        <a:lnSpc>
                          <a:spcPct val="100000"/>
                        </a:lnSpc>
                        <a:spcAft>
                          <a:spcPts val="0"/>
                        </a:spcAft>
                      </a:pPr>
                      <a:endParaRPr lang="ru-RU" sz="800" dirty="0" smtClean="0">
                        <a:effectLst/>
                        <a:latin typeface="Calibri"/>
                        <a:ea typeface="Calibri"/>
                        <a:cs typeface="Times New Roman"/>
                      </a:endParaRPr>
                    </a:p>
                    <a:p>
                      <a:pPr>
                        <a:lnSpc>
                          <a:spcPct val="100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447677391"/>
                  </a:ext>
                </a:extLst>
              </a:tr>
              <a:tr h="222613">
                <a:tc>
                  <a:txBody>
                    <a:bodyPr/>
                    <a:lstStyle/>
                    <a:p>
                      <a:pPr>
                        <a:lnSpc>
                          <a:spcPct val="100000"/>
                        </a:lnSpc>
                        <a:spcAft>
                          <a:spcPts val="0"/>
                        </a:spcAft>
                      </a:pPr>
                      <a:r>
                        <a:rPr lang="ru-RU" sz="1200" dirty="0" smtClean="0">
                          <a:solidFill>
                            <a:schemeClr val="tx1"/>
                          </a:solidFill>
                          <a:latin typeface="Times New Roman" panose="02020603050405020304" pitchFamily="18" charset="0"/>
                          <a:cs typeface="Times New Roman" panose="02020603050405020304" pitchFamily="18" charset="0"/>
                        </a:rPr>
                        <a:t>чистая монополия</a:t>
                      </a:r>
                      <a:endParaRPr lang="ru-RU" sz="1200" dirty="0" smtClean="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1200"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endParaRPr lang="ru-RU" sz="800" dirty="0" smtClean="0">
                        <a:effectLst/>
                        <a:latin typeface="Calibri"/>
                        <a:ea typeface="Calibri"/>
                        <a:cs typeface="Times New Roman"/>
                      </a:endParaRPr>
                    </a:p>
                    <a:p>
                      <a:pPr>
                        <a:lnSpc>
                          <a:spcPct val="100000"/>
                        </a:lnSpc>
                        <a:spcAft>
                          <a:spcPts val="0"/>
                        </a:spcAft>
                      </a:pPr>
                      <a:endParaRPr lang="ru-RU" sz="800" dirty="0" smtClean="0">
                        <a:effectLst/>
                        <a:latin typeface="Calibri"/>
                        <a:ea typeface="Calibri"/>
                        <a:cs typeface="Times New Roman"/>
                      </a:endParaRPr>
                    </a:p>
                    <a:p>
                      <a:pPr>
                        <a:lnSpc>
                          <a:spcPct val="100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898586951"/>
                  </a:ext>
                </a:extLst>
              </a:tr>
              <a:tr h="222613">
                <a:tc>
                  <a:txBody>
                    <a:bodyPr/>
                    <a:lstStyle/>
                    <a:p>
                      <a:pPr>
                        <a:lnSpc>
                          <a:spcPct val="100000"/>
                        </a:lnSpc>
                        <a:spcAft>
                          <a:spcPts val="0"/>
                        </a:spcAft>
                      </a:pPr>
                      <a:endParaRPr lang="ru-RU" sz="1200" dirty="0" smtClean="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r>
                        <a:rPr lang="ru-RU" sz="1200" dirty="0" smtClean="0">
                          <a:solidFill>
                            <a:schemeClr val="tx1"/>
                          </a:solidFill>
                          <a:effectLst/>
                          <a:latin typeface="Times New Roman" panose="02020603050405020304" pitchFamily="18" charset="0"/>
                          <a:ea typeface="Calibri"/>
                          <a:cs typeface="Times New Roman" panose="02020603050405020304" pitchFamily="18" charset="0"/>
                        </a:rPr>
                        <a:t>монопсония</a:t>
                      </a:r>
                      <a:endParaRPr lang="ru-RU" sz="1200"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endParaRPr lang="ru-RU" sz="800" dirty="0" smtClean="0">
                        <a:effectLst/>
                        <a:latin typeface="Calibri"/>
                        <a:ea typeface="Calibri"/>
                        <a:cs typeface="Times New Roman"/>
                      </a:endParaRPr>
                    </a:p>
                    <a:p>
                      <a:pPr>
                        <a:lnSpc>
                          <a:spcPct val="100000"/>
                        </a:lnSpc>
                        <a:spcAft>
                          <a:spcPts val="0"/>
                        </a:spcAft>
                      </a:pPr>
                      <a:endParaRPr lang="ru-RU" sz="800" dirty="0" smtClean="0">
                        <a:effectLst/>
                        <a:latin typeface="Calibri"/>
                        <a:ea typeface="Calibri"/>
                        <a:cs typeface="Times New Roman"/>
                      </a:endParaRPr>
                    </a:p>
                    <a:p>
                      <a:pPr>
                        <a:lnSpc>
                          <a:spcPct val="100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175250226"/>
                  </a:ext>
                </a:extLst>
              </a:tr>
            </a:tbl>
          </a:graphicData>
        </a:graphic>
      </p:graphicFrame>
      <p:graphicFrame>
        <p:nvGraphicFramePr>
          <p:cNvPr id="8" name="Таблица 7"/>
          <p:cNvGraphicFramePr>
            <a:graphicFrameLocks noGrp="1"/>
          </p:cNvGraphicFramePr>
          <p:nvPr>
            <p:extLst>
              <p:ext uri="{D42A27DB-BD31-4B8C-83A1-F6EECF244321}">
                <p14:modId xmlns:p14="http://schemas.microsoft.com/office/powerpoint/2010/main" val="445734710"/>
              </p:ext>
            </p:extLst>
          </p:nvPr>
        </p:nvGraphicFramePr>
        <p:xfrm>
          <a:off x="82628" y="1875490"/>
          <a:ext cx="4166013" cy="1770042"/>
        </p:xfrm>
        <a:graphic>
          <a:graphicData uri="http://schemas.openxmlformats.org/drawingml/2006/table">
            <a:tbl>
              <a:tblPr firstRow="1" firstCol="1" bandRow="1"/>
              <a:tblGrid>
                <a:gridCol w="1969092">
                  <a:extLst>
                    <a:ext uri="{9D8B030D-6E8A-4147-A177-3AD203B41FA5}">
                      <a16:colId xmlns:a16="http://schemas.microsoft.com/office/drawing/2014/main" val="2718804260"/>
                    </a:ext>
                  </a:extLst>
                </a:gridCol>
                <a:gridCol w="2196921">
                  <a:extLst>
                    <a:ext uri="{9D8B030D-6E8A-4147-A177-3AD203B41FA5}">
                      <a16:colId xmlns:a16="http://schemas.microsoft.com/office/drawing/2014/main" val="120694296"/>
                    </a:ext>
                  </a:extLst>
                </a:gridCol>
              </a:tblGrid>
              <a:tr h="231936">
                <a:tc gridSpan="2">
                  <a:txBody>
                    <a:bodyPr/>
                    <a:lstStyle/>
                    <a:p>
                      <a:pPr algn="ctr">
                        <a:lnSpc>
                          <a:spcPct val="115000"/>
                        </a:lnSpc>
                        <a:spcAft>
                          <a:spcPts val="0"/>
                        </a:spcAft>
                      </a:pPr>
                      <a:r>
                        <a:rPr lang="ru-RU" sz="1400" b="1" dirty="0" smtClean="0">
                          <a:solidFill>
                            <a:schemeClr val="tx1"/>
                          </a:solidFill>
                          <a:effectLst/>
                          <a:latin typeface="Times New Roman" panose="02020603050405020304" pitchFamily="18" charset="0"/>
                          <a:ea typeface="Calibri"/>
                          <a:cs typeface="Times New Roman" panose="02020603050405020304" pitchFamily="18" charset="0"/>
                        </a:rPr>
                        <a:t>Черты конкуренции</a:t>
                      </a:r>
                      <a:endParaRPr lang="ru-RU" sz="800" b="1" dirty="0">
                        <a:solidFill>
                          <a:schemeClr val="tx1"/>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hMerge="1">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44749818"/>
                  </a:ext>
                </a:extLst>
              </a:tr>
              <a:tr h="246527">
                <a:tc>
                  <a:txBody>
                    <a:bodyPr/>
                    <a:lstStyle/>
                    <a:p>
                      <a:pPr>
                        <a:lnSpc>
                          <a:spcPct val="115000"/>
                        </a:lnSpc>
                        <a:spcAft>
                          <a:spcPts val="0"/>
                        </a:spcAft>
                      </a:pPr>
                      <a:r>
                        <a:rPr lang="ru-RU" sz="1400" dirty="0" smtClean="0">
                          <a:solidFill>
                            <a:schemeClr val="tx1"/>
                          </a:solidFill>
                          <a:effectLst/>
                          <a:latin typeface="Times New Roman" panose="02020603050405020304" pitchFamily="18" charset="0"/>
                          <a:ea typeface="Calibri"/>
                          <a:cs typeface="Times New Roman" panose="02020603050405020304" pitchFamily="18" charset="0"/>
                        </a:rPr>
                        <a:t>Позитивные </a:t>
                      </a:r>
                      <a:endParaRPr lang="ru-RU" sz="1400"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a:lnSpc>
                          <a:spcPct val="115000"/>
                        </a:lnSpc>
                        <a:spcAft>
                          <a:spcPts val="0"/>
                        </a:spcAft>
                      </a:pPr>
                      <a:r>
                        <a:rPr lang="ru-RU" sz="1400" dirty="0" smtClean="0">
                          <a:solidFill>
                            <a:schemeClr val="tx1"/>
                          </a:solidFill>
                          <a:effectLst/>
                          <a:latin typeface="Times New Roman" panose="02020603050405020304" pitchFamily="18" charset="0"/>
                          <a:ea typeface="Calibri"/>
                          <a:cs typeface="Times New Roman" panose="02020603050405020304" pitchFamily="18" charset="0"/>
                        </a:rPr>
                        <a:t> Негативные </a:t>
                      </a:r>
                      <a:endParaRPr lang="ru-RU" sz="1400"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41781071"/>
                  </a:ext>
                </a:extLst>
              </a:tr>
              <a:tr h="222613">
                <a:tc>
                  <a:txBody>
                    <a:bodyPr/>
                    <a:lstStyle/>
                    <a:p>
                      <a:pPr>
                        <a:lnSpc>
                          <a:spcPct val="115000"/>
                        </a:lnSpc>
                        <a:spcAft>
                          <a:spcPts val="0"/>
                        </a:spcAft>
                      </a:pPr>
                      <a:endParaRPr lang="ru-RU" sz="800" dirty="0">
                        <a:solidFill>
                          <a:srgbClr val="002060"/>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15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775784648"/>
                  </a:ext>
                </a:extLst>
              </a:tr>
              <a:tr h="222613">
                <a:tc>
                  <a:txBody>
                    <a:bodyPr/>
                    <a:lstStyle/>
                    <a:p>
                      <a:pPr>
                        <a:lnSpc>
                          <a:spcPct val="115000"/>
                        </a:lnSpc>
                        <a:spcAft>
                          <a:spcPts val="0"/>
                        </a:spcAft>
                      </a:pPr>
                      <a:endParaRPr lang="ru-RU" sz="800" dirty="0">
                        <a:solidFill>
                          <a:srgbClr val="002060"/>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15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511785777"/>
                  </a:ext>
                </a:extLst>
              </a:tr>
              <a:tr h="222613">
                <a:tc>
                  <a:txBody>
                    <a:bodyPr/>
                    <a:lstStyle/>
                    <a:p>
                      <a:pPr>
                        <a:lnSpc>
                          <a:spcPct val="115000"/>
                        </a:lnSpc>
                        <a:spcAft>
                          <a:spcPts val="0"/>
                        </a:spcAft>
                      </a:pPr>
                      <a:endParaRPr lang="ru-RU" sz="800" dirty="0">
                        <a:solidFill>
                          <a:srgbClr val="002060"/>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15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999072261"/>
                  </a:ext>
                </a:extLst>
              </a:tr>
            </a:tbl>
          </a:graphicData>
        </a:graphic>
      </p:graphicFrame>
      <p:sp>
        <p:nvSpPr>
          <p:cNvPr id="11" name="Прямоугольник 10"/>
          <p:cNvSpPr/>
          <p:nvPr/>
        </p:nvSpPr>
        <p:spPr>
          <a:xfrm>
            <a:off x="82628" y="5593126"/>
            <a:ext cx="8986968" cy="1200329"/>
          </a:xfrm>
          <a:prstGeom prst="rect">
            <a:avLst/>
          </a:prstGeom>
        </p:spPr>
        <p:txBody>
          <a:bodyPr wrap="square">
            <a:spAutoFit/>
          </a:bodyPr>
          <a:lstStyle/>
          <a:p>
            <a:pPr lvl="0"/>
            <a:r>
              <a:rPr lang="ru-RU" sz="800" b="1" dirty="0">
                <a:latin typeface="Times New Roman" pitchFamily="18" charset="0"/>
                <a:ea typeface="Calibri" pitchFamily="34" charset="0"/>
                <a:cs typeface="Times New Roman" pitchFamily="18" charset="0"/>
              </a:rPr>
              <a:t>Методы антимонопольного регулирования </a:t>
            </a:r>
            <a:r>
              <a:rPr lang="ru-RU" sz="800" b="1" dirty="0" smtClean="0">
                <a:latin typeface="Times New Roman" pitchFamily="18" charset="0"/>
                <a:ea typeface="Calibri" pitchFamily="34" charset="0"/>
                <a:cs typeface="Times New Roman" pitchFamily="18" charset="0"/>
              </a:rPr>
              <a:t>экономики.</a:t>
            </a:r>
            <a:endParaRPr lang="ru-RU" sz="800" b="1" dirty="0">
              <a:latin typeface="Times New Roman" pitchFamily="18" charset="0"/>
              <a:cs typeface="Times New Roman" pitchFamily="18" charset="0"/>
            </a:endParaRPr>
          </a:p>
          <a:p>
            <a:r>
              <a:rPr lang="ru-RU" sz="800" dirty="0" smtClean="0">
                <a:latin typeface="Times New Roman" panose="02020603050405020304" pitchFamily="18" charset="0"/>
                <a:cs typeface="Times New Roman" panose="02020603050405020304" pitchFamily="18" charset="0"/>
              </a:rPr>
              <a:t>Для </a:t>
            </a:r>
            <a:r>
              <a:rPr lang="ru-RU" sz="800" dirty="0">
                <a:latin typeface="Times New Roman" panose="02020603050405020304" pitchFamily="18" charset="0"/>
                <a:cs typeface="Times New Roman" panose="02020603050405020304" pitchFamily="18" charset="0"/>
              </a:rPr>
              <a:t>ограничения влияния монополий в странах с рыночной системой </a:t>
            </a:r>
            <a:r>
              <a:rPr lang="ru-RU" sz="800" dirty="0" smtClean="0">
                <a:latin typeface="Times New Roman" panose="02020603050405020304" pitchFamily="18" charset="0"/>
                <a:cs typeface="Times New Roman" panose="02020603050405020304" pitchFamily="18" charset="0"/>
              </a:rPr>
              <a:t>действует  </a:t>
            </a:r>
            <a:r>
              <a:rPr lang="ru-RU" sz="800" dirty="0">
                <a:latin typeface="Times New Roman" panose="02020603050405020304" pitchFamily="18" charset="0"/>
                <a:cs typeface="Times New Roman" panose="02020603050405020304" pitchFamily="18" charset="0"/>
              </a:rPr>
              <a:t>антимонопольное законодательство и введена юридическая ответственность фирм и их руководителей за попытки монополизации рынка.</a:t>
            </a:r>
          </a:p>
          <a:p>
            <a:r>
              <a:rPr lang="ru-RU" sz="800" dirty="0" smtClean="0">
                <a:latin typeface="Times New Roman" panose="02020603050405020304" pitchFamily="18" charset="0"/>
                <a:cs typeface="Times New Roman" panose="02020603050405020304" pitchFamily="18" charset="0"/>
              </a:rPr>
              <a:t>Начиная </a:t>
            </a:r>
            <a:r>
              <a:rPr lang="ru-RU" sz="800" dirty="0">
                <a:latin typeface="Times New Roman" panose="02020603050405020304" pitchFamily="18" charset="0"/>
                <a:cs typeface="Times New Roman" panose="02020603050405020304" pitchFamily="18" charset="0"/>
              </a:rPr>
              <a:t>с 2004 года в Российской Федерации действует Федеральная антимонопольная служба (ФАС). В её задачи входит осуществление контроля за соблюдением антимонопольного законодательства, которое защищает честную конкуренцию и способствует пресечению недобросовестной конкуренции. Для этого ФАС может проверять ценообразование в отдельных отраслях, следить за контрактной системой закупок товаров, иностранными закупками и т. д.</a:t>
            </a:r>
          </a:p>
          <a:p>
            <a:r>
              <a:rPr lang="ru-RU" sz="800" b="1" dirty="0" smtClean="0">
                <a:latin typeface="Times New Roman" panose="02020603050405020304" pitchFamily="18" charset="0"/>
                <a:cs typeface="Times New Roman" panose="02020603050405020304" pitchFamily="18" charset="0"/>
              </a:rPr>
              <a:t>Пример</a:t>
            </a:r>
            <a:r>
              <a:rPr lang="ru-RU" sz="800" b="1" dirty="0">
                <a:latin typeface="Times New Roman" panose="02020603050405020304" pitchFamily="18" charset="0"/>
                <a:cs typeface="Times New Roman" panose="02020603050405020304" pitchFamily="18" charset="0"/>
              </a:rPr>
              <a:t>:</a:t>
            </a:r>
          </a:p>
          <a:p>
            <a:r>
              <a:rPr lang="ru-RU" sz="800" dirty="0">
                <a:latin typeface="Times New Roman" panose="02020603050405020304" pitchFamily="18" charset="0"/>
                <a:cs typeface="Times New Roman" panose="02020603050405020304" pitchFamily="18" charset="0"/>
              </a:rPr>
              <a:t>в октябре 2022 года ФАС было возбуждено дело против компании «Мегафон». Её обвинили в повышении тарифов на сотовую связь на 12 %, что превышает уровень инфляции.</a:t>
            </a:r>
          </a:p>
          <a:p>
            <a:r>
              <a:rPr lang="ru-RU" sz="800" dirty="0">
                <a:latin typeface="Times New Roman" panose="02020603050405020304" pitchFamily="18" charset="0"/>
                <a:cs typeface="Times New Roman" panose="02020603050405020304" pitchFamily="18" charset="0"/>
              </a:rPr>
              <a:t>В качестве наказания ФАС может использовать штраф или даже прекращение деятельности предприятия (в судебном порядке).</a:t>
            </a:r>
          </a:p>
        </p:txBody>
      </p:sp>
    </p:spTree>
    <p:extLst>
      <p:ext uri="{BB962C8B-B14F-4D97-AF65-F5344CB8AC3E}">
        <p14:creationId xmlns:p14="http://schemas.microsoft.com/office/powerpoint/2010/main" val="30718541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ChangeArrowheads="1"/>
          </p:cNvSpPr>
          <p:nvPr/>
        </p:nvSpPr>
        <p:spPr bwMode="auto">
          <a:xfrm>
            <a:off x="52057" y="65189"/>
            <a:ext cx="9060617"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ru-RU" sz="1400" b="1" dirty="0" smtClean="0">
                <a:latin typeface="Times New Roman" pitchFamily="18" charset="0"/>
                <a:ea typeface="Calibri" pitchFamily="34" charset="0"/>
                <a:cs typeface="Times New Roman" pitchFamily="18" charset="0"/>
              </a:rPr>
              <a:t>2.7. </a:t>
            </a:r>
            <a:r>
              <a:rPr lang="ru-RU" sz="1400" b="1" dirty="0">
                <a:latin typeface="Times New Roman" pitchFamily="18" charset="0"/>
                <a:ea typeface="Calibri" pitchFamily="34" charset="0"/>
                <a:cs typeface="Times New Roman" pitchFamily="18" charset="0"/>
              </a:rPr>
              <a:t>Рынок труда. Заработная плата и </a:t>
            </a:r>
            <a:r>
              <a:rPr lang="ru-RU" sz="1400" b="1" dirty="0" smtClean="0">
                <a:latin typeface="Times New Roman" pitchFamily="18" charset="0"/>
                <a:ea typeface="Calibri" pitchFamily="34" charset="0"/>
                <a:cs typeface="Times New Roman" pitchFamily="18" charset="0"/>
              </a:rPr>
              <a:t>стимулирование </a:t>
            </a:r>
            <a:r>
              <a:rPr lang="ru-RU" sz="1400" b="1" dirty="0">
                <a:latin typeface="Times New Roman" pitchFamily="18" charset="0"/>
                <a:ea typeface="Calibri" pitchFamily="34" charset="0"/>
                <a:cs typeface="Times New Roman" pitchFamily="18" charset="0"/>
              </a:rPr>
              <a:t>труда. </a:t>
            </a:r>
            <a:r>
              <a:rPr lang="ru-RU" sz="1400" dirty="0">
                <a:latin typeface="Times New Roman" pitchFamily="18" charset="0"/>
                <a:ea typeface="Calibri" pitchFamily="34" charset="0"/>
                <a:cs typeface="Times New Roman" pitchFamily="18" charset="0"/>
              </a:rPr>
              <a:t>Занятость </a:t>
            </a:r>
            <a:r>
              <a:rPr lang="ru-RU" sz="1400" dirty="0" smtClean="0">
                <a:latin typeface="Times New Roman" pitchFamily="18" charset="0"/>
                <a:ea typeface="Calibri" pitchFamily="34" charset="0"/>
                <a:cs typeface="Times New Roman" pitchFamily="18" charset="0"/>
              </a:rPr>
              <a:t>и безработица</a:t>
            </a:r>
            <a:r>
              <a:rPr lang="ru-RU" sz="1400" dirty="0">
                <a:latin typeface="Times New Roman" pitchFamily="18" charset="0"/>
                <a:ea typeface="Calibri" pitchFamily="34" charset="0"/>
                <a:cs typeface="Times New Roman" pitchFamily="18" charset="0"/>
              </a:rPr>
              <a:t>. </a:t>
            </a:r>
            <a:r>
              <a:rPr lang="ru-RU" sz="1400" dirty="0" smtClean="0">
                <a:latin typeface="Times New Roman" pitchFamily="18" charset="0"/>
                <a:ea typeface="Calibri" pitchFamily="34" charset="0"/>
                <a:cs typeface="Times New Roman" pitchFamily="18" charset="0"/>
              </a:rPr>
              <a:t>Причины </a:t>
            </a:r>
            <a:r>
              <a:rPr lang="ru-RU" sz="1400" dirty="0">
                <a:latin typeface="Times New Roman" pitchFamily="18" charset="0"/>
                <a:ea typeface="Calibri" pitchFamily="34" charset="0"/>
                <a:cs typeface="Times New Roman" pitchFamily="18" charset="0"/>
              </a:rPr>
              <a:t>и виды безработицы. </a:t>
            </a:r>
            <a:r>
              <a:rPr lang="ru-RU" sz="1400" dirty="0" smtClean="0">
                <a:latin typeface="Times New Roman" pitchFamily="18" charset="0"/>
                <a:ea typeface="Calibri" pitchFamily="34" charset="0"/>
                <a:cs typeface="Times New Roman" pitchFamily="18" charset="0"/>
              </a:rPr>
              <a:t>Государственная политика </a:t>
            </a:r>
            <a:r>
              <a:rPr lang="ru-RU" sz="1400" dirty="0">
                <a:latin typeface="Times New Roman" pitchFamily="18" charset="0"/>
                <a:ea typeface="Calibri" pitchFamily="34" charset="0"/>
                <a:cs typeface="Times New Roman" pitchFamily="18" charset="0"/>
              </a:rPr>
              <a:t>Российской Федерации в </a:t>
            </a:r>
            <a:r>
              <a:rPr lang="ru-RU" sz="1400" dirty="0" smtClean="0">
                <a:latin typeface="Times New Roman" pitchFamily="18" charset="0"/>
                <a:ea typeface="Calibri" pitchFamily="34" charset="0"/>
                <a:cs typeface="Times New Roman" pitchFamily="18" charset="0"/>
              </a:rPr>
              <a:t>области занятости</a:t>
            </a:r>
            <a:r>
              <a:rPr lang="ru-RU" sz="1400" dirty="0">
                <a:latin typeface="Times New Roman" pitchFamily="18" charset="0"/>
                <a:ea typeface="Calibri" pitchFamily="34" charset="0"/>
                <a:cs typeface="Times New Roman" pitchFamily="18" charset="0"/>
              </a:rPr>
              <a:t>. Особенности труда </a:t>
            </a:r>
            <a:r>
              <a:rPr lang="ru-RU" sz="1400" dirty="0" smtClean="0">
                <a:latin typeface="Times New Roman" pitchFamily="18" charset="0"/>
                <a:ea typeface="Calibri" pitchFamily="34" charset="0"/>
                <a:cs typeface="Times New Roman" pitchFamily="18" charset="0"/>
              </a:rPr>
              <a:t>молодёжи. Деятельность профсоюзов.</a:t>
            </a:r>
            <a:endParaRPr lang="ru-RU" sz="1400" dirty="0">
              <a:latin typeface="Times New Roman" pitchFamily="18" charset="0"/>
              <a:cs typeface="Times New Roman" pitchFamily="18" charset="0"/>
            </a:endParaRPr>
          </a:p>
          <a:p>
            <a:pPr lvl="0" eaLnBrk="0" fontAlgn="base" hangingPunct="0">
              <a:spcBef>
                <a:spcPct val="0"/>
              </a:spcBef>
              <a:spcAft>
                <a:spcPct val="0"/>
              </a:spcAft>
            </a:pPr>
            <a:endParaRPr lang="ru-RU" b="1" dirty="0">
              <a:latin typeface="Times New Roman" pitchFamily="18" charset="0"/>
              <a:cs typeface="Times New Roman" pitchFamily="18" charset="0"/>
            </a:endParaRPr>
          </a:p>
        </p:txBody>
      </p:sp>
      <p:sp>
        <p:nvSpPr>
          <p:cNvPr id="3" name="Прямоугольник 2"/>
          <p:cNvSpPr/>
          <p:nvPr/>
        </p:nvSpPr>
        <p:spPr>
          <a:xfrm>
            <a:off x="102439" y="771168"/>
            <a:ext cx="4184896" cy="523220"/>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400" b="1" dirty="0" smtClean="0">
                <a:latin typeface="Times New Roman" panose="02020603050405020304" pitchFamily="18" charset="0"/>
                <a:cs typeface="Times New Roman" panose="02020603050405020304" pitchFamily="18" charset="0"/>
              </a:rPr>
              <a:t>Рынок труда </a:t>
            </a:r>
            <a:r>
              <a:rPr lang="ru-RU" sz="1400" dirty="0" smtClean="0">
                <a:latin typeface="Times New Roman" panose="02020603050405020304" pitchFamily="18" charset="0"/>
                <a:cs typeface="Times New Roman" panose="02020603050405020304" pitchFamily="18" charset="0"/>
              </a:rPr>
              <a:t>—</a:t>
            </a:r>
            <a:r>
              <a:rPr lang="ru-RU" sz="1400" dirty="0">
                <a:latin typeface="Times New Roman" panose="02020603050405020304" pitchFamily="18" charset="0"/>
                <a:cs typeface="Times New Roman" panose="02020603050405020304" pitchFamily="18" charset="0"/>
              </a:rPr>
              <a:t> </a:t>
            </a:r>
            <a:endParaRPr lang="ru-RU" sz="1400" dirty="0" smtClean="0">
              <a:latin typeface="Times New Roman" panose="02020603050405020304" pitchFamily="18" charset="0"/>
              <a:cs typeface="Times New Roman" panose="02020603050405020304" pitchFamily="18" charset="0"/>
            </a:endParaRPr>
          </a:p>
          <a:p>
            <a:endParaRPr lang="ru-RU" sz="1400" b="1" dirty="0">
              <a:latin typeface="Times New Roman" pitchFamily="18" charset="0"/>
              <a:cs typeface="Times New Roman" pitchFamily="18" charset="0"/>
            </a:endParaRPr>
          </a:p>
        </p:txBody>
      </p:sp>
      <p:sp>
        <p:nvSpPr>
          <p:cNvPr id="2" name="Прямоугольник 1"/>
          <p:cNvSpPr/>
          <p:nvPr/>
        </p:nvSpPr>
        <p:spPr>
          <a:xfrm>
            <a:off x="4576861" y="5704987"/>
            <a:ext cx="4617594" cy="1015663"/>
          </a:xfrm>
          <a:prstGeom prst="rect">
            <a:avLst/>
          </a:prstGeom>
        </p:spPr>
        <p:txBody>
          <a:bodyPr wrap="square">
            <a:spAutoFit/>
          </a:bodyPr>
          <a:lstStyle/>
          <a:p>
            <a:r>
              <a:rPr lang="ru-RU" sz="1000" dirty="0">
                <a:latin typeface="Times New Roman" panose="02020603050405020304" pitchFamily="18" charset="0"/>
                <a:cs typeface="Times New Roman" panose="02020603050405020304" pitchFamily="18" charset="0"/>
              </a:rPr>
              <a:t>Помимо заработной платы для повышения производительности труда могут использоваться различные другие стимулы.</a:t>
            </a:r>
          </a:p>
          <a:p>
            <a:r>
              <a:rPr lang="ru-RU" sz="1000" b="1" dirty="0" smtClean="0">
                <a:latin typeface="Times New Roman" panose="02020603050405020304" pitchFamily="18" charset="0"/>
                <a:cs typeface="Times New Roman" panose="02020603050405020304" pitchFamily="18" charset="0"/>
              </a:rPr>
              <a:t>Экономические</a:t>
            </a:r>
            <a:r>
              <a:rPr lang="ru-RU" sz="1000" dirty="0" smtClean="0">
                <a:latin typeface="Times New Roman" panose="02020603050405020304" pitchFamily="18" charset="0"/>
                <a:cs typeface="Times New Roman" panose="02020603050405020304" pitchFamily="18" charset="0"/>
              </a:rPr>
              <a:t> </a:t>
            </a:r>
            <a:r>
              <a:rPr lang="ru-RU" sz="1000" dirty="0">
                <a:latin typeface="Times New Roman" panose="02020603050405020304" pitchFamily="18" charset="0"/>
                <a:cs typeface="Times New Roman" panose="02020603050405020304" pitchFamily="18" charset="0"/>
              </a:rPr>
              <a:t>(премии, бонусы, дополнительное медицинское </a:t>
            </a:r>
            <a:r>
              <a:rPr lang="ru-RU" sz="1000" dirty="0" smtClean="0">
                <a:latin typeface="Times New Roman" panose="02020603050405020304" pitchFamily="18" charset="0"/>
                <a:cs typeface="Times New Roman" panose="02020603050405020304" pitchFamily="18" charset="0"/>
              </a:rPr>
              <a:t>обслуживание).</a:t>
            </a:r>
            <a:endParaRPr lang="ru-RU" sz="1000" dirty="0">
              <a:latin typeface="Times New Roman" panose="02020603050405020304" pitchFamily="18" charset="0"/>
              <a:cs typeface="Times New Roman" panose="02020603050405020304" pitchFamily="18" charset="0"/>
            </a:endParaRPr>
          </a:p>
          <a:p>
            <a:r>
              <a:rPr lang="ru-RU" sz="1000" b="1" dirty="0">
                <a:latin typeface="Times New Roman" panose="02020603050405020304" pitchFamily="18" charset="0"/>
                <a:cs typeface="Times New Roman" panose="02020603050405020304" pitchFamily="18" charset="0"/>
              </a:rPr>
              <a:t>Социальные </a:t>
            </a:r>
            <a:r>
              <a:rPr lang="ru-RU" sz="1000" dirty="0">
                <a:latin typeface="Times New Roman" panose="02020603050405020304" pitchFamily="18" charset="0"/>
                <a:cs typeface="Times New Roman" panose="02020603050405020304" pitchFamily="18" charset="0"/>
              </a:rPr>
              <a:t>(возможность карьерного роста, получение образования, престижность труда).</a:t>
            </a:r>
          </a:p>
          <a:p>
            <a:r>
              <a:rPr lang="ru-RU" sz="1000" b="1" dirty="0">
                <a:latin typeface="Times New Roman" panose="02020603050405020304" pitchFamily="18" charset="0"/>
                <a:cs typeface="Times New Roman" panose="02020603050405020304" pitchFamily="18" charset="0"/>
              </a:rPr>
              <a:t>Моральные</a:t>
            </a:r>
            <a:r>
              <a:rPr lang="ru-RU" sz="1000" dirty="0">
                <a:latin typeface="Times New Roman" panose="02020603050405020304" pitchFamily="18" charset="0"/>
                <a:cs typeface="Times New Roman" panose="02020603050405020304" pitchFamily="18" charset="0"/>
              </a:rPr>
              <a:t> (уважение данного труда в обществе</a:t>
            </a:r>
            <a:r>
              <a:rPr lang="ru-RU" sz="1000" dirty="0" smtClean="0">
                <a:latin typeface="Times New Roman" panose="02020603050405020304" pitchFamily="18" charset="0"/>
                <a:cs typeface="Times New Roman" panose="02020603050405020304" pitchFamily="18" charset="0"/>
              </a:rPr>
              <a:t>, </a:t>
            </a:r>
            <a:r>
              <a:rPr lang="ru-RU" sz="1000" dirty="0">
                <a:latin typeface="Times New Roman" panose="02020603050405020304" pitchFamily="18" charset="0"/>
                <a:cs typeface="Times New Roman" panose="02020603050405020304" pitchFamily="18" charset="0"/>
              </a:rPr>
              <a:t>самореализация).</a:t>
            </a:r>
          </a:p>
        </p:txBody>
      </p:sp>
      <p:sp>
        <p:nvSpPr>
          <p:cNvPr id="18" name="AutoShape 2" descr="https://skr.sh/i/140623/UMDZQ9tC.png?download=1&amp;name=%D0%A1%D0%BA%D1%80%D0%B8%D0%BD%D1%88%D0%BE%D1%82%2014-06-2023%2014:37:44.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9" name="AutoShape 2" descr="https://skr.sh/i/140623/pjpxbxRB.png?download=1&amp;name=%D0%A1%D0%BA%D1%80%D0%B8%D0%BD%D1%88%D0%BE%D1%82%2014-06-2023%2018:31:51.pn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3" name="Прямоугольник 12"/>
          <p:cNvSpPr/>
          <p:nvPr/>
        </p:nvSpPr>
        <p:spPr>
          <a:xfrm>
            <a:off x="26903" y="3610132"/>
            <a:ext cx="2312849" cy="1600438"/>
          </a:xfrm>
          <a:prstGeom prst="rect">
            <a:avLst/>
          </a:prstGeom>
        </p:spPr>
        <p:txBody>
          <a:bodyPr wrap="square">
            <a:spAutoFit/>
          </a:bodyPr>
          <a:lstStyle/>
          <a:p>
            <a:r>
              <a:rPr lang="ru-RU" sz="1400" b="1" dirty="0" smtClean="0">
                <a:latin typeface="Times New Roman" panose="02020603050405020304" pitchFamily="18" charset="0"/>
                <a:cs typeface="Times New Roman" panose="02020603050405020304" pitchFamily="18" charset="0"/>
              </a:rPr>
              <a:t>Особенности рынка труда</a:t>
            </a:r>
          </a:p>
          <a:p>
            <a:r>
              <a:rPr lang="ru-RU" sz="1400" b="1" dirty="0" smtClean="0">
                <a:latin typeface="Times New Roman" panose="02020603050405020304" pitchFamily="18" charset="0"/>
                <a:cs typeface="Times New Roman" panose="02020603050405020304" pitchFamily="18" charset="0"/>
              </a:rPr>
              <a:t> </a:t>
            </a:r>
            <a:endParaRPr lang="ru-RU" sz="1400" b="1" dirty="0">
              <a:latin typeface="Times New Roman" panose="02020603050405020304" pitchFamily="18" charset="0"/>
              <a:cs typeface="Times New Roman" panose="02020603050405020304" pitchFamily="18" charset="0"/>
            </a:endParaRPr>
          </a:p>
          <a:p>
            <a:pPr marL="171450" indent="-171450">
              <a:buFont typeface="Wingdings" panose="05000000000000000000" pitchFamily="2" charset="2"/>
              <a:buChar char="Ø"/>
            </a:pPr>
            <a:r>
              <a:rPr lang="ru-RU" sz="1400" dirty="0" smtClean="0">
                <a:latin typeface="Times New Roman" panose="02020603050405020304" pitchFamily="18" charset="0"/>
                <a:cs typeface="Times New Roman" panose="02020603050405020304" pitchFamily="18" charset="0"/>
              </a:rPr>
              <a:t>- </a:t>
            </a:r>
          </a:p>
          <a:p>
            <a:pPr marL="171450" indent="-171450">
              <a:buFont typeface="Wingdings" panose="05000000000000000000" pitchFamily="2" charset="2"/>
              <a:buChar char="Ø"/>
            </a:pPr>
            <a:r>
              <a:rPr lang="ru-RU" sz="1400" dirty="0" smtClean="0">
                <a:latin typeface="Times New Roman" panose="02020603050405020304" pitchFamily="18" charset="0"/>
                <a:cs typeface="Times New Roman" panose="02020603050405020304" pitchFamily="18" charset="0"/>
              </a:rPr>
              <a:t>-</a:t>
            </a:r>
          </a:p>
          <a:p>
            <a:pPr marL="171450" indent="-171450">
              <a:buFont typeface="Wingdings" panose="05000000000000000000" pitchFamily="2" charset="2"/>
              <a:buChar char="Ø"/>
            </a:pPr>
            <a:r>
              <a:rPr lang="ru-RU" sz="1400" dirty="0" smtClean="0">
                <a:latin typeface="Times New Roman" panose="02020603050405020304" pitchFamily="18" charset="0"/>
                <a:cs typeface="Times New Roman" panose="02020603050405020304" pitchFamily="18" charset="0"/>
              </a:rPr>
              <a:t>- </a:t>
            </a:r>
          </a:p>
          <a:p>
            <a:pPr marL="171450" indent="-171450">
              <a:buFont typeface="Wingdings" panose="05000000000000000000" pitchFamily="2" charset="2"/>
              <a:buChar char="Ø"/>
            </a:pPr>
            <a:r>
              <a:rPr lang="ru-RU" sz="1400" dirty="0" smtClean="0">
                <a:latin typeface="Times New Roman" panose="02020603050405020304" pitchFamily="18" charset="0"/>
                <a:cs typeface="Times New Roman" panose="02020603050405020304" pitchFamily="18" charset="0"/>
              </a:rPr>
              <a:t>- </a:t>
            </a:r>
            <a:endParaRPr lang="ru-RU" sz="1400" dirty="0">
              <a:latin typeface="Times New Roman" panose="02020603050405020304" pitchFamily="18" charset="0"/>
              <a:cs typeface="Times New Roman" panose="02020603050405020304" pitchFamily="18" charset="0"/>
            </a:endParaRPr>
          </a:p>
          <a:p>
            <a:endParaRPr lang="ru-RU" sz="1400" dirty="0">
              <a:latin typeface="Times New Roman" panose="02020603050405020304" pitchFamily="18" charset="0"/>
              <a:cs typeface="Times New Roman" panose="02020603050405020304" pitchFamily="18" charset="0"/>
            </a:endParaRPr>
          </a:p>
        </p:txBody>
      </p:sp>
      <p:sp>
        <p:nvSpPr>
          <p:cNvPr id="14" name="Прямоугольник 13"/>
          <p:cNvSpPr/>
          <p:nvPr/>
        </p:nvSpPr>
        <p:spPr>
          <a:xfrm>
            <a:off x="4487984" y="619810"/>
            <a:ext cx="4424041" cy="738664"/>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400" b="1" dirty="0" smtClean="0">
                <a:latin typeface="Times New Roman" panose="02020603050405020304" pitchFamily="18" charset="0"/>
                <a:cs typeface="Times New Roman" panose="02020603050405020304" pitchFamily="18" charset="0"/>
              </a:rPr>
              <a:t>Заработная плата –</a:t>
            </a:r>
          </a:p>
          <a:p>
            <a:endParaRPr lang="ru-RU" sz="1400" b="1" dirty="0">
              <a:latin typeface="Times New Roman" panose="02020603050405020304" pitchFamily="18" charset="0"/>
              <a:cs typeface="Times New Roman" panose="02020603050405020304" pitchFamily="18" charset="0"/>
            </a:endParaRPr>
          </a:p>
          <a:p>
            <a:endParaRPr lang="ru-RU" sz="1400" b="1" dirty="0">
              <a:latin typeface="Times New Roman" panose="02020603050405020304" pitchFamily="18" charset="0"/>
              <a:cs typeface="Times New Roman" panose="02020603050405020304" pitchFamily="18" charset="0"/>
            </a:endParaRPr>
          </a:p>
        </p:txBody>
      </p:sp>
      <p:sp>
        <p:nvSpPr>
          <p:cNvPr id="15" name="Прямоугольник 14"/>
          <p:cNvSpPr/>
          <p:nvPr/>
        </p:nvSpPr>
        <p:spPr>
          <a:xfrm>
            <a:off x="4695153" y="2552376"/>
            <a:ext cx="4184896" cy="307777"/>
          </a:xfrm>
          <a:prstGeom prst="rect">
            <a:avLst/>
          </a:prstGeom>
          <a:solidFill>
            <a:schemeClr val="bg1">
              <a:lumMod val="95000"/>
            </a:schemeClr>
          </a:solidFill>
          <a:ln>
            <a:solidFill>
              <a:schemeClr val="tx2">
                <a:lumMod val="50000"/>
                <a:lumOff val="50000"/>
              </a:schemeClr>
            </a:solidFill>
          </a:ln>
        </p:spPr>
        <p:txBody>
          <a:bodyPr wrap="square">
            <a:spAutoFit/>
          </a:bodyPr>
          <a:lstStyle/>
          <a:p>
            <a:pPr algn="ctr"/>
            <a:r>
              <a:rPr lang="ru-RU" sz="1400" b="1" dirty="0">
                <a:latin typeface="Times New Roman" panose="02020603050405020304" pitchFamily="18" charset="0"/>
                <a:cs typeface="Times New Roman" panose="02020603050405020304" pitchFamily="18" charset="0"/>
              </a:rPr>
              <a:t>Формы заработной платы </a:t>
            </a:r>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575" y="1335848"/>
            <a:ext cx="4027708" cy="857439"/>
          </a:xfrm>
          <a:prstGeom prst="rect">
            <a:avLst/>
          </a:prstGeom>
        </p:spPr>
      </p:pic>
      <p:graphicFrame>
        <p:nvGraphicFramePr>
          <p:cNvPr id="12" name="Таблица 11"/>
          <p:cNvGraphicFramePr>
            <a:graphicFrameLocks noGrp="1"/>
          </p:cNvGraphicFramePr>
          <p:nvPr>
            <p:extLst>
              <p:ext uri="{D42A27DB-BD31-4B8C-83A1-F6EECF244321}">
                <p14:modId xmlns:p14="http://schemas.microsoft.com/office/powerpoint/2010/main" val="2175984900"/>
              </p:ext>
            </p:extLst>
          </p:nvPr>
        </p:nvGraphicFramePr>
        <p:xfrm>
          <a:off x="82868" y="2187765"/>
          <a:ext cx="4421120" cy="1368654"/>
        </p:xfrm>
        <a:graphic>
          <a:graphicData uri="http://schemas.openxmlformats.org/drawingml/2006/table">
            <a:tbl>
              <a:tblPr firstRow="1" firstCol="1" bandRow="1"/>
              <a:tblGrid>
                <a:gridCol w="2127232">
                  <a:extLst>
                    <a:ext uri="{9D8B030D-6E8A-4147-A177-3AD203B41FA5}">
                      <a16:colId xmlns:a16="http://schemas.microsoft.com/office/drawing/2014/main" val="20000"/>
                    </a:ext>
                  </a:extLst>
                </a:gridCol>
                <a:gridCol w="2293888">
                  <a:extLst>
                    <a:ext uri="{9D8B030D-6E8A-4147-A177-3AD203B41FA5}">
                      <a16:colId xmlns:a16="http://schemas.microsoft.com/office/drawing/2014/main" val="20001"/>
                    </a:ext>
                  </a:extLst>
                </a:gridCol>
              </a:tblGrid>
              <a:tr h="298438">
                <a:tc>
                  <a:txBody>
                    <a:bodyPr/>
                    <a:lstStyle/>
                    <a:p>
                      <a:pPr algn="ctr">
                        <a:lnSpc>
                          <a:spcPct val="100000"/>
                        </a:lnSpc>
                        <a:spcAft>
                          <a:spcPts val="0"/>
                        </a:spcAft>
                      </a:pPr>
                      <a:r>
                        <a:rPr lang="ru-RU" sz="1200" b="1" dirty="0" smtClean="0">
                          <a:solidFill>
                            <a:schemeClr val="tx1"/>
                          </a:solidFill>
                          <a:effectLst/>
                          <a:latin typeface="Times New Roman" panose="02020603050405020304" pitchFamily="18" charset="0"/>
                          <a:ea typeface="Calibri"/>
                          <a:cs typeface="Times New Roman" panose="02020603050405020304" pitchFamily="18" charset="0"/>
                        </a:rPr>
                        <a:t>Спрос на труд</a:t>
                      </a: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a:txBody>
                    <a:bodyPr/>
                    <a:lstStyle/>
                    <a:p>
                      <a:pPr algn="ctr">
                        <a:lnSpc>
                          <a:spcPct val="100000"/>
                        </a:lnSpc>
                        <a:spcAft>
                          <a:spcPts val="0"/>
                        </a:spcAft>
                      </a:pPr>
                      <a:r>
                        <a:rPr lang="ru-RU" sz="1200" b="1" dirty="0" smtClean="0">
                          <a:solidFill>
                            <a:schemeClr val="tx1"/>
                          </a:solidFill>
                          <a:effectLst/>
                          <a:latin typeface="Times New Roman" panose="02020603050405020304" pitchFamily="18" charset="0"/>
                          <a:ea typeface="Calibri"/>
                          <a:cs typeface="Times New Roman" panose="02020603050405020304" pitchFamily="18" charset="0"/>
                        </a:rPr>
                        <a:t>Предложение труда</a:t>
                      </a: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extLst>
                  <a:ext uri="{0D108BD9-81ED-4DB2-BD59-A6C34878D82A}">
                    <a16:rowId xmlns:a16="http://schemas.microsoft.com/office/drawing/2014/main" val="10000"/>
                  </a:ext>
                </a:extLst>
              </a:tr>
              <a:tr h="246527">
                <a:tc>
                  <a:txBody>
                    <a:bodyPr/>
                    <a:lstStyle/>
                    <a:p>
                      <a:pPr>
                        <a:lnSpc>
                          <a:spcPct val="100000"/>
                        </a:lnSpc>
                        <a:spcAft>
                          <a:spcPts val="0"/>
                        </a:spcAft>
                      </a:pPr>
                      <a:endParaRPr lang="ru-RU" sz="1200" b="1" dirty="0" smtClean="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a:lnSpc>
                          <a:spcPct val="100000"/>
                        </a:lnSpc>
                        <a:spcAft>
                          <a:spcPts val="0"/>
                        </a:spcAft>
                      </a:pP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22613">
                <a:tc>
                  <a:txBody>
                    <a:bodyPr/>
                    <a:lstStyle/>
                    <a:p>
                      <a:pPr>
                        <a:lnSpc>
                          <a:spcPct val="100000"/>
                        </a:lnSpc>
                        <a:spcAft>
                          <a:spcPts val="0"/>
                        </a:spcAft>
                      </a:pPr>
                      <a:r>
                        <a:rPr lang="ru-RU" sz="1000" dirty="0" smtClean="0">
                          <a:solidFill>
                            <a:schemeClr val="tx1"/>
                          </a:solidFill>
                          <a:effectLst/>
                          <a:latin typeface="Times New Roman" panose="02020603050405020304" pitchFamily="18" charset="0"/>
                          <a:ea typeface="Calibri"/>
                          <a:cs typeface="Times New Roman" panose="02020603050405020304" pitchFamily="18" charset="0"/>
                        </a:rPr>
                        <a:t> Факторы:</a:t>
                      </a:r>
                    </a:p>
                    <a:p>
                      <a:pPr>
                        <a:lnSpc>
                          <a:spcPct val="100000"/>
                        </a:lnSpc>
                        <a:spcAft>
                          <a:spcPts val="0"/>
                        </a:spcAft>
                      </a:pPr>
                      <a:endParaRPr lang="ru-RU" sz="1000"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effectLst/>
                          <a:latin typeface="Times New Roman" panose="02020603050405020304" pitchFamily="18" charset="0"/>
                          <a:ea typeface="Calibri"/>
                          <a:cs typeface="Times New Roman" panose="02020603050405020304" pitchFamily="18" charset="0"/>
                        </a:rPr>
                        <a:t>Факторы:</a:t>
                      </a:r>
                    </a:p>
                    <a:p>
                      <a:pPr>
                        <a:lnSpc>
                          <a:spcPct val="100000"/>
                        </a:lnSpc>
                        <a:spcAft>
                          <a:spcPts val="0"/>
                        </a:spcAft>
                      </a:pPr>
                      <a:endParaRPr lang="ru-RU" sz="1000"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2"/>
                  </a:ext>
                </a:extLst>
              </a:tr>
            </a:tbl>
          </a:graphicData>
        </a:graphic>
      </p:graphicFrame>
      <p:sp>
        <p:nvSpPr>
          <p:cNvPr id="5" name="Прямоугольник 4"/>
          <p:cNvSpPr/>
          <p:nvPr/>
        </p:nvSpPr>
        <p:spPr>
          <a:xfrm>
            <a:off x="2256753" y="3593693"/>
            <a:ext cx="3093957" cy="1384995"/>
          </a:xfrm>
          <a:prstGeom prst="rect">
            <a:avLst/>
          </a:prstGeom>
        </p:spPr>
        <p:txBody>
          <a:bodyPr wrap="square">
            <a:spAutoFit/>
          </a:bodyPr>
          <a:lstStyle/>
          <a:p>
            <a:r>
              <a:rPr lang="ru-RU" sz="1400" b="1" dirty="0" smtClean="0">
                <a:latin typeface="Times New Roman" panose="02020603050405020304" pitchFamily="18" charset="0"/>
                <a:cs typeface="Times New Roman" panose="02020603050405020304" pitchFamily="18" charset="0"/>
              </a:rPr>
              <a:t>Характерные черты </a:t>
            </a:r>
          </a:p>
          <a:p>
            <a:r>
              <a:rPr lang="ru-RU" sz="1400" b="1" dirty="0" smtClean="0">
                <a:latin typeface="Times New Roman" panose="02020603050405020304" pitchFamily="18" charset="0"/>
                <a:cs typeface="Times New Roman" panose="02020603050405020304" pitchFamily="18" charset="0"/>
              </a:rPr>
              <a:t>конкурентного </a:t>
            </a:r>
            <a:r>
              <a:rPr lang="ru-RU" sz="1400" b="1" dirty="0">
                <a:latin typeface="Times New Roman" panose="02020603050405020304" pitchFamily="18" charset="0"/>
                <a:cs typeface="Times New Roman" panose="02020603050405020304" pitchFamily="18" charset="0"/>
              </a:rPr>
              <a:t>рынка труда </a:t>
            </a:r>
          </a:p>
          <a:p>
            <a:pPr marL="171450" indent="-171450">
              <a:buFont typeface="Wingdings" panose="05000000000000000000" pitchFamily="2" charset="2"/>
              <a:buChar char="Ø"/>
            </a:pPr>
            <a:r>
              <a:rPr lang="ru-RU" sz="1400" dirty="0">
                <a:latin typeface="Times New Roman" panose="02020603050405020304" pitchFamily="18" charset="0"/>
                <a:cs typeface="Times New Roman" panose="02020603050405020304" pitchFamily="18" charset="0"/>
              </a:rPr>
              <a:t>- </a:t>
            </a:r>
          </a:p>
          <a:p>
            <a:pPr marL="171450" indent="-171450">
              <a:buFont typeface="Wingdings" panose="05000000000000000000" pitchFamily="2" charset="2"/>
              <a:buChar char="Ø"/>
            </a:pPr>
            <a:r>
              <a:rPr lang="ru-RU" sz="1400" dirty="0">
                <a:latin typeface="Times New Roman" panose="02020603050405020304" pitchFamily="18" charset="0"/>
                <a:cs typeface="Times New Roman" panose="02020603050405020304" pitchFamily="18" charset="0"/>
              </a:rPr>
              <a:t>-</a:t>
            </a:r>
          </a:p>
          <a:p>
            <a:pPr marL="171450" indent="-171450">
              <a:buFont typeface="Wingdings" panose="05000000000000000000" pitchFamily="2" charset="2"/>
              <a:buChar char="Ø"/>
            </a:pPr>
            <a:r>
              <a:rPr lang="ru-RU" sz="1400" dirty="0">
                <a:latin typeface="Times New Roman" panose="02020603050405020304" pitchFamily="18" charset="0"/>
                <a:cs typeface="Times New Roman" panose="02020603050405020304" pitchFamily="18" charset="0"/>
              </a:rPr>
              <a:t>- </a:t>
            </a:r>
          </a:p>
          <a:p>
            <a:pPr marL="171450" indent="-171450">
              <a:buFont typeface="Wingdings" panose="05000000000000000000" pitchFamily="2" charset="2"/>
              <a:buChar char="Ø"/>
            </a:pPr>
            <a:r>
              <a:rPr lang="ru-RU" sz="1400" dirty="0">
                <a:latin typeface="Times New Roman" panose="02020603050405020304" pitchFamily="18" charset="0"/>
                <a:cs typeface="Times New Roman" panose="02020603050405020304" pitchFamily="18" charset="0"/>
              </a:rPr>
              <a:t>- </a:t>
            </a:r>
          </a:p>
        </p:txBody>
      </p:sp>
      <p:sp>
        <p:nvSpPr>
          <p:cNvPr id="6" name="Прямоугольник 5"/>
          <p:cNvSpPr/>
          <p:nvPr/>
        </p:nvSpPr>
        <p:spPr>
          <a:xfrm>
            <a:off x="4533578" y="1382948"/>
            <a:ext cx="4572000" cy="1169551"/>
          </a:xfrm>
          <a:prstGeom prst="rect">
            <a:avLst/>
          </a:prstGeom>
        </p:spPr>
        <p:txBody>
          <a:bodyPr>
            <a:spAutoFit/>
          </a:bodyPr>
          <a:lstStyle/>
          <a:p>
            <a:r>
              <a:rPr lang="ru-RU" sz="1400" b="1" dirty="0" smtClean="0">
                <a:latin typeface="Times New Roman" panose="02020603050405020304" pitchFamily="18" charset="0"/>
                <a:cs typeface="Times New Roman" panose="02020603050405020304" pitchFamily="18" charset="0"/>
              </a:rPr>
              <a:t>Факторы, определяющие размер заработной платы </a:t>
            </a:r>
            <a:endParaRPr lang="ru-RU" sz="1400" b="1" dirty="0">
              <a:latin typeface="Times New Roman" panose="02020603050405020304" pitchFamily="18" charset="0"/>
              <a:cs typeface="Times New Roman" panose="02020603050405020304" pitchFamily="18" charset="0"/>
            </a:endParaRPr>
          </a:p>
          <a:p>
            <a:pPr marL="171450" indent="-171450">
              <a:buFont typeface="Wingdings" panose="05000000000000000000" pitchFamily="2" charset="2"/>
              <a:buChar char="Ø"/>
            </a:pPr>
            <a:r>
              <a:rPr lang="ru-RU" sz="1400" dirty="0">
                <a:latin typeface="Times New Roman" panose="02020603050405020304" pitchFamily="18" charset="0"/>
                <a:cs typeface="Times New Roman" panose="02020603050405020304" pitchFamily="18" charset="0"/>
              </a:rPr>
              <a:t>- </a:t>
            </a:r>
          </a:p>
          <a:p>
            <a:pPr marL="171450" indent="-171450">
              <a:buFont typeface="Wingdings" panose="05000000000000000000" pitchFamily="2" charset="2"/>
              <a:buChar char="Ø"/>
            </a:pPr>
            <a:r>
              <a:rPr lang="ru-RU" sz="1400" dirty="0">
                <a:latin typeface="Times New Roman" panose="02020603050405020304" pitchFamily="18" charset="0"/>
                <a:cs typeface="Times New Roman" panose="02020603050405020304" pitchFamily="18" charset="0"/>
              </a:rPr>
              <a:t>-</a:t>
            </a:r>
          </a:p>
          <a:p>
            <a:pPr marL="171450" indent="-171450">
              <a:buFont typeface="Wingdings" panose="05000000000000000000" pitchFamily="2" charset="2"/>
              <a:buChar char="Ø"/>
            </a:pPr>
            <a:r>
              <a:rPr lang="ru-RU" sz="1400" dirty="0">
                <a:latin typeface="Times New Roman" panose="02020603050405020304" pitchFamily="18" charset="0"/>
                <a:cs typeface="Times New Roman" panose="02020603050405020304" pitchFamily="18" charset="0"/>
              </a:rPr>
              <a:t>- </a:t>
            </a:r>
          </a:p>
          <a:p>
            <a:pPr marL="171450" indent="-171450">
              <a:buFont typeface="Wingdings" panose="05000000000000000000" pitchFamily="2" charset="2"/>
              <a:buChar char="Ø"/>
            </a:pPr>
            <a:r>
              <a:rPr lang="ru-RU" sz="1400" dirty="0">
                <a:latin typeface="Times New Roman" panose="02020603050405020304" pitchFamily="18" charset="0"/>
                <a:cs typeface="Times New Roman" panose="02020603050405020304" pitchFamily="18" charset="0"/>
              </a:rPr>
              <a:t>- </a:t>
            </a:r>
          </a:p>
        </p:txBody>
      </p:sp>
      <p:sp>
        <p:nvSpPr>
          <p:cNvPr id="17" name="Прямоугольник 16"/>
          <p:cNvSpPr/>
          <p:nvPr/>
        </p:nvSpPr>
        <p:spPr>
          <a:xfrm>
            <a:off x="4727130" y="2940207"/>
            <a:ext cx="1267166" cy="619662"/>
          </a:xfrm>
          <a:prstGeom prst="rect">
            <a:avLst/>
          </a:prstGeom>
          <a:solidFill>
            <a:schemeClr val="bg1">
              <a:lumMod val="95000"/>
            </a:schemeClr>
          </a:solidFill>
          <a:ln>
            <a:solidFill>
              <a:schemeClr val="tx2">
                <a:lumMod val="50000"/>
                <a:lumOff val="50000"/>
              </a:schemeClr>
            </a:solidFill>
          </a:ln>
        </p:spPr>
        <p:txBody>
          <a:bodyPr wrap="square">
            <a:spAutoFit/>
          </a:bodyPr>
          <a:lstStyle/>
          <a:p>
            <a:pPr algn="ctr"/>
            <a:endParaRPr lang="ru-RU" sz="1600" b="1" dirty="0" smtClean="0">
              <a:latin typeface="Times New Roman" pitchFamily="18" charset="0"/>
              <a:cs typeface="Times New Roman" pitchFamily="18" charset="0"/>
            </a:endParaRPr>
          </a:p>
        </p:txBody>
      </p:sp>
      <p:sp>
        <p:nvSpPr>
          <p:cNvPr id="19" name="Прямоугольник 18"/>
          <p:cNvSpPr/>
          <p:nvPr/>
        </p:nvSpPr>
        <p:spPr>
          <a:xfrm>
            <a:off x="7557663" y="2912317"/>
            <a:ext cx="1322386" cy="619662"/>
          </a:xfrm>
          <a:prstGeom prst="rect">
            <a:avLst/>
          </a:prstGeom>
          <a:solidFill>
            <a:schemeClr val="bg1">
              <a:lumMod val="95000"/>
            </a:schemeClr>
          </a:solidFill>
          <a:ln>
            <a:solidFill>
              <a:schemeClr val="tx2">
                <a:lumMod val="50000"/>
                <a:lumOff val="50000"/>
              </a:schemeClr>
            </a:solidFill>
          </a:ln>
        </p:spPr>
        <p:txBody>
          <a:bodyPr wrap="square">
            <a:spAutoFit/>
          </a:bodyPr>
          <a:lstStyle/>
          <a:p>
            <a:pPr algn="ctr"/>
            <a:endParaRPr lang="ru-RU" sz="1600" b="1" dirty="0" smtClean="0">
              <a:latin typeface="Times New Roman" pitchFamily="18" charset="0"/>
              <a:cs typeface="Times New Roman" pitchFamily="18" charset="0"/>
            </a:endParaRPr>
          </a:p>
        </p:txBody>
      </p:sp>
      <p:sp>
        <p:nvSpPr>
          <p:cNvPr id="20" name="Прямоугольник 19"/>
          <p:cNvSpPr/>
          <p:nvPr/>
        </p:nvSpPr>
        <p:spPr>
          <a:xfrm>
            <a:off x="6099640" y="2936757"/>
            <a:ext cx="1352679" cy="619662"/>
          </a:xfrm>
          <a:prstGeom prst="rect">
            <a:avLst/>
          </a:prstGeom>
          <a:solidFill>
            <a:schemeClr val="bg1">
              <a:lumMod val="95000"/>
            </a:schemeClr>
          </a:solidFill>
          <a:ln>
            <a:solidFill>
              <a:schemeClr val="tx2">
                <a:lumMod val="50000"/>
                <a:lumOff val="50000"/>
              </a:schemeClr>
            </a:solidFill>
          </a:ln>
        </p:spPr>
        <p:txBody>
          <a:bodyPr wrap="square">
            <a:spAutoFit/>
          </a:bodyPr>
          <a:lstStyle/>
          <a:p>
            <a:pPr algn="ctr"/>
            <a:endParaRPr lang="ru-RU" sz="1600" b="1" dirty="0" smtClean="0">
              <a:latin typeface="Times New Roman" pitchFamily="18" charset="0"/>
              <a:cs typeface="Times New Roman" pitchFamily="18" charset="0"/>
            </a:endParaRPr>
          </a:p>
        </p:txBody>
      </p:sp>
      <p:sp>
        <p:nvSpPr>
          <p:cNvPr id="21" name="Прямоугольник 20"/>
          <p:cNvSpPr/>
          <p:nvPr/>
        </p:nvSpPr>
        <p:spPr>
          <a:xfrm>
            <a:off x="4695153" y="3693284"/>
            <a:ext cx="4184896" cy="307777"/>
          </a:xfrm>
          <a:prstGeom prst="rect">
            <a:avLst/>
          </a:prstGeom>
          <a:solidFill>
            <a:schemeClr val="bg1">
              <a:lumMod val="95000"/>
            </a:schemeClr>
          </a:solidFill>
          <a:ln>
            <a:solidFill>
              <a:schemeClr val="tx2">
                <a:lumMod val="50000"/>
                <a:lumOff val="50000"/>
              </a:schemeClr>
            </a:solidFill>
          </a:ln>
        </p:spPr>
        <p:txBody>
          <a:bodyPr wrap="square">
            <a:spAutoFit/>
          </a:bodyPr>
          <a:lstStyle/>
          <a:p>
            <a:pPr algn="ctr"/>
            <a:r>
              <a:rPr lang="ru-RU" sz="1400" b="1" dirty="0" smtClean="0">
                <a:latin typeface="Times New Roman" panose="02020603050405020304" pitchFamily="18" charset="0"/>
                <a:cs typeface="Times New Roman" panose="02020603050405020304" pitchFamily="18" charset="0"/>
              </a:rPr>
              <a:t>Виды </a:t>
            </a:r>
            <a:r>
              <a:rPr lang="ru-RU" sz="1400" b="1" dirty="0">
                <a:latin typeface="Times New Roman" panose="02020603050405020304" pitchFamily="18" charset="0"/>
                <a:cs typeface="Times New Roman" panose="02020603050405020304" pitchFamily="18" charset="0"/>
              </a:rPr>
              <a:t>заработной платы </a:t>
            </a:r>
          </a:p>
        </p:txBody>
      </p:sp>
      <p:sp>
        <p:nvSpPr>
          <p:cNvPr id="22" name="Прямоугольник 21"/>
          <p:cNvSpPr/>
          <p:nvPr/>
        </p:nvSpPr>
        <p:spPr>
          <a:xfrm>
            <a:off x="4668745" y="4108431"/>
            <a:ext cx="2094066" cy="619662"/>
          </a:xfrm>
          <a:prstGeom prst="rect">
            <a:avLst/>
          </a:prstGeom>
          <a:solidFill>
            <a:schemeClr val="bg1">
              <a:lumMod val="95000"/>
            </a:schemeClr>
          </a:solidFill>
          <a:ln>
            <a:solidFill>
              <a:schemeClr val="tx2">
                <a:lumMod val="50000"/>
                <a:lumOff val="50000"/>
              </a:schemeClr>
            </a:solidFill>
          </a:ln>
        </p:spPr>
        <p:txBody>
          <a:bodyPr wrap="square">
            <a:spAutoFit/>
          </a:bodyPr>
          <a:lstStyle/>
          <a:p>
            <a:pPr algn="ctr"/>
            <a:endParaRPr lang="ru-RU" sz="1600" b="1" dirty="0" smtClean="0">
              <a:latin typeface="Times New Roman" pitchFamily="18" charset="0"/>
              <a:cs typeface="Times New Roman" pitchFamily="18" charset="0"/>
            </a:endParaRPr>
          </a:p>
        </p:txBody>
      </p:sp>
      <p:sp>
        <p:nvSpPr>
          <p:cNvPr id="23" name="Прямоугольник 22"/>
          <p:cNvSpPr/>
          <p:nvPr/>
        </p:nvSpPr>
        <p:spPr>
          <a:xfrm>
            <a:off x="6865499" y="4114703"/>
            <a:ext cx="2094066" cy="619662"/>
          </a:xfrm>
          <a:prstGeom prst="rect">
            <a:avLst/>
          </a:prstGeom>
          <a:solidFill>
            <a:schemeClr val="bg1">
              <a:lumMod val="95000"/>
            </a:schemeClr>
          </a:solidFill>
          <a:ln>
            <a:solidFill>
              <a:schemeClr val="tx2">
                <a:lumMod val="50000"/>
                <a:lumOff val="50000"/>
              </a:schemeClr>
            </a:solidFill>
          </a:ln>
        </p:spPr>
        <p:txBody>
          <a:bodyPr wrap="square">
            <a:spAutoFit/>
          </a:bodyPr>
          <a:lstStyle/>
          <a:p>
            <a:pPr algn="ctr"/>
            <a:endParaRPr lang="ru-RU" sz="1600" b="1" dirty="0" smtClean="0">
              <a:latin typeface="Times New Roman" pitchFamily="18" charset="0"/>
              <a:cs typeface="Times New Roman" pitchFamily="18" charset="0"/>
            </a:endParaRPr>
          </a:p>
        </p:txBody>
      </p:sp>
      <p:sp>
        <p:nvSpPr>
          <p:cNvPr id="7" name="Прямоугольник 6"/>
          <p:cNvSpPr/>
          <p:nvPr/>
        </p:nvSpPr>
        <p:spPr>
          <a:xfrm>
            <a:off x="4656034" y="4748906"/>
            <a:ext cx="4572000" cy="246221"/>
          </a:xfrm>
          <a:prstGeom prst="rect">
            <a:avLst/>
          </a:prstGeom>
        </p:spPr>
        <p:txBody>
          <a:bodyPr>
            <a:spAutoFit/>
          </a:bodyPr>
          <a:lstStyle/>
          <a:p>
            <a:r>
              <a:rPr lang="ru-RU" sz="1000" b="1" dirty="0">
                <a:latin typeface="Times New Roman" panose="02020603050405020304" pitchFamily="18" charset="0"/>
                <a:cs typeface="Times New Roman" panose="02020603050405020304" pitchFamily="18" charset="0"/>
              </a:rPr>
              <a:t>Уровень заработной платы влияет на производительность труда.</a:t>
            </a:r>
          </a:p>
        </p:txBody>
      </p:sp>
      <p:sp>
        <p:nvSpPr>
          <p:cNvPr id="24" name="Прямоугольник 23"/>
          <p:cNvSpPr/>
          <p:nvPr/>
        </p:nvSpPr>
        <p:spPr>
          <a:xfrm>
            <a:off x="4668745" y="4987347"/>
            <a:ext cx="4293525" cy="646331"/>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200" b="1" dirty="0">
                <a:latin typeface="Times New Roman" panose="02020603050405020304" pitchFamily="18" charset="0"/>
                <a:cs typeface="Times New Roman" panose="02020603050405020304" pitchFamily="18" charset="0"/>
              </a:rPr>
              <a:t>Производительность труда </a:t>
            </a:r>
            <a:r>
              <a:rPr lang="ru-RU" sz="1200" dirty="0">
                <a:latin typeface="Times New Roman" panose="02020603050405020304" pitchFamily="18" charset="0"/>
                <a:cs typeface="Times New Roman" panose="02020603050405020304" pitchFamily="18" charset="0"/>
              </a:rPr>
              <a:t>— это количество товара, которое производит работник за единицу времени (смену, рабочий день, месяц).</a:t>
            </a:r>
          </a:p>
        </p:txBody>
      </p:sp>
      <p:graphicFrame>
        <p:nvGraphicFramePr>
          <p:cNvPr id="25" name="Таблица 24"/>
          <p:cNvGraphicFramePr>
            <a:graphicFrameLocks noGrp="1"/>
          </p:cNvGraphicFramePr>
          <p:nvPr>
            <p:extLst>
              <p:ext uri="{D42A27DB-BD31-4B8C-83A1-F6EECF244321}">
                <p14:modId xmlns:p14="http://schemas.microsoft.com/office/powerpoint/2010/main" val="278983253"/>
              </p:ext>
            </p:extLst>
          </p:nvPr>
        </p:nvGraphicFramePr>
        <p:xfrm>
          <a:off x="141903" y="5091109"/>
          <a:ext cx="4421120" cy="1612494"/>
        </p:xfrm>
        <a:graphic>
          <a:graphicData uri="http://schemas.openxmlformats.org/drawingml/2006/table">
            <a:tbl>
              <a:tblPr firstRow="1" firstCol="1" bandRow="1"/>
              <a:tblGrid>
                <a:gridCol w="2127232">
                  <a:extLst>
                    <a:ext uri="{9D8B030D-6E8A-4147-A177-3AD203B41FA5}">
                      <a16:colId xmlns:a16="http://schemas.microsoft.com/office/drawing/2014/main" val="20000"/>
                    </a:ext>
                  </a:extLst>
                </a:gridCol>
                <a:gridCol w="2293888">
                  <a:extLst>
                    <a:ext uri="{9D8B030D-6E8A-4147-A177-3AD203B41FA5}">
                      <a16:colId xmlns:a16="http://schemas.microsoft.com/office/drawing/2014/main" val="20001"/>
                    </a:ext>
                  </a:extLst>
                </a:gridCol>
              </a:tblGrid>
              <a:tr h="298438">
                <a:tc gridSpan="2">
                  <a:txBody>
                    <a:bodyPr/>
                    <a:lstStyle/>
                    <a:p>
                      <a:pPr algn="ctr">
                        <a:lnSpc>
                          <a:spcPct val="100000"/>
                        </a:lnSpc>
                        <a:spcAft>
                          <a:spcPts val="0"/>
                        </a:spcAft>
                      </a:pPr>
                      <a:r>
                        <a:rPr lang="ru-RU" sz="1200" b="1" dirty="0" smtClean="0">
                          <a:solidFill>
                            <a:schemeClr val="tx1"/>
                          </a:solidFill>
                          <a:effectLst/>
                          <a:latin typeface="Times New Roman" panose="02020603050405020304" pitchFamily="18" charset="0"/>
                          <a:ea typeface="Calibri"/>
                          <a:cs typeface="Times New Roman" panose="02020603050405020304" pitchFamily="18" charset="0"/>
                        </a:rPr>
                        <a:t>Население страны</a:t>
                      </a: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hMerge="1">
                  <a:txBody>
                    <a:bodyPr/>
                    <a:lstStyle/>
                    <a:p>
                      <a:pPr algn="ctr">
                        <a:lnSpc>
                          <a:spcPct val="100000"/>
                        </a:lnSpc>
                        <a:spcAft>
                          <a:spcPts val="0"/>
                        </a:spcAft>
                      </a:pP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extLst>
                  <a:ext uri="{0D108BD9-81ED-4DB2-BD59-A6C34878D82A}">
                    <a16:rowId xmlns:a16="http://schemas.microsoft.com/office/drawing/2014/main" val="10000"/>
                  </a:ext>
                </a:extLst>
              </a:tr>
              <a:tr h="24652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Трудоспособные- </a:t>
                      </a:r>
                    </a:p>
                    <a:p>
                      <a:pPr marL="0" marR="0" indent="0" algn="l" defTabSz="914400" rtl="0" eaLnBrk="1" fontAlgn="auto" latinLnBrk="0" hangingPunct="1">
                        <a:lnSpc>
                          <a:spcPct val="100000"/>
                        </a:lnSpc>
                        <a:spcBef>
                          <a:spcPts val="0"/>
                        </a:spcBef>
                        <a:spcAft>
                          <a:spcPts val="0"/>
                        </a:spcAft>
                        <a:buClrTx/>
                        <a:buSzTx/>
                        <a:buFontTx/>
                        <a:buNone/>
                        <a:tabLst/>
                        <a:defRPr/>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lvl="0">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Нетрудоспособные-</a:t>
                      </a:r>
                      <a:r>
                        <a:rPr lang="ru-RU" sz="1000" b="1" baseline="0" dirty="0" smtClean="0">
                          <a:solidFill>
                            <a:schemeClr val="tx1"/>
                          </a:solidFill>
                          <a:effectLst/>
                          <a:latin typeface="Times New Roman" panose="02020603050405020304" pitchFamily="18" charset="0"/>
                          <a:ea typeface="Calibri"/>
                          <a:cs typeface="Times New Roman" panose="02020603050405020304" pitchFamily="18" charset="0"/>
                        </a:rPr>
                        <a:t> </a:t>
                      </a:r>
                    </a:p>
                    <a:p>
                      <a:pPr marR="79375" lvl="0">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22613">
                <a:tc>
                  <a:txBody>
                    <a:bodyPr/>
                    <a:lstStyle/>
                    <a:p>
                      <a:pPr>
                        <a:lnSpc>
                          <a:spcPct val="100000"/>
                        </a:lnSpc>
                        <a:spcAft>
                          <a:spcPts val="0"/>
                        </a:spcAft>
                      </a:pPr>
                      <a:r>
                        <a:rPr lang="ru-RU" sz="1000" dirty="0" smtClean="0">
                          <a:solidFill>
                            <a:schemeClr val="tx1"/>
                          </a:solidFill>
                          <a:effectLst/>
                          <a:latin typeface="Times New Roman" panose="02020603050405020304" pitchFamily="18" charset="0"/>
                          <a:ea typeface="Calibri"/>
                          <a:cs typeface="Times New Roman" panose="02020603050405020304" pitchFamily="18" charset="0"/>
                        </a:rPr>
                        <a:t>Занятые </a:t>
                      </a:r>
                    </a:p>
                    <a:p>
                      <a:pPr>
                        <a:lnSpc>
                          <a:spcPct val="100000"/>
                        </a:lnSpc>
                        <a:spcAft>
                          <a:spcPts val="0"/>
                        </a:spcAft>
                      </a:pPr>
                      <a:endParaRPr lang="ru-RU" sz="1000" dirty="0" smtClean="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1000" dirty="0" smtClean="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1000"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effectLst/>
                          <a:latin typeface="Times New Roman" panose="02020603050405020304" pitchFamily="18" charset="0"/>
                          <a:ea typeface="Calibri"/>
                          <a:cs typeface="Times New Roman" panose="02020603050405020304" pitchFamily="18" charset="0"/>
                        </a:rPr>
                        <a:t>Безработные</a:t>
                      </a:r>
                    </a:p>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effectLst/>
                        <a:latin typeface="Times New Roman" panose="02020603050405020304" pitchFamily="18" charset="0"/>
                        <a:ea typeface="Calibri"/>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1000"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2"/>
                  </a:ext>
                </a:extLst>
              </a:tr>
            </a:tbl>
          </a:graphicData>
        </a:graphic>
      </p:graphicFrame>
      <p:cxnSp>
        <p:nvCxnSpPr>
          <p:cNvPr id="11" name="Прямая со стрелкой 10"/>
          <p:cNvCxnSpPr/>
          <p:nvPr/>
        </p:nvCxnSpPr>
        <p:spPr>
          <a:xfrm>
            <a:off x="1967192" y="5776744"/>
            <a:ext cx="366614" cy="3606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Прямая со стрелкой 27"/>
          <p:cNvCxnSpPr/>
          <p:nvPr/>
        </p:nvCxnSpPr>
        <p:spPr>
          <a:xfrm flipH="1">
            <a:off x="885391" y="5776744"/>
            <a:ext cx="297936" cy="40894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92171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ChangeArrowheads="1"/>
          </p:cNvSpPr>
          <p:nvPr/>
        </p:nvSpPr>
        <p:spPr bwMode="auto">
          <a:xfrm>
            <a:off x="172716" y="-42193"/>
            <a:ext cx="8856984"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ru-RU" sz="1400" b="1" dirty="0" smtClean="0">
                <a:latin typeface="Times New Roman" pitchFamily="18" charset="0"/>
                <a:ea typeface="Calibri" pitchFamily="34" charset="0"/>
                <a:cs typeface="Times New Roman" pitchFamily="18" charset="0"/>
              </a:rPr>
              <a:t>2.7</a:t>
            </a:r>
            <a:r>
              <a:rPr lang="ru-RU" sz="1400" b="1" dirty="0">
                <a:latin typeface="Times New Roman" pitchFamily="18" charset="0"/>
                <a:ea typeface="Calibri" pitchFamily="34" charset="0"/>
                <a:cs typeface="Times New Roman" pitchFamily="18" charset="0"/>
              </a:rPr>
              <a:t>. </a:t>
            </a:r>
            <a:r>
              <a:rPr lang="ru-RU" sz="1400" dirty="0">
                <a:latin typeface="Times New Roman" pitchFamily="18" charset="0"/>
                <a:ea typeface="Calibri" pitchFamily="34" charset="0"/>
                <a:cs typeface="Times New Roman" pitchFamily="18" charset="0"/>
              </a:rPr>
              <a:t>Рынок труда. Заработная плата и стимулирование труда. </a:t>
            </a:r>
            <a:r>
              <a:rPr lang="ru-RU" sz="1400" b="1" dirty="0">
                <a:latin typeface="Times New Roman" pitchFamily="18" charset="0"/>
                <a:ea typeface="Calibri" pitchFamily="34" charset="0"/>
                <a:cs typeface="Times New Roman" pitchFamily="18" charset="0"/>
              </a:rPr>
              <a:t>Занятость и безработица. Причины и виды безработицы. Государственная политика Российской Федерации в области занятости. Особенности труда молодёжи. Деятельность профсоюзов.</a:t>
            </a:r>
            <a:endParaRPr lang="ru-RU" sz="1400" b="1" dirty="0">
              <a:latin typeface="Times New Roman" pitchFamily="18" charset="0"/>
              <a:cs typeface="Times New Roman" pitchFamily="18" charset="0"/>
            </a:endParaRPr>
          </a:p>
        </p:txBody>
      </p:sp>
      <p:sp>
        <p:nvSpPr>
          <p:cNvPr id="3" name="Прямоугольник 2"/>
          <p:cNvSpPr/>
          <p:nvPr/>
        </p:nvSpPr>
        <p:spPr>
          <a:xfrm>
            <a:off x="80713" y="692520"/>
            <a:ext cx="4198908" cy="523220"/>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400" b="1" dirty="0" smtClean="0">
                <a:latin typeface="Times New Roman" pitchFamily="18" charset="0"/>
                <a:cs typeface="Times New Roman" pitchFamily="18" charset="0"/>
              </a:rPr>
              <a:t>Занятость </a:t>
            </a:r>
            <a:r>
              <a:rPr lang="ru-RU" sz="1400" dirty="0" smtClean="0">
                <a:latin typeface="Times New Roman" pitchFamily="18" charset="0"/>
                <a:cs typeface="Times New Roman" pitchFamily="18" charset="0"/>
              </a:rPr>
              <a:t>– это </a:t>
            </a:r>
            <a:endParaRPr lang="ru-RU" sz="2400" b="1" dirty="0">
              <a:latin typeface="Times New Roman" pitchFamily="18" charset="0"/>
              <a:cs typeface="Times New Roman" pitchFamily="18" charset="0"/>
            </a:endParaRPr>
          </a:p>
          <a:p>
            <a:pPr algn="ctr"/>
            <a:endParaRPr lang="ru-RU" sz="1400" b="1" dirty="0">
              <a:latin typeface="Times New Roman" pitchFamily="18" charset="0"/>
              <a:cs typeface="Times New Roman" pitchFamily="18" charset="0"/>
            </a:endParaRPr>
          </a:p>
        </p:txBody>
      </p:sp>
      <p:sp>
        <p:nvSpPr>
          <p:cNvPr id="4" name="Прямоугольник 3"/>
          <p:cNvSpPr/>
          <p:nvPr/>
        </p:nvSpPr>
        <p:spPr>
          <a:xfrm>
            <a:off x="-48805" y="4825736"/>
            <a:ext cx="4706868" cy="1384995"/>
          </a:xfrm>
          <a:prstGeom prst="rect">
            <a:avLst/>
          </a:prstGeom>
        </p:spPr>
        <p:txBody>
          <a:bodyPr wrap="square">
            <a:spAutoFit/>
          </a:bodyPr>
          <a:lstStyle/>
          <a:p>
            <a:pPr algn="ctr"/>
            <a:r>
              <a:rPr lang="ru-RU" sz="1400" b="1" dirty="0" smtClean="0">
                <a:latin typeface="Times New Roman" panose="02020603050405020304" pitchFamily="18" charset="0"/>
                <a:cs typeface="Times New Roman" panose="02020603050405020304" pitchFamily="18" charset="0"/>
              </a:rPr>
              <a:t>Формы безработицы</a:t>
            </a:r>
          </a:p>
          <a:p>
            <a:r>
              <a:rPr lang="ru-RU" sz="1400" b="1" dirty="0" smtClean="0">
                <a:latin typeface="Times New Roman" panose="02020603050405020304" pitchFamily="18" charset="0"/>
                <a:cs typeface="Times New Roman" panose="02020603050405020304" pitchFamily="18" charset="0"/>
              </a:rPr>
              <a:t>  1.</a:t>
            </a:r>
          </a:p>
          <a:p>
            <a:r>
              <a:rPr lang="ru-RU" sz="1400" b="1" dirty="0" smtClean="0">
                <a:latin typeface="Times New Roman" panose="02020603050405020304" pitchFamily="18" charset="0"/>
                <a:cs typeface="Times New Roman" panose="02020603050405020304" pitchFamily="18" charset="0"/>
              </a:rPr>
              <a:t>  2.</a:t>
            </a:r>
          </a:p>
          <a:p>
            <a:r>
              <a:rPr lang="ru-RU" sz="1400" b="1" dirty="0" smtClean="0">
                <a:latin typeface="Times New Roman" panose="02020603050405020304" pitchFamily="18" charset="0"/>
                <a:cs typeface="Times New Roman" panose="02020603050405020304" pitchFamily="18" charset="0"/>
              </a:rPr>
              <a:t>  3.</a:t>
            </a:r>
          </a:p>
          <a:p>
            <a:r>
              <a:rPr lang="ru-RU" sz="1400" b="1" dirty="0" smtClean="0">
                <a:latin typeface="Times New Roman" panose="02020603050405020304" pitchFamily="18" charset="0"/>
                <a:cs typeface="Times New Roman" panose="02020603050405020304" pitchFamily="18" charset="0"/>
              </a:rPr>
              <a:t>  4.</a:t>
            </a:r>
          </a:p>
          <a:p>
            <a:r>
              <a:rPr lang="ru-RU" sz="1400" b="1" dirty="0" smtClean="0">
                <a:latin typeface="Times New Roman" panose="02020603050405020304" pitchFamily="18" charset="0"/>
                <a:cs typeface="Times New Roman" panose="02020603050405020304" pitchFamily="18" charset="0"/>
              </a:rPr>
              <a:t>  5.</a:t>
            </a:r>
          </a:p>
        </p:txBody>
      </p:sp>
      <p:sp>
        <p:nvSpPr>
          <p:cNvPr id="12" name="Прямоугольник 11"/>
          <p:cNvSpPr/>
          <p:nvPr/>
        </p:nvSpPr>
        <p:spPr>
          <a:xfrm>
            <a:off x="65500" y="3295206"/>
            <a:ext cx="4198909" cy="307777"/>
          </a:xfrm>
          <a:prstGeom prst="rect">
            <a:avLst/>
          </a:prstGeom>
          <a:solidFill>
            <a:schemeClr val="bg1">
              <a:lumMod val="95000"/>
            </a:schemeClr>
          </a:solidFill>
          <a:ln>
            <a:solidFill>
              <a:schemeClr val="tx2">
                <a:lumMod val="50000"/>
                <a:lumOff val="50000"/>
              </a:schemeClr>
            </a:solidFill>
          </a:ln>
        </p:spPr>
        <p:txBody>
          <a:bodyPr wrap="square">
            <a:spAutoFit/>
          </a:bodyPr>
          <a:lstStyle/>
          <a:p>
            <a:pPr algn="ctr"/>
            <a:r>
              <a:rPr lang="ru-RU" sz="1400" b="1" dirty="0" smtClean="0">
                <a:latin typeface="Times New Roman" pitchFamily="18" charset="0"/>
                <a:cs typeface="Times New Roman" pitchFamily="18" charset="0"/>
              </a:rPr>
              <a:t>Основные виды безработицы</a:t>
            </a:r>
            <a:endParaRPr lang="ru-RU" b="1" dirty="0">
              <a:latin typeface="Times New Roman" pitchFamily="18" charset="0"/>
              <a:cs typeface="Times New Roman" pitchFamily="18" charset="0"/>
            </a:endParaRPr>
          </a:p>
        </p:txBody>
      </p:sp>
      <p:sp>
        <p:nvSpPr>
          <p:cNvPr id="13" name="Прямоугольник 12"/>
          <p:cNvSpPr/>
          <p:nvPr/>
        </p:nvSpPr>
        <p:spPr>
          <a:xfrm>
            <a:off x="58138" y="3755290"/>
            <a:ext cx="1270448" cy="1077218"/>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400" b="1" dirty="0" smtClean="0">
                <a:latin typeface="Times New Roman" pitchFamily="18" charset="0"/>
                <a:cs typeface="Times New Roman" pitchFamily="18" charset="0"/>
              </a:rPr>
              <a:t>Структурная</a:t>
            </a:r>
          </a:p>
          <a:p>
            <a:r>
              <a:rPr lang="ru-RU" sz="1400" b="1" dirty="0" smtClean="0">
                <a:latin typeface="Times New Roman" pitchFamily="18" charset="0"/>
                <a:cs typeface="Times New Roman" pitchFamily="18" charset="0"/>
              </a:rPr>
              <a:t> </a:t>
            </a:r>
          </a:p>
          <a:p>
            <a:endParaRPr lang="ru-RU" b="1" dirty="0" smtClean="0">
              <a:latin typeface="Times New Roman" pitchFamily="18" charset="0"/>
              <a:cs typeface="Times New Roman" pitchFamily="18" charset="0"/>
            </a:endParaRPr>
          </a:p>
          <a:p>
            <a:pPr algn="ctr"/>
            <a:endParaRPr lang="ru-RU" b="1" dirty="0">
              <a:latin typeface="Times New Roman" pitchFamily="18" charset="0"/>
              <a:cs typeface="Times New Roman" pitchFamily="18" charset="0"/>
            </a:endParaRPr>
          </a:p>
        </p:txBody>
      </p:sp>
      <p:cxnSp>
        <p:nvCxnSpPr>
          <p:cNvPr id="19" name="Прямая со стрелкой 18"/>
          <p:cNvCxnSpPr/>
          <p:nvPr/>
        </p:nvCxnSpPr>
        <p:spPr>
          <a:xfrm>
            <a:off x="3030638" y="1813908"/>
            <a:ext cx="277890" cy="2966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Прямая со стрелкой 28"/>
          <p:cNvCxnSpPr/>
          <p:nvPr/>
        </p:nvCxnSpPr>
        <p:spPr>
          <a:xfrm>
            <a:off x="2248692" y="1824580"/>
            <a:ext cx="0" cy="25518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2" name="Прямая со стрелкой 31"/>
          <p:cNvCxnSpPr/>
          <p:nvPr/>
        </p:nvCxnSpPr>
        <p:spPr>
          <a:xfrm flipH="1">
            <a:off x="1220404" y="1777338"/>
            <a:ext cx="309660" cy="3024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7" name="Прямоугольник 36"/>
          <p:cNvSpPr/>
          <p:nvPr/>
        </p:nvSpPr>
        <p:spPr>
          <a:xfrm>
            <a:off x="65500" y="2277766"/>
            <a:ext cx="4214122" cy="954107"/>
          </a:xfrm>
          <a:prstGeom prst="rect">
            <a:avLst/>
          </a:prstGeom>
          <a:solidFill>
            <a:schemeClr val="bg1">
              <a:lumMod val="95000"/>
            </a:schemeClr>
          </a:solidFill>
          <a:ln>
            <a:solidFill>
              <a:schemeClr val="tx2">
                <a:lumMod val="50000"/>
                <a:lumOff val="50000"/>
              </a:schemeClr>
            </a:solidFill>
          </a:ln>
        </p:spPr>
        <p:txBody>
          <a:bodyPr wrap="square">
            <a:spAutoFit/>
          </a:bodyPr>
          <a:lstStyle/>
          <a:p>
            <a:pPr algn="ctr"/>
            <a:r>
              <a:rPr lang="ru-RU" sz="1400" b="1" kern="0" dirty="0" smtClean="0">
                <a:latin typeface="Times New Roman" panose="02020603050405020304" pitchFamily="18" charset="0"/>
                <a:cs typeface="Times New Roman" panose="02020603050405020304" pitchFamily="18" charset="0"/>
              </a:rPr>
              <a:t>Причины безработицы</a:t>
            </a:r>
            <a:endParaRPr lang="ru-RU" sz="1400" dirty="0">
              <a:latin typeface="Times New Roman" panose="02020603050405020304" pitchFamily="18" charset="0"/>
              <a:cs typeface="Times New Roman" panose="02020603050405020304" pitchFamily="18" charset="0"/>
            </a:endParaRPr>
          </a:p>
          <a:p>
            <a:r>
              <a:rPr lang="ru-RU" sz="1400" b="1" dirty="0" smtClean="0">
                <a:latin typeface="Times New Roman" pitchFamily="18" charset="0"/>
                <a:cs typeface="Times New Roman" pitchFamily="18" charset="0"/>
              </a:rPr>
              <a:t>1.</a:t>
            </a:r>
          </a:p>
          <a:p>
            <a:r>
              <a:rPr lang="ru-RU" sz="1400" b="1" dirty="0" smtClean="0">
                <a:latin typeface="Times New Roman" pitchFamily="18" charset="0"/>
                <a:cs typeface="Times New Roman" pitchFamily="18" charset="0"/>
              </a:rPr>
              <a:t>2.</a:t>
            </a:r>
          </a:p>
          <a:p>
            <a:r>
              <a:rPr lang="ru-RU" sz="1400" b="1" dirty="0" smtClean="0">
                <a:latin typeface="Times New Roman" pitchFamily="18" charset="0"/>
                <a:cs typeface="Times New Roman" pitchFamily="18" charset="0"/>
              </a:rPr>
              <a:t>3.</a:t>
            </a:r>
            <a:endParaRPr lang="ru-RU" sz="1400" b="1" dirty="0">
              <a:latin typeface="Times New Roman" pitchFamily="18" charset="0"/>
              <a:cs typeface="Times New Roman" pitchFamily="18" charset="0"/>
            </a:endParaRPr>
          </a:p>
        </p:txBody>
      </p:sp>
      <p:sp>
        <p:nvSpPr>
          <p:cNvPr id="40" name="Прямоугольник 39"/>
          <p:cNvSpPr/>
          <p:nvPr/>
        </p:nvSpPr>
        <p:spPr>
          <a:xfrm>
            <a:off x="2881682" y="3751904"/>
            <a:ext cx="1397939" cy="1077218"/>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400" b="1" dirty="0" smtClean="0">
                <a:latin typeface="Times New Roman" pitchFamily="18" charset="0"/>
                <a:cs typeface="Times New Roman" pitchFamily="18" charset="0"/>
              </a:rPr>
              <a:t>Циклическая</a:t>
            </a:r>
          </a:p>
          <a:p>
            <a:r>
              <a:rPr lang="ru-RU" sz="1400" b="1" dirty="0" smtClean="0">
                <a:latin typeface="Times New Roman" pitchFamily="18" charset="0"/>
                <a:cs typeface="Times New Roman" pitchFamily="18" charset="0"/>
              </a:rPr>
              <a:t> </a:t>
            </a:r>
          </a:p>
          <a:p>
            <a:endParaRPr lang="ru-RU" b="1" dirty="0" smtClean="0">
              <a:latin typeface="Times New Roman" pitchFamily="18" charset="0"/>
              <a:cs typeface="Times New Roman" pitchFamily="18" charset="0"/>
            </a:endParaRPr>
          </a:p>
          <a:p>
            <a:pPr algn="ctr"/>
            <a:endParaRPr lang="ru-RU" b="1" dirty="0">
              <a:latin typeface="Times New Roman" pitchFamily="18" charset="0"/>
              <a:cs typeface="Times New Roman" pitchFamily="18" charset="0"/>
            </a:endParaRPr>
          </a:p>
        </p:txBody>
      </p:sp>
      <p:sp>
        <p:nvSpPr>
          <p:cNvPr id="41" name="Прямоугольник 40"/>
          <p:cNvSpPr/>
          <p:nvPr/>
        </p:nvSpPr>
        <p:spPr>
          <a:xfrm>
            <a:off x="1408858" y="3763710"/>
            <a:ext cx="1351751" cy="1077218"/>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400" b="1" dirty="0" smtClean="0">
                <a:latin typeface="Times New Roman" pitchFamily="18" charset="0"/>
                <a:cs typeface="Times New Roman" pitchFamily="18" charset="0"/>
              </a:rPr>
              <a:t>Фрикционная</a:t>
            </a:r>
          </a:p>
          <a:p>
            <a:r>
              <a:rPr lang="ru-RU" sz="1400" b="1" dirty="0" smtClean="0">
                <a:latin typeface="Times New Roman" pitchFamily="18" charset="0"/>
                <a:cs typeface="Times New Roman" pitchFamily="18" charset="0"/>
              </a:rPr>
              <a:t> </a:t>
            </a:r>
          </a:p>
          <a:p>
            <a:endParaRPr lang="ru-RU" b="1" dirty="0" smtClean="0">
              <a:latin typeface="Times New Roman" pitchFamily="18" charset="0"/>
              <a:cs typeface="Times New Roman" pitchFamily="18" charset="0"/>
            </a:endParaRPr>
          </a:p>
          <a:p>
            <a:pPr algn="ctr"/>
            <a:endParaRPr lang="ru-RU" b="1" dirty="0">
              <a:latin typeface="Times New Roman" pitchFamily="18" charset="0"/>
              <a:cs typeface="Times New Roman" pitchFamily="18" charset="0"/>
            </a:endParaRPr>
          </a:p>
        </p:txBody>
      </p:sp>
      <p:sp>
        <p:nvSpPr>
          <p:cNvPr id="42" name="Прямоугольник 41"/>
          <p:cNvSpPr/>
          <p:nvPr/>
        </p:nvSpPr>
        <p:spPr>
          <a:xfrm>
            <a:off x="4344681" y="2167936"/>
            <a:ext cx="4772376" cy="1631216"/>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200" b="1" dirty="0">
                <a:latin typeface="Times New Roman" pitchFamily="18" charset="0"/>
                <a:ea typeface="Calibri" pitchFamily="34" charset="0"/>
                <a:cs typeface="Times New Roman" pitchFamily="18" charset="0"/>
              </a:rPr>
              <a:t>Государственная политика </a:t>
            </a:r>
            <a:r>
              <a:rPr lang="ru-RU" sz="1200" b="1" dirty="0" smtClean="0">
                <a:latin typeface="Times New Roman" pitchFamily="18" charset="0"/>
                <a:ea typeface="Calibri" pitchFamily="34" charset="0"/>
                <a:cs typeface="Times New Roman" pitchFamily="18" charset="0"/>
              </a:rPr>
              <a:t>РФ </a:t>
            </a:r>
            <a:r>
              <a:rPr lang="ru-RU" sz="1200" b="1" dirty="0">
                <a:latin typeface="Times New Roman" pitchFamily="18" charset="0"/>
                <a:ea typeface="Calibri" pitchFamily="34" charset="0"/>
                <a:cs typeface="Times New Roman" pitchFamily="18" charset="0"/>
              </a:rPr>
              <a:t>в области </a:t>
            </a:r>
            <a:r>
              <a:rPr lang="ru-RU" sz="1200" b="1" dirty="0" smtClean="0">
                <a:latin typeface="Times New Roman" pitchFamily="18" charset="0"/>
                <a:ea typeface="Calibri" pitchFamily="34" charset="0"/>
                <a:cs typeface="Times New Roman" pitchFamily="18" charset="0"/>
              </a:rPr>
              <a:t>занятости.</a:t>
            </a:r>
            <a:r>
              <a:rPr lang="ru-RU" sz="1200" b="1" dirty="0" smtClean="0">
                <a:latin typeface="Times New Roman" pitchFamily="18" charset="0"/>
                <a:cs typeface="Times New Roman" pitchFamily="18" charset="0"/>
              </a:rPr>
              <a:t> </a:t>
            </a:r>
          </a:p>
          <a:p>
            <a:r>
              <a:rPr lang="ru-RU" sz="800" dirty="0">
                <a:latin typeface="Times New Roman" pitchFamily="18" charset="0"/>
                <a:cs typeface="Times New Roman" pitchFamily="18" charset="0"/>
              </a:rPr>
              <a:t>Негативные последствия безработицы крайне тяжелы для общества и грозят социальной напряжённостью, поэтому государство старается бороться с ней, используя при этом следующие методы.</a:t>
            </a:r>
          </a:p>
          <a:p>
            <a:r>
              <a:rPr lang="ru-RU" sz="800" b="1" dirty="0" smtClean="0">
                <a:latin typeface="Times New Roman" pitchFamily="18" charset="0"/>
                <a:cs typeface="Times New Roman" pitchFamily="18" charset="0"/>
              </a:rPr>
              <a:t>Поддержка </a:t>
            </a:r>
            <a:r>
              <a:rPr lang="ru-RU" sz="800" b="1" dirty="0">
                <a:latin typeface="Times New Roman" pitchFamily="18" charset="0"/>
                <a:cs typeface="Times New Roman" pitchFamily="18" charset="0"/>
              </a:rPr>
              <a:t>малого бизнеса </a:t>
            </a:r>
            <a:r>
              <a:rPr lang="ru-RU" sz="800" dirty="0">
                <a:latin typeface="Times New Roman" pitchFamily="18" charset="0"/>
                <a:cs typeface="Times New Roman" pitchFamily="18" charset="0"/>
              </a:rPr>
              <a:t>(больше предприятий — больше рабочих мест, поэтому государство предоставляет налоговые льготы предпринимателям).</a:t>
            </a:r>
          </a:p>
          <a:p>
            <a:r>
              <a:rPr lang="ru-RU" sz="800" b="1" dirty="0" smtClean="0">
                <a:latin typeface="Times New Roman" pitchFamily="18" charset="0"/>
                <a:cs typeface="Times New Roman" pitchFamily="18" charset="0"/>
              </a:rPr>
              <a:t>Создание </a:t>
            </a:r>
            <a:r>
              <a:rPr lang="ru-RU" sz="800" b="1" dirty="0">
                <a:latin typeface="Times New Roman" pitchFamily="18" charset="0"/>
                <a:cs typeface="Times New Roman" pitchFamily="18" charset="0"/>
              </a:rPr>
              <a:t>новых рабочих мест (строительство школ, больниц, заводов).</a:t>
            </a:r>
          </a:p>
          <a:p>
            <a:r>
              <a:rPr lang="ru-RU" sz="800" b="1" dirty="0" smtClean="0">
                <a:latin typeface="Times New Roman" pitchFamily="18" charset="0"/>
                <a:cs typeface="Times New Roman" pitchFamily="18" charset="0"/>
              </a:rPr>
              <a:t>Повышение </a:t>
            </a:r>
            <a:r>
              <a:rPr lang="ru-RU" sz="800" b="1" dirty="0">
                <a:latin typeface="Times New Roman" pitchFamily="18" charset="0"/>
                <a:cs typeface="Times New Roman" pitchFamily="18" charset="0"/>
              </a:rPr>
              <a:t>квалификации и переподготовка работников </a:t>
            </a:r>
            <a:r>
              <a:rPr lang="ru-RU" sz="800" dirty="0">
                <a:latin typeface="Times New Roman" pitchFamily="18" charset="0"/>
                <a:cs typeface="Times New Roman" pitchFamily="18" charset="0"/>
              </a:rPr>
              <a:t>(организация бесплатных курсов по переквалификации).</a:t>
            </a:r>
          </a:p>
          <a:p>
            <a:r>
              <a:rPr lang="ru-RU" sz="800" b="1" dirty="0" smtClean="0">
                <a:latin typeface="Times New Roman" pitchFamily="18" charset="0"/>
                <a:cs typeface="Times New Roman" pitchFamily="18" charset="0"/>
              </a:rPr>
              <a:t>Создание </a:t>
            </a:r>
            <a:r>
              <a:rPr lang="ru-RU" sz="800" b="1" dirty="0">
                <a:latin typeface="Times New Roman" pitchFamily="18" charset="0"/>
                <a:cs typeface="Times New Roman" pitchFamily="18" charset="0"/>
              </a:rPr>
              <a:t>системы поиска работы (деятельность службы занятости).</a:t>
            </a:r>
          </a:p>
          <a:p>
            <a:r>
              <a:rPr lang="ru-RU" sz="800" b="1" dirty="0" smtClean="0">
                <a:latin typeface="Times New Roman" pitchFamily="18" charset="0"/>
                <a:cs typeface="Times New Roman" pitchFamily="18" charset="0"/>
              </a:rPr>
              <a:t>Содействие </a:t>
            </a:r>
            <a:r>
              <a:rPr lang="ru-RU" sz="800" b="1" dirty="0">
                <a:latin typeface="Times New Roman" pitchFamily="18" charset="0"/>
                <a:cs typeface="Times New Roman" pitchFamily="18" charset="0"/>
              </a:rPr>
              <a:t>в выезде в регионы, где рабочих рук не хватает </a:t>
            </a:r>
            <a:r>
              <a:rPr lang="ru-RU" sz="800" dirty="0">
                <a:latin typeface="Times New Roman" pitchFamily="18" charset="0"/>
                <a:cs typeface="Times New Roman" pitchFamily="18" charset="0"/>
              </a:rPr>
              <a:t>(государство создаёт выгодные условия работы в отдалённых регионах либо регионах со сложными условиями жизни).</a:t>
            </a:r>
          </a:p>
          <a:p>
            <a:r>
              <a:rPr lang="ru-RU" sz="800" b="1" dirty="0" smtClean="0">
                <a:latin typeface="Times New Roman" pitchFamily="18" charset="0"/>
                <a:cs typeface="Times New Roman" pitchFamily="18" charset="0"/>
              </a:rPr>
              <a:t>Снижение </a:t>
            </a:r>
            <a:r>
              <a:rPr lang="ru-RU" sz="800" b="1" dirty="0">
                <a:latin typeface="Times New Roman" pitchFamily="18" charset="0"/>
                <a:cs typeface="Times New Roman" pitchFamily="18" charset="0"/>
              </a:rPr>
              <a:t>размера пособия по безработице </a:t>
            </a:r>
            <a:r>
              <a:rPr lang="ru-RU" sz="800" dirty="0">
                <a:latin typeface="Times New Roman" pitchFamily="18" charset="0"/>
                <a:cs typeface="Times New Roman" pitchFamily="18" charset="0"/>
              </a:rPr>
              <a:t>(стимулирование граждан к поиску работы</a:t>
            </a:r>
            <a:r>
              <a:rPr lang="ru-RU" sz="800" dirty="0" smtClean="0">
                <a:latin typeface="Times New Roman" pitchFamily="18" charset="0"/>
                <a:cs typeface="Times New Roman" pitchFamily="18" charset="0"/>
              </a:rPr>
              <a:t>).</a:t>
            </a:r>
            <a:endParaRPr lang="ru-RU" b="1" dirty="0">
              <a:latin typeface="Times New Roman" pitchFamily="18" charset="0"/>
              <a:cs typeface="Times New Roman" pitchFamily="18" charset="0"/>
            </a:endParaRPr>
          </a:p>
        </p:txBody>
      </p:sp>
      <p:sp>
        <p:nvSpPr>
          <p:cNvPr id="21" name="Прямоугольник 20"/>
          <p:cNvSpPr/>
          <p:nvPr/>
        </p:nvSpPr>
        <p:spPr>
          <a:xfrm>
            <a:off x="80714" y="1309086"/>
            <a:ext cx="4198908" cy="892552"/>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400" b="1" dirty="0" smtClean="0">
                <a:latin typeface="Times New Roman" pitchFamily="18" charset="0"/>
                <a:cs typeface="Times New Roman" pitchFamily="18" charset="0"/>
              </a:rPr>
              <a:t>Безработица </a:t>
            </a:r>
            <a:r>
              <a:rPr lang="ru-RU" sz="1400" dirty="0" smtClean="0">
                <a:latin typeface="Times New Roman" pitchFamily="18" charset="0"/>
                <a:cs typeface="Times New Roman" pitchFamily="18" charset="0"/>
              </a:rPr>
              <a:t>– это </a:t>
            </a:r>
          </a:p>
          <a:p>
            <a:endParaRPr lang="ru-RU" sz="2400" b="1" dirty="0">
              <a:latin typeface="Times New Roman" pitchFamily="18" charset="0"/>
              <a:cs typeface="Times New Roman" pitchFamily="18" charset="0"/>
            </a:endParaRPr>
          </a:p>
          <a:p>
            <a:pPr algn="ctr"/>
            <a:endParaRPr lang="ru-RU" sz="1400" b="1" dirty="0">
              <a:latin typeface="Times New Roman" pitchFamily="18" charset="0"/>
              <a:cs typeface="Times New Roman" pitchFamily="18" charset="0"/>
            </a:endParaRPr>
          </a:p>
        </p:txBody>
      </p:sp>
      <p:sp>
        <p:nvSpPr>
          <p:cNvPr id="23" name="Прямоугольник 22"/>
          <p:cNvSpPr/>
          <p:nvPr/>
        </p:nvSpPr>
        <p:spPr>
          <a:xfrm>
            <a:off x="90860" y="6278668"/>
            <a:ext cx="4198909" cy="584775"/>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400" b="1" dirty="0" smtClean="0">
                <a:latin typeface="Times New Roman" pitchFamily="18" charset="0"/>
                <a:cs typeface="Times New Roman" pitchFamily="18" charset="0"/>
              </a:rPr>
              <a:t>Естественный уровень безработицы – </a:t>
            </a:r>
          </a:p>
          <a:p>
            <a:pPr algn="ctr"/>
            <a:endParaRPr lang="ru-RU" b="1" dirty="0">
              <a:latin typeface="Times New Roman" pitchFamily="18" charset="0"/>
              <a:cs typeface="Times New Roman" pitchFamily="18" charset="0"/>
            </a:endParaRPr>
          </a:p>
        </p:txBody>
      </p:sp>
      <p:graphicFrame>
        <p:nvGraphicFramePr>
          <p:cNvPr id="24" name="Таблица 23"/>
          <p:cNvGraphicFramePr>
            <a:graphicFrameLocks noGrp="1"/>
          </p:cNvGraphicFramePr>
          <p:nvPr>
            <p:extLst>
              <p:ext uri="{D42A27DB-BD31-4B8C-83A1-F6EECF244321}">
                <p14:modId xmlns:p14="http://schemas.microsoft.com/office/powerpoint/2010/main" val="2278026938"/>
              </p:ext>
            </p:extLst>
          </p:nvPr>
        </p:nvGraphicFramePr>
        <p:xfrm>
          <a:off x="4371624" y="509134"/>
          <a:ext cx="4750079" cy="1590210"/>
        </p:xfrm>
        <a:graphic>
          <a:graphicData uri="http://schemas.openxmlformats.org/drawingml/2006/table">
            <a:tbl>
              <a:tblPr firstRow="1" firstCol="1" bandRow="1"/>
              <a:tblGrid>
                <a:gridCol w="2285511">
                  <a:extLst>
                    <a:ext uri="{9D8B030D-6E8A-4147-A177-3AD203B41FA5}">
                      <a16:colId xmlns:a16="http://schemas.microsoft.com/office/drawing/2014/main" val="20000"/>
                    </a:ext>
                  </a:extLst>
                </a:gridCol>
                <a:gridCol w="2464568">
                  <a:extLst>
                    <a:ext uri="{9D8B030D-6E8A-4147-A177-3AD203B41FA5}">
                      <a16:colId xmlns:a16="http://schemas.microsoft.com/office/drawing/2014/main" val="20001"/>
                    </a:ext>
                  </a:extLst>
                </a:gridCol>
              </a:tblGrid>
              <a:tr h="298438">
                <a:tc gridSpan="2">
                  <a:txBody>
                    <a:bodyPr/>
                    <a:lstStyle/>
                    <a:p>
                      <a:pPr algn="ctr">
                        <a:lnSpc>
                          <a:spcPct val="100000"/>
                        </a:lnSpc>
                        <a:spcAft>
                          <a:spcPts val="0"/>
                        </a:spcAft>
                      </a:pPr>
                      <a:r>
                        <a:rPr lang="ru-RU" sz="1200" b="1" dirty="0" smtClean="0">
                          <a:solidFill>
                            <a:schemeClr val="tx1"/>
                          </a:solidFill>
                          <a:effectLst/>
                          <a:latin typeface="Times New Roman" panose="02020603050405020304" pitchFamily="18" charset="0"/>
                          <a:ea typeface="Calibri"/>
                          <a:cs typeface="Times New Roman" panose="02020603050405020304" pitchFamily="18" charset="0"/>
                        </a:rPr>
                        <a:t>Последствия безработицы</a:t>
                      </a: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sz="1200" dirty="0">
                        <a:solidFill>
                          <a:srgbClr val="002060"/>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extLst>
                  <a:ext uri="{0D108BD9-81ED-4DB2-BD59-A6C34878D82A}">
                    <a16:rowId xmlns:a16="http://schemas.microsoft.com/office/drawing/2014/main" val="10000"/>
                  </a:ext>
                </a:extLst>
              </a:tr>
              <a:tr h="260992">
                <a:tc>
                  <a:txBody>
                    <a:bodyPr/>
                    <a:lstStyle/>
                    <a:p>
                      <a:pPr>
                        <a:lnSpc>
                          <a:spcPct val="100000"/>
                        </a:lnSpc>
                        <a:spcAft>
                          <a:spcPts val="0"/>
                        </a:spcAft>
                      </a:pPr>
                      <a:r>
                        <a:rPr lang="ru-RU" sz="1200" b="1" dirty="0" smtClean="0">
                          <a:solidFill>
                            <a:schemeClr val="tx1"/>
                          </a:solidFill>
                          <a:effectLst/>
                          <a:latin typeface="Times New Roman" panose="02020603050405020304" pitchFamily="18" charset="0"/>
                          <a:ea typeface="Calibri"/>
                          <a:cs typeface="Times New Roman" panose="02020603050405020304" pitchFamily="18" charset="0"/>
                        </a:rPr>
                        <a:t>Позитивные</a:t>
                      </a: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a:lnSpc>
                          <a:spcPct val="100000"/>
                        </a:lnSpc>
                        <a:spcAft>
                          <a:spcPts val="0"/>
                        </a:spcAft>
                      </a:pPr>
                      <a:r>
                        <a:rPr lang="ru-RU" sz="1200" b="1" dirty="0" smtClean="0">
                          <a:solidFill>
                            <a:schemeClr val="tx1"/>
                          </a:solidFill>
                          <a:effectLst/>
                          <a:latin typeface="Times New Roman" panose="02020603050405020304" pitchFamily="18" charset="0"/>
                          <a:ea typeface="Calibri"/>
                          <a:cs typeface="Times New Roman" panose="02020603050405020304" pitchFamily="18" charset="0"/>
                        </a:rPr>
                        <a:t>Негативные</a:t>
                      </a: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22613">
                <a:tc>
                  <a:txBody>
                    <a:bodyPr/>
                    <a:lstStyle/>
                    <a:p>
                      <a:pPr>
                        <a:lnSpc>
                          <a:spcPct val="100000"/>
                        </a:lnSpc>
                        <a:spcAft>
                          <a:spcPts val="0"/>
                        </a:spcAft>
                      </a:pPr>
                      <a:r>
                        <a:rPr lang="ru-RU" sz="800" dirty="0" smtClean="0">
                          <a:solidFill>
                            <a:srgbClr val="002060"/>
                          </a:solidFill>
                          <a:effectLst/>
                          <a:latin typeface="Calibri"/>
                          <a:ea typeface="Calibri"/>
                          <a:cs typeface="Times New Roman"/>
                        </a:rPr>
                        <a:t> </a:t>
                      </a:r>
                      <a:endParaRPr lang="ru-RU" sz="800" dirty="0">
                        <a:solidFill>
                          <a:srgbClr val="002060"/>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00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2"/>
                  </a:ext>
                </a:extLst>
              </a:tr>
              <a:tr h="222613">
                <a:tc>
                  <a:txBody>
                    <a:bodyPr/>
                    <a:lstStyle/>
                    <a:p>
                      <a:pPr>
                        <a:lnSpc>
                          <a:spcPct val="100000"/>
                        </a:lnSpc>
                        <a:spcAft>
                          <a:spcPts val="0"/>
                        </a:spcAft>
                      </a:pPr>
                      <a:endParaRPr lang="ru-RU" sz="800" dirty="0">
                        <a:solidFill>
                          <a:srgbClr val="002060"/>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00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3"/>
                  </a:ext>
                </a:extLst>
              </a:tr>
              <a:tr h="222613">
                <a:tc>
                  <a:txBody>
                    <a:bodyPr/>
                    <a:lstStyle/>
                    <a:p>
                      <a:pPr>
                        <a:lnSpc>
                          <a:spcPct val="100000"/>
                        </a:lnSpc>
                        <a:spcAft>
                          <a:spcPts val="0"/>
                        </a:spcAft>
                      </a:pPr>
                      <a:endParaRPr lang="ru-RU" sz="800" dirty="0">
                        <a:solidFill>
                          <a:srgbClr val="002060"/>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00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4358613" y="3764845"/>
            <a:ext cx="4776100" cy="1600438"/>
          </a:xfrm>
          <a:prstGeom prst="rect">
            <a:avLst/>
          </a:prstGeom>
        </p:spPr>
        <p:txBody>
          <a:bodyPr wrap="square">
            <a:spAutoFit/>
          </a:bodyPr>
          <a:lstStyle/>
          <a:p>
            <a:pPr lvl="0"/>
            <a:r>
              <a:rPr lang="ru-RU" sz="1000" b="1" dirty="0">
                <a:latin typeface="Times New Roman" pitchFamily="18" charset="0"/>
                <a:ea typeface="Calibri" pitchFamily="34" charset="0"/>
                <a:cs typeface="Times New Roman" pitchFamily="18" charset="0"/>
              </a:rPr>
              <a:t>Особенности труда молодёжи. </a:t>
            </a:r>
            <a:r>
              <a:rPr lang="ru-RU" sz="800" dirty="0">
                <a:latin typeface="Times New Roman" pitchFamily="18" charset="0"/>
                <a:ea typeface="Calibri" pitchFamily="34" charset="0"/>
                <a:cs typeface="Times New Roman" pitchFamily="18" charset="0"/>
              </a:rPr>
              <a:t>Заключение трудового договора по общим правилам возможно с 16 лет. С 14 лет несовершеннолетний гражданин может работать по трудовому договору, но при этом требуется согласие одного из родителей. До 14  лет трудоустройство несовершеннолетнего возможно только в киноиндустрии, цирках, театрах и других организациях духовной сферы.</a:t>
            </a:r>
          </a:p>
          <a:p>
            <a:pPr lvl="0"/>
            <a:r>
              <a:rPr lang="ru-RU" sz="800" b="1" dirty="0" smtClean="0">
                <a:latin typeface="Times New Roman" pitchFamily="18" charset="0"/>
                <a:ea typeface="Calibri" pitchFamily="34" charset="0"/>
                <a:cs typeface="Times New Roman" pitchFamily="18" charset="0"/>
              </a:rPr>
              <a:t>Трудоустройство </a:t>
            </a:r>
            <a:r>
              <a:rPr lang="ru-RU" sz="800" b="1" dirty="0">
                <a:latin typeface="Times New Roman" pitchFamily="18" charset="0"/>
                <a:ea typeface="Calibri" pitchFamily="34" charset="0"/>
                <a:cs typeface="Times New Roman" pitchFamily="18" charset="0"/>
              </a:rPr>
              <a:t>несовершеннолетних граждан имеет ряд особенностей.</a:t>
            </a:r>
          </a:p>
          <a:p>
            <a:pPr marL="171450" lvl="0" indent="-171450">
              <a:buFont typeface="Wingdings" panose="05000000000000000000" pitchFamily="2" charset="2"/>
              <a:buChar char="Ø"/>
            </a:pPr>
            <a:r>
              <a:rPr lang="ru-RU" sz="800" dirty="0" smtClean="0">
                <a:latin typeface="Times New Roman" pitchFamily="18" charset="0"/>
                <a:ea typeface="Calibri" pitchFamily="34" charset="0"/>
                <a:cs typeface="Times New Roman" pitchFamily="18" charset="0"/>
              </a:rPr>
              <a:t>Запрещено </a:t>
            </a:r>
            <a:r>
              <a:rPr lang="ru-RU" sz="800" dirty="0">
                <a:latin typeface="Times New Roman" pitchFamily="18" charset="0"/>
                <a:ea typeface="Calibri" pitchFamily="34" charset="0"/>
                <a:cs typeface="Times New Roman" pitchFamily="18" charset="0"/>
              </a:rPr>
              <a:t>работать на производствах, где есть вредные или опасные условия труда, а также в местах, где может быть причинён вред здоровью и нравственному развитию подростка.</a:t>
            </a:r>
          </a:p>
          <a:p>
            <a:pPr marL="171450" lvl="0" indent="-171450">
              <a:buFont typeface="Wingdings" panose="05000000000000000000" pitchFamily="2" charset="2"/>
              <a:buChar char="Ø"/>
            </a:pPr>
            <a:r>
              <a:rPr lang="ru-RU" sz="800" dirty="0">
                <a:latin typeface="Times New Roman" pitchFamily="18" charset="0"/>
                <a:ea typeface="Calibri" pitchFamily="34" charset="0"/>
                <a:cs typeface="Times New Roman" pitchFamily="18" charset="0"/>
              </a:rPr>
              <a:t>Запрещено работать в ночное время (с 22:00 до 6:00).</a:t>
            </a:r>
          </a:p>
          <a:p>
            <a:pPr marL="171450" lvl="0" indent="-171450">
              <a:buFont typeface="Wingdings" panose="05000000000000000000" pitchFamily="2" charset="2"/>
              <a:buChar char="Ø"/>
            </a:pPr>
            <a:r>
              <a:rPr lang="ru-RU" sz="800" dirty="0">
                <a:latin typeface="Times New Roman" pitchFamily="18" charset="0"/>
                <a:ea typeface="Calibri" pitchFamily="34" charset="0"/>
                <a:cs typeface="Times New Roman" pitchFamily="18" charset="0"/>
              </a:rPr>
              <a:t>Обязательно прохождение медицинского осмотра.</a:t>
            </a:r>
          </a:p>
          <a:p>
            <a:pPr marL="171450" lvl="0" indent="-171450">
              <a:buFont typeface="Wingdings" panose="05000000000000000000" pitchFamily="2" charset="2"/>
              <a:buChar char="Ø"/>
            </a:pPr>
            <a:r>
              <a:rPr lang="ru-RU" sz="800" dirty="0">
                <a:latin typeface="Times New Roman" pitchFamily="18" charset="0"/>
                <a:ea typeface="Calibri" pitchFamily="34" charset="0"/>
                <a:cs typeface="Times New Roman" pitchFamily="18" charset="0"/>
              </a:rPr>
              <a:t>Запрещено назначать испытательный срок.</a:t>
            </a:r>
          </a:p>
          <a:p>
            <a:pPr marL="171450" lvl="0" indent="-171450">
              <a:buFont typeface="Wingdings" panose="05000000000000000000" pitchFamily="2" charset="2"/>
              <a:buChar char="Ø"/>
            </a:pPr>
            <a:r>
              <a:rPr lang="ru-RU" sz="800" dirty="0">
                <a:latin typeface="Times New Roman" pitchFamily="18" charset="0"/>
                <a:ea typeface="Calibri" pitchFamily="34" charset="0"/>
                <a:cs typeface="Times New Roman" pitchFamily="18" charset="0"/>
              </a:rPr>
              <a:t>Запрещено отправлять в командировки.</a:t>
            </a:r>
          </a:p>
          <a:p>
            <a:pPr marL="171450" lvl="0" indent="-171450">
              <a:buFont typeface="Wingdings" panose="05000000000000000000" pitchFamily="2" charset="2"/>
              <a:buChar char="Ø"/>
            </a:pPr>
            <a:r>
              <a:rPr lang="ru-RU" sz="800" dirty="0">
                <a:latin typeface="Times New Roman" pitchFamily="18" charset="0"/>
                <a:ea typeface="Calibri" pitchFamily="34" charset="0"/>
                <a:cs typeface="Times New Roman" pitchFamily="18" charset="0"/>
              </a:rPr>
              <a:t>Отпуск несовершеннолетнего работника составляет 31 день в любое удобное время</a:t>
            </a:r>
            <a:r>
              <a:rPr lang="ru-RU" sz="800" dirty="0" smtClean="0">
                <a:latin typeface="Times New Roman" pitchFamily="18" charset="0"/>
                <a:ea typeface="Calibri" pitchFamily="34" charset="0"/>
                <a:cs typeface="Times New Roman" pitchFamily="18" charset="0"/>
              </a:rPr>
              <a:t>. </a:t>
            </a:r>
            <a:endParaRPr lang="ru-RU" sz="800" dirty="0">
              <a:solidFill>
                <a:prstClr val="black"/>
              </a:solidFill>
              <a:latin typeface="Times New Roman" panose="02020603050405020304" pitchFamily="18" charset="0"/>
              <a:cs typeface="Times New Roman" panose="02020603050405020304" pitchFamily="18" charset="0"/>
            </a:endParaRPr>
          </a:p>
        </p:txBody>
      </p:sp>
      <p:sp>
        <p:nvSpPr>
          <p:cNvPr id="25" name="Прямоугольник 24"/>
          <p:cNvSpPr/>
          <p:nvPr/>
        </p:nvSpPr>
        <p:spPr>
          <a:xfrm>
            <a:off x="4358612" y="5270617"/>
            <a:ext cx="4893907" cy="1600438"/>
          </a:xfrm>
          <a:prstGeom prst="rect">
            <a:avLst/>
          </a:prstGeom>
        </p:spPr>
        <p:txBody>
          <a:bodyPr wrap="square">
            <a:spAutoFit/>
          </a:bodyPr>
          <a:lstStyle/>
          <a:p>
            <a:pPr lvl="0" eaLnBrk="0" fontAlgn="base" hangingPunct="0">
              <a:spcBef>
                <a:spcPct val="0"/>
              </a:spcBef>
              <a:spcAft>
                <a:spcPct val="0"/>
              </a:spcAft>
            </a:pPr>
            <a:r>
              <a:rPr lang="ru-RU" sz="1000" b="1" dirty="0">
                <a:solidFill>
                  <a:prstClr val="black"/>
                </a:solidFill>
                <a:latin typeface="Times New Roman" pitchFamily="18" charset="0"/>
                <a:ea typeface="Calibri" pitchFamily="34" charset="0"/>
                <a:cs typeface="Times New Roman" pitchFamily="18" charset="0"/>
              </a:rPr>
              <a:t>Деятельность профсоюзов. </a:t>
            </a:r>
            <a:r>
              <a:rPr lang="ru-RU" sz="800" dirty="0">
                <a:solidFill>
                  <a:prstClr val="black"/>
                </a:solidFill>
                <a:latin typeface="Times New Roman" pitchFamily="18" charset="0"/>
                <a:ea typeface="Calibri" pitchFamily="34" charset="0"/>
                <a:cs typeface="Times New Roman" pitchFamily="18" charset="0"/>
              </a:rPr>
              <a:t>Конституция РФ прописывает возможность для наёмных работников создавать профсоюзы. Их главная задача — защита интересов работников.</a:t>
            </a:r>
          </a:p>
          <a:p>
            <a:pPr lvl="0" eaLnBrk="0" fontAlgn="base" hangingPunct="0">
              <a:spcBef>
                <a:spcPct val="0"/>
              </a:spcBef>
              <a:spcAft>
                <a:spcPct val="0"/>
              </a:spcAft>
            </a:pPr>
            <a:r>
              <a:rPr lang="ru-RU" sz="800" b="1" dirty="0">
                <a:solidFill>
                  <a:prstClr val="black"/>
                </a:solidFill>
                <a:latin typeface="Times New Roman" pitchFamily="18" charset="0"/>
                <a:ea typeface="Calibri" pitchFamily="34" charset="0"/>
                <a:cs typeface="Times New Roman" pitchFamily="18" charset="0"/>
              </a:rPr>
              <a:t>Профсоюз </a:t>
            </a:r>
            <a:r>
              <a:rPr lang="ru-RU" sz="800" dirty="0">
                <a:solidFill>
                  <a:prstClr val="black"/>
                </a:solidFill>
                <a:latin typeface="Times New Roman" pitchFamily="18" charset="0"/>
                <a:ea typeface="Calibri" pitchFamily="34" charset="0"/>
                <a:cs typeface="Times New Roman" pitchFamily="18" charset="0"/>
              </a:rPr>
              <a:t>— это объединение граждан, связанных между собой общей профессией, которое создаётся на добровольной основе и стремится защищать трудовые права работников.</a:t>
            </a:r>
          </a:p>
          <a:p>
            <a:pPr lvl="0" eaLnBrk="0" fontAlgn="base" hangingPunct="0">
              <a:spcBef>
                <a:spcPct val="0"/>
              </a:spcBef>
              <a:spcAft>
                <a:spcPct val="0"/>
              </a:spcAft>
            </a:pPr>
            <a:r>
              <a:rPr lang="ru-RU" sz="800" b="1" dirty="0">
                <a:solidFill>
                  <a:prstClr val="black"/>
                </a:solidFill>
                <a:latin typeface="Times New Roman" pitchFamily="18" charset="0"/>
                <a:ea typeface="Calibri" pitchFamily="34" charset="0"/>
                <a:cs typeface="Times New Roman" pitchFamily="18" charset="0"/>
              </a:rPr>
              <a:t>Функции профессиональных союзов:</a:t>
            </a:r>
          </a:p>
          <a:p>
            <a:pPr lvl="0" eaLnBrk="0" fontAlgn="base" hangingPunct="0">
              <a:spcBef>
                <a:spcPct val="0"/>
              </a:spcBef>
              <a:spcAft>
                <a:spcPct val="0"/>
              </a:spcAft>
            </a:pPr>
            <a:r>
              <a:rPr lang="ru-RU" sz="800" dirty="0">
                <a:solidFill>
                  <a:prstClr val="black"/>
                </a:solidFill>
                <a:latin typeface="Times New Roman" pitchFamily="18" charset="0"/>
                <a:ea typeface="Calibri" pitchFamily="34" charset="0"/>
                <a:cs typeface="Times New Roman" pitchFamily="18" charset="0"/>
              </a:rPr>
              <a:t>защита прав работников на свободный выбор профессии, на получение вознаграждения за труд без дискриминации по какому-либо признаку;</a:t>
            </a:r>
          </a:p>
          <a:p>
            <a:pPr lvl="0" eaLnBrk="0" fontAlgn="base" hangingPunct="0">
              <a:spcBef>
                <a:spcPct val="0"/>
              </a:spcBef>
              <a:spcAft>
                <a:spcPct val="0"/>
              </a:spcAft>
            </a:pPr>
            <a:r>
              <a:rPr lang="ru-RU" sz="800" dirty="0">
                <a:solidFill>
                  <a:prstClr val="black"/>
                </a:solidFill>
                <a:latin typeface="Times New Roman" pitchFamily="18" charset="0"/>
                <a:ea typeface="Calibri" pitchFamily="34" charset="0"/>
                <a:cs typeface="Times New Roman" pitchFamily="18" charset="0"/>
              </a:rPr>
              <a:t>контроль условий труда и безопасности, возмещения ущерба в случае причинения его здоровью работника;</a:t>
            </a:r>
          </a:p>
          <a:p>
            <a:pPr lvl="0" eaLnBrk="0" fontAlgn="base" hangingPunct="0">
              <a:spcBef>
                <a:spcPct val="0"/>
              </a:spcBef>
              <a:spcAft>
                <a:spcPct val="0"/>
              </a:spcAft>
            </a:pPr>
            <a:r>
              <a:rPr lang="ru-RU" sz="800" dirty="0">
                <a:solidFill>
                  <a:prstClr val="black"/>
                </a:solidFill>
                <a:latin typeface="Times New Roman" pitchFamily="18" charset="0"/>
                <a:ea typeface="Calibri" pitchFamily="34" charset="0"/>
                <a:cs typeface="Times New Roman" pitchFamily="18" charset="0"/>
              </a:rPr>
              <a:t>проведение мероприятий, направленных на укрепление здоровья, для членов профсоюза и их семей;</a:t>
            </a:r>
          </a:p>
          <a:p>
            <a:pPr lvl="0" eaLnBrk="0" fontAlgn="base" hangingPunct="0">
              <a:spcBef>
                <a:spcPct val="0"/>
              </a:spcBef>
              <a:spcAft>
                <a:spcPct val="0"/>
              </a:spcAft>
            </a:pPr>
            <a:r>
              <a:rPr lang="ru-RU" sz="800" dirty="0">
                <a:solidFill>
                  <a:prstClr val="black"/>
                </a:solidFill>
                <a:latin typeface="Times New Roman" pitchFamily="18" charset="0"/>
                <a:ea typeface="Calibri" pitchFamily="34" charset="0"/>
                <a:cs typeface="Times New Roman" pitchFamily="18" charset="0"/>
              </a:rPr>
              <a:t>урегулирование споров, возникающих между работниками и работодателем;</a:t>
            </a:r>
          </a:p>
          <a:p>
            <a:pPr lvl="0" eaLnBrk="0" fontAlgn="base" hangingPunct="0">
              <a:spcBef>
                <a:spcPct val="0"/>
              </a:spcBef>
              <a:spcAft>
                <a:spcPct val="0"/>
              </a:spcAft>
            </a:pPr>
            <a:r>
              <a:rPr lang="ru-RU" sz="800" dirty="0">
                <a:solidFill>
                  <a:prstClr val="black"/>
                </a:solidFill>
                <a:latin typeface="Times New Roman" pitchFamily="18" charset="0"/>
                <a:ea typeface="Calibri" pitchFamily="34" charset="0"/>
                <a:cs typeface="Times New Roman" pitchFamily="18" charset="0"/>
              </a:rPr>
              <a:t>разработка способов социальной защиты работников (размер заработной платы, пенсии, пособий);</a:t>
            </a:r>
          </a:p>
          <a:p>
            <a:pPr lvl="0" eaLnBrk="0" fontAlgn="base" hangingPunct="0">
              <a:spcBef>
                <a:spcPct val="0"/>
              </a:spcBef>
              <a:spcAft>
                <a:spcPct val="0"/>
              </a:spcAft>
            </a:pPr>
            <a:r>
              <a:rPr lang="ru-RU" sz="800" dirty="0">
                <a:solidFill>
                  <a:prstClr val="black"/>
                </a:solidFill>
                <a:latin typeface="Times New Roman" pitchFamily="18" charset="0"/>
                <a:ea typeface="Calibri" pitchFamily="34" charset="0"/>
                <a:cs typeface="Times New Roman" pitchFamily="18" charset="0"/>
              </a:rPr>
              <a:t>разработка и подписание коллективных договоров. </a:t>
            </a:r>
            <a:endParaRPr lang="ru-RU" sz="800"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30154905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ChangeArrowheads="1"/>
          </p:cNvSpPr>
          <p:nvPr/>
        </p:nvSpPr>
        <p:spPr bwMode="auto">
          <a:xfrm>
            <a:off x="23970" y="-17046"/>
            <a:ext cx="8856984"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ru-RU" sz="1400" b="1" dirty="0" smtClean="0">
                <a:latin typeface="Times New Roman" pitchFamily="18" charset="0"/>
                <a:ea typeface="Calibri" pitchFamily="34" charset="0"/>
                <a:cs typeface="Times New Roman" pitchFamily="18" charset="0"/>
              </a:rPr>
              <a:t>2.8. Предприятие </a:t>
            </a:r>
            <a:r>
              <a:rPr lang="ru-RU" sz="1400" b="1" dirty="0">
                <a:latin typeface="Times New Roman" pitchFamily="18" charset="0"/>
                <a:ea typeface="Calibri" pitchFamily="34" charset="0"/>
                <a:cs typeface="Times New Roman" pitchFamily="18" charset="0"/>
              </a:rPr>
              <a:t>(фирма) в экономике. Цели </a:t>
            </a:r>
            <a:r>
              <a:rPr lang="ru-RU" sz="1400" b="1" dirty="0" smtClean="0">
                <a:latin typeface="Times New Roman" pitchFamily="18" charset="0"/>
                <a:ea typeface="Calibri" pitchFamily="34" charset="0"/>
                <a:cs typeface="Times New Roman" pitchFamily="18" charset="0"/>
              </a:rPr>
              <a:t>предприятия</a:t>
            </a:r>
            <a:r>
              <a:rPr lang="ru-RU" sz="1400" b="1" dirty="0">
                <a:latin typeface="Times New Roman" pitchFamily="18" charset="0"/>
                <a:ea typeface="Calibri" pitchFamily="34" charset="0"/>
                <a:cs typeface="Times New Roman" pitchFamily="18" charset="0"/>
              </a:rPr>
              <a:t>. </a:t>
            </a:r>
            <a:r>
              <a:rPr lang="ru-RU" sz="1400" dirty="0">
                <a:latin typeface="Times New Roman" pitchFamily="18" charset="0"/>
                <a:ea typeface="Calibri" pitchFamily="34" charset="0"/>
                <a:cs typeface="Times New Roman" pitchFamily="18" charset="0"/>
              </a:rPr>
              <a:t>Факторы производства. </a:t>
            </a:r>
            <a:r>
              <a:rPr lang="ru-RU" sz="1400" b="1" dirty="0" smtClean="0">
                <a:latin typeface="Times New Roman" pitchFamily="18" charset="0"/>
                <a:ea typeface="Calibri" pitchFamily="34" charset="0"/>
                <a:cs typeface="Times New Roman" pitchFamily="18" charset="0"/>
              </a:rPr>
              <a:t>Государственная </a:t>
            </a:r>
            <a:r>
              <a:rPr lang="ru-RU" sz="1400" b="1" dirty="0">
                <a:latin typeface="Times New Roman" pitchFamily="18" charset="0"/>
                <a:ea typeface="Calibri" pitchFamily="34" charset="0"/>
                <a:cs typeface="Times New Roman" pitchFamily="18" charset="0"/>
              </a:rPr>
              <a:t>политика </a:t>
            </a:r>
            <a:r>
              <a:rPr lang="ru-RU" sz="1400" b="1" dirty="0" err="1">
                <a:latin typeface="Times New Roman" pitchFamily="18" charset="0"/>
                <a:ea typeface="Calibri" pitchFamily="34" charset="0"/>
                <a:cs typeface="Times New Roman" pitchFamily="18" charset="0"/>
              </a:rPr>
              <a:t>импортозамещения</a:t>
            </a:r>
            <a:r>
              <a:rPr lang="ru-RU" sz="1400" b="1" dirty="0">
                <a:latin typeface="Times New Roman" pitchFamily="18" charset="0"/>
                <a:ea typeface="Calibri" pitchFamily="34" charset="0"/>
                <a:cs typeface="Times New Roman" pitchFamily="18" charset="0"/>
              </a:rPr>
              <a:t> в </a:t>
            </a:r>
            <a:r>
              <a:rPr lang="ru-RU" sz="1400" b="1" dirty="0" smtClean="0">
                <a:latin typeface="Times New Roman" pitchFamily="18" charset="0"/>
                <a:ea typeface="Calibri" pitchFamily="34" charset="0"/>
                <a:cs typeface="Times New Roman" pitchFamily="18" charset="0"/>
              </a:rPr>
              <a:t>Российской Федерации. Альтернативная </a:t>
            </a:r>
            <a:r>
              <a:rPr lang="ru-RU" sz="1400" b="1" dirty="0">
                <a:latin typeface="Times New Roman" pitchFamily="18" charset="0"/>
                <a:ea typeface="Calibri" pitchFamily="34" charset="0"/>
                <a:cs typeface="Times New Roman" pitchFamily="18" charset="0"/>
              </a:rPr>
              <a:t>стоимость, способы и </a:t>
            </a:r>
            <a:r>
              <a:rPr lang="ru-RU" sz="1400" b="1" dirty="0" smtClean="0">
                <a:latin typeface="Times New Roman" pitchFamily="18" charset="0"/>
                <a:ea typeface="Calibri" pitchFamily="34" charset="0"/>
                <a:cs typeface="Times New Roman" pitchFamily="18" charset="0"/>
              </a:rPr>
              <a:t>источники </a:t>
            </a:r>
            <a:r>
              <a:rPr lang="ru-RU" sz="1400" b="1" dirty="0">
                <a:latin typeface="Times New Roman" pitchFamily="18" charset="0"/>
                <a:ea typeface="Calibri" pitchFamily="34" charset="0"/>
                <a:cs typeface="Times New Roman" pitchFamily="18" charset="0"/>
              </a:rPr>
              <a:t>финансирования предприятий. </a:t>
            </a:r>
            <a:r>
              <a:rPr lang="ru-RU" sz="1400" dirty="0" smtClean="0">
                <a:latin typeface="Times New Roman" pitchFamily="18" charset="0"/>
                <a:ea typeface="Calibri" pitchFamily="34" charset="0"/>
                <a:cs typeface="Times New Roman" pitchFamily="18" charset="0"/>
              </a:rPr>
              <a:t>Издержки, их </a:t>
            </a:r>
            <a:r>
              <a:rPr lang="ru-RU" sz="1400" dirty="0">
                <a:latin typeface="Times New Roman" pitchFamily="18" charset="0"/>
                <a:ea typeface="Calibri" pitchFamily="34" charset="0"/>
                <a:cs typeface="Times New Roman" pitchFamily="18" charset="0"/>
              </a:rPr>
              <a:t>виды. Выручка, </a:t>
            </a:r>
            <a:r>
              <a:rPr lang="ru-RU" sz="1400" dirty="0" smtClean="0">
                <a:latin typeface="Times New Roman" pitchFamily="18" charset="0"/>
                <a:ea typeface="Calibri" pitchFamily="34" charset="0"/>
                <a:cs typeface="Times New Roman" pitchFamily="18" charset="0"/>
              </a:rPr>
              <a:t>прибыль.</a:t>
            </a:r>
            <a:endParaRPr lang="ru-RU" sz="1400" dirty="0">
              <a:latin typeface="Times New Roman" pitchFamily="18" charset="0"/>
              <a:cs typeface="Times New Roman" pitchFamily="18" charset="0"/>
            </a:endParaRPr>
          </a:p>
        </p:txBody>
      </p:sp>
      <p:sp>
        <p:nvSpPr>
          <p:cNvPr id="3" name="Прямоугольник 2"/>
          <p:cNvSpPr/>
          <p:nvPr/>
        </p:nvSpPr>
        <p:spPr>
          <a:xfrm>
            <a:off x="23970" y="720865"/>
            <a:ext cx="4115982" cy="677108"/>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400" b="1" dirty="0" smtClean="0">
                <a:latin typeface="Times New Roman" pitchFamily="18" charset="0"/>
                <a:cs typeface="Times New Roman" pitchFamily="18" charset="0"/>
              </a:rPr>
              <a:t>Предприятие </a:t>
            </a:r>
            <a:r>
              <a:rPr lang="ru-RU" sz="1400" b="1" dirty="0">
                <a:latin typeface="Times New Roman" pitchFamily="18" charset="0"/>
                <a:cs typeface="Times New Roman" pitchFamily="18" charset="0"/>
              </a:rPr>
              <a:t>— </a:t>
            </a:r>
            <a:r>
              <a:rPr lang="ru-RU" sz="1200" dirty="0">
                <a:latin typeface="Times New Roman" pitchFamily="18" charset="0"/>
                <a:cs typeface="Times New Roman" pitchFamily="18" charset="0"/>
              </a:rPr>
              <a:t>коммерческая организация, основанная на предпринимательской деятельности и вырабатывающая товары или услуги.</a:t>
            </a:r>
          </a:p>
        </p:txBody>
      </p:sp>
      <p:sp>
        <p:nvSpPr>
          <p:cNvPr id="13" name="Прямоугольник 12"/>
          <p:cNvSpPr/>
          <p:nvPr/>
        </p:nvSpPr>
        <p:spPr>
          <a:xfrm>
            <a:off x="1763688" y="1469338"/>
            <a:ext cx="2382788" cy="738664"/>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200" b="1" dirty="0" smtClean="0">
                <a:latin typeface="Times New Roman" pitchFamily="18" charset="0"/>
                <a:cs typeface="Times New Roman" pitchFamily="18" charset="0"/>
              </a:rPr>
              <a:t>Предпринимательство </a:t>
            </a:r>
            <a:r>
              <a:rPr lang="ru-RU" sz="1000" b="1" dirty="0" smtClean="0">
                <a:latin typeface="Times New Roman" pitchFamily="18" charset="0"/>
                <a:cs typeface="Times New Roman" pitchFamily="18" charset="0"/>
              </a:rPr>
              <a:t>- </a:t>
            </a:r>
          </a:p>
          <a:p>
            <a:pPr algn="ctr"/>
            <a:endParaRPr lang="ru-RU" sz="1000" b="1" dirty="0" smtClean="0">
              <a:latin typeface="Times New Roman" pitchFamily="18" charset="0"/>
              <a:cs typeface="Times New Roman" pitchFamily="18" charset="0"/>
            </a:endParaRPr>
          </a:p>
          <a:p>
            <a:pPr algn="ctr"/>
            <a:endParaRPr lang="ru-RU" sz="1000" b="1" dirty="0">
              <a:latin typeface="Times New Roman" pitchFamily="18" charset="0"/>
              <a:cs typeface="Times New Roman" pitchFamily="18" charset="0"/>
            </a:endParaRPr>
          </a:p>
          <a:p>
            <a:pPr algn="ctr"/>
            <a:endParaRPr lang="ru-RU" sz="1000" b="1" dirty="0">
              <a:latin typeface="Times New Roman" pitchFamily="18" charset="0"/>
              <a:cs typeface="Times New Roman" pitchFamily="18" charset="0"/>
            </a:endParaRPr>
          </a:p>
        </p:txBody>
      </p:sp>
      <p:sp>
        <p:nvSpPr>
          <p:cNvPr id="37" name="Прямоугольник 36"/>
          <p:cNvSpPr/>
          <p:nvPr/>
        </p:nvSpPr>
        <p:spPr>
          <a:xfrm>
            <a:off x="4207122" y="724004"/>
            <a:ext cx="4857880" cy="1846659"/>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000" b="1" dirty="0">
                <a:latin typeface="Times New Roman" pitchFamily="18" charset="0"/>
                <a:ea typeface="Calibri" pitchFamily="34" charset="0"/>
                <a:cs typeface="Times New Roman" pitchFamily="18" charset="0"/>
              </a:rPr>
              <a:t>Государственная политика </a:t>
            </a:r>
            <a:r>
              <a:rPr lang="ru-RU" sz="1000" b="1" dirty="0" err="1">
                <a:latin typeface="Times New Roman" pitchFamily="18" charset="0"/>
                <a:ea typeface="Calibri" pitchFamily="34" charset="0"/>
                <a:cs typeface="Times New Roman" pitchFamily="18" charset="0"/>
              </a:rPr>
              <a:t>импортозамещения</a:t>
            </a:r>
            <a:r>
              <a:rPr lang="ru-RU" sz="1000" b="1" dirty="0">
                <a:latin typeface="Times New Roman" pitchFamily="18" charset="0"/>
                <a:ea typeface="Calibri" pitchFamily="34" charset="0"/>
                <a:cs typeface="Times New Roman" pitchFamily="18" charset="0"/>
              </a:rPr>
              <a:t> в </a:t>
            </a:r>
            <a:r>
              <a:rPr lang="ru-RU" sz="1000" b="1" dirty="0" smtClean="0">
                <a:latin typeface="Times New Roman" pitchFamily="18" charset="0"/>
                <a:ea typeface="Calibri" pitchFamily="34" charset="0"/>
                <a:cs typeface="Times New Roman" pitchFamily="18" charset="0"/>
              </a:rPr>
              <a:t>РФ. </a:t>
            </a:r>
            <a:r>
              <a:rPr lang="ru-RU" sz="800" dirty="0" smtClean="0">
                <a:latin typeface="Times New Roman" pitchFamily="18" charset="0"/>
                <a:cs typeface="Times New Roman" pitchFamily="18" charset="0"/>
              </a:rPr>
              <a:t>Одним </a:t>
            </a:r>
            <a:r>
              <a:rPr lang="ru-RU" sz="800" dirty="0">
                <a:latin typeface="Times New Roman" pitchFamily="18" charset="0"/>
                <a:cs typeface="Times New Roman" pitchFamily="18" charset="0"/>
              </a:rPr>
              <a:t>из направлений протекционистской политики является процесс </a:t>
            </a:r>
            <a:r>
              <a:rPr lang="ru-RU" sz="800" dirty="0" err="1">
                <a:latin typeface="Times New Roman" pitchFamily="18" charset="0"/>
                <a:cs typeface="Times New Roman" pitchFamily="18" charset="0"/>
              </a:rPr>
              <a:t>импортозамещения</a:t>
            </a:r>
            <a:r>
              <a:rPr lang="ru-RU" sz="800" dirty="0">
                <a:latin typeface="Times New Roman" pitchFamily="18" charset="0"/>
                <a:cs typeface="Times New Roman" pitchFamily="18" charset="0"/>
              </a:rPr>
              <a:t>.</a:t>
            </a:r>
          </a:p>
          <a:p>
            <a:r>
              <a:rPr lang="ru-RU" sz="800" b="1" dirty="0" err="1">
                <a:latin typeface="Times New Roman" pitchFamily="18" charset="0"/>
                <a:cs typeface="Times New Roman" pitchFamily="18" charset="0"/>
              </a:rPr>
              <a:t>Импортозамещение</a:t>
            </a:r>
            <a:r>
              <a:rPr lang="ru-RU" sz="800" b="1" dirty="0">
                <a:latin typeface="Times New Roman" pitchFamily="18" charset="0"/>
                <a:cs typeface="Times New Roman" pitchFamily="18" charset="0"/>
              </a:rPr>
              <a:t> </a:t>
            </a:r>
            <a:r>
              <a:rPr lang="ru-RU" sz="800" dirty="0">
                <a:latin typeface="Times New Roman" pitchFamily="18" charset="0"/>
                <a:cs typeface="Times New Roman" pitchFamily="18" charset="0"/>
              </a:rPr>
              <a:t>— это замена импортных товаров отечественными.</a:t>
            </a:r>
          </a:p>
          <a:p>
            <a:r>
              <a:rPr lang="ru-RU" sz="800" dirty="0">
                <a:latin typeface="Times New Roman" pitchFamily="18" charset="0"/>
                <a:cs typeface="Times New Roman" pitchFamily="18" charset="0"/>
              </a:rPr>
              <a:t>Целями проведения такой политики могут быть развитие отечественного производства, снижение зависимости от стран-импортёров. Причиной могут быть экономические санкции, эмбарго, введённые по отношению к стране.</a:t>
            </a:r>
          </a:p>
          <a:p>
            <a:r>
              <a:rPr lang="ru-RU" sz="800" b="1" dirty="0" smtClean="0">
                <a:latin typeface="Times New Roman" pitchFamily="18" charset="0"/>
                <a:cs typeface="Times New Roman" pitchFamily="18" charset="0"/>
              </a:rPr>
              <a:t>Меры </a:t>
            </a:r>
            <a:r>
              <a:rPr lang="ru-RU" sz="800" b="1" dirty="0">
                <a:latin typeface="Times New Roman" pitchFamily="18" charset="0"/>
                <a:cs typeface="Times New Roman" pitchFamily="18" charset="0"/>
              </a:rPr>
              <a:t>поддержки отечественных производителей: </a:t>
            </a:r>
          </a:p>
          <a:p>
            <a:pPr marL="171450" indent="-171450">
              <a:buFont typeface="Wingdings" panose="05000000000000000000" pitchFamily="2" charset="2"/>
              <a:buChar char="Ø"/>
            </a:pPr>
            <a:r>
              <a:rPr lang="ru-RU" sz="800" dirty="0">
                <a:latin typeface="Times New Roman" pitchFamily="18" charset="0"/>
                <a:cs typeface="Times New Roman" pitchFamily="18" charset="0"/>
              </a:rPr>
              <a:t>субсидии для предприятий промышленного сектора;</a:t>
            </a:r>
          </a:p>
          <a:p>
            <a:pPr marL="171450" indent="-171450">
              <a:buFont typeface="Wingdings" panose="05000000000000000000" pitchFamily="2" charset="2"/>
              <a:buChar char="Ø"/>
            </a:pPr>
            <a:r>
              <a:rPr lang="ru-RU" sz="800" dirty="0">
                <a:latin typeface="Times New Roman" pitchFamily="18" charset="0"/>
                <a:cs typeface="Times New Roman" pitchFamily="18" charset="0"/>
              </a:rPr>
              <a:t>налоговые льготы и льготное кредитование для ИТ-компаний;</a:t>
            </a:r>
          </a:p>
          <a:p>
            <a:pPr marL="171450" indent="-171450">
              <a:buFont typeface="Wingdings" panose="05000000000000000000" pitchFamily="2" charset="2"/>
              <a:buChar char="Ø"/>
            </a:pPr>
            <a:r>
              <a:rPr lang="ru-RU" sz="800" dirty="0">
                <a:latin typeface="Times New Roman" pitchFamily="18" charset="0"/>
                <a:cs typeface="Times New Roman" pitchFamily="18" charset="0"/>
              </a:rPr>
              <a:t>разработка российского программного обеспечения;</a:t>
            </a:r>
          </a:p>
          <a:p>
            <a:pPr marL="171450" indent="-171450">
              <a:buFont typeface="Wingdings" panose="05000000000000000000" pitchFamily="2" charset="2"/>
              <a:buChar char="Ø"/>
            </a:pPr>
            <a:r>
              <a:rPr lang="ru-RU" sz="800" dirty="0">
                <a:latin typeface="Times New Roman" pitchFamily="18" charset="0"/>
                <a:cs typeface="Times New Roman" pitchFamily="18" charset="0"/>
              </a:rPr>
              <a:t>внедрение российской платёжной системы «МИР»;</a:t>
            </a:r>
          </a:p>
          <a:p>
            <a:pPr marL="171450" indent="-171450">
              <a:buFont typeface="Wingdings" panose="05000000000000000000" pitchFamily="2" charset="2"/>
              <a:buChar char="Ø"/>
            </a:pPr>
            <a:r>
              <a:rPr lang="ru-RU" sz="800" dirty="0">
                <a:latin typeface="Times New Roman" pitchFamily="18" charset="0"/>
                <a:cs typeface="Times New Roman" pitchFamily="18" charset="0"/>
              </a:rPr>
              <a:t>запуск биржи </a:t>
            </a:r>
            <a:r>
              <a:rPr lang="ru-RU" sz="800" dirty="0" err="1">
                <a:latin typeface="Times New Roman" pitchFamily="18" charset="0"/>
                <a:cs typeface="Times New Roman" pitchFamily="18" charset="0"/>
              </a:rPr>
              <a:t>импортозамещения</a:t>
            </a:r>
            <a:r>
              <a:rPr lang="ru-RU" sz="800" dirty="0">
                <a:latin typeface="Times New Roman" pitchFamily="18" charset="0"/>
                <a:cs typeface="Times New Roman" pitchFamily="18" charset="0"/>
              </a:rPr>
              <a:t>, где российские производители могут предлагать свои товары и услуги заказчикам.</a:t>
            </a:r>
          </a:p>
          <a:p>
            <a:r>
              <a:rPr lang="ru-RU" sz="800" dirty="0">
                <a:latin typeface="Times New Roman" pitchFamily="18" charset="0"/>
                <a:cs typeface="Times New Roman" pitchFamily="18" charset="0"/>
              </a:rPr>
              <a:t> </a:t>
            </a:r>
            <a:r>
              <a:rPr lang="ru-RU" sz="800" dirty="0" smtClean="0">
                <a:latin typeface="Times New Roman" pitchFamily="18" charset="0"/>
                <a:cs typeface="Times New Roman" pitchFamily="18" charset="0"/>
              </a:rPr>
              <a:t>После </a:t>
            </a:r>
            <a:r>
              <a:rPr lang="ru-RU" sz="800" dirty="0">
                <a:latin typeface="Times New Roman" pitchFamily="18" charset="0"/>
                <a:cs typeface="Times New Roman" pitchFamily="18" charset="0"/>
              </a:rPr>
              <a:t>ухода многих компаний с российского рынка в 2022 году были открыты их отечественные аналоги</a:t>
            </a:r>
            <a:r>
              <a:rPr lang="ru-RU" sz="800" dirty="0" smtClean="0">
                <a:latin typeface="Times New Roman" pitchFamily="18" charset="0"/>
                <a:cs typeface="Times New Roman" pitchFamily="18" charset="0"/>
              </a:rPr>
              <a:t>.</a:t>
            </a:r>
            <a:endParaRPr lang="ru-RU" sz="1400" b="1" dirty="0">
              <a:latin typeface="Times New Roman" pitchFamily="18" charset="0"/>
              <a:cs typeface="Times New Roman" pitchFamily="18" charset="0"/>
            </a:endParaRPr>
          </a:p>
        </p:txBody>
      </p:sp>
      <p:sp>
        <p:nvSpPr>
          <p:cNvPr id="23" name="Прямоугольник 22"/>
          <p:cNvSpPr/>
          <p:nvPr/>
        </p:nvSpPr>
        <p:spPr>
          <a:xfrm>
            <a:off x="23970" y="1459529"/>
            <a:ext cx="1667710" cy="738664"/>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200" b="1" dirty="0" smtClean="0">
                <a:latin typeface="Times New Roman" pitchFamily="18" charset="0"/>
                <a:cs typeface="Times New Roman" pitchFamily="18" charset="0"/>
              </a:rPr>
              <a:t>Бизнес - </a:t>
            </a:r>
          </a:p>
          <a:p>
            <a:pPr algn="ctr"/>
            <a:endParaRPr lang="ru-RU" sz="1000" b="1" dirty="0" smtClean="0">
              <a:latin typeface="Times New Roman" pitchFamily="18" charset="0"/>
              <a:cs typeface="Times New Roman" pitchFamily="18" charset="0"/>
            </a:endParaRPr>
          </a:p>
          <a:p>
            <a:pPr algn="ctr"/>
            <a:endParaRPr lang="ru-RU" sz="1000" b="1" dirty="0">
              <a:latin typeface="Times New Roman" pitchFamily="18" charset="0"/>
              <a:cs typeface="Times New Roman" pitchFamily="18" charset="0"/>
            </a:endParaRPr>
          </a:p>
          <a:p>
            <a:pPr algn="ctr"/>
            <a:endParaRPr lang="ru-RU" sz="1000" b="1" dirty="0">
              <a:latin typeface="Times New Roman" pitchFamily="18" charset="0"/>
              <a:cs typeface="Times New Roman" pitchFamily="18" charset="0"/>
            </a:endParaRPr>
          </a:p>
        </p:txBody>
      </p:sp>
      <p:sp>
        <p:nvSpPr>
          <p:cNvPr id="24" name="Прямоугольник 23"/>
          <p:cNvSpPr/>
          <p:nvPr/>
        </p:nvSpPr>
        <p:spPr>
          <a:xfrm>
            <a:off x="4287576" y="6297758"/>
            <a:ext cx="2309094" cy="400110"/>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000" b="1" dirty="0" smtClean="0">
                <a:latin typeface="Times New Roman" pitchFamily="18" charset="0"/>
                <a:cs typeface="Times New Roman" pitchFamily="18" charset="0"/>
              </a:rPr>
              <a:t>Инвестиции - </a:t>
            </a:r>
            <a:endParaRPr lang="ru-RU" sz="1000" b="1" dirty="0">
              <a:latin typeface="Times New Roman" pitchFamily="18" charset="0"/>
              <a:cs typeface="Times New Roman" pitchFamily="18" charset="0"/>
            </a:endParaRPr>
          </a:p>
          <a:p>
            <a:pPr algn="ctr"/>
            <a:endParaRPr lang="ru-RU" sz="1000" b="1" dirty="0">
              <a:latin typeface="Times New Roman" pitchFamily="18" charset="0"/>
              <a:cs typeface="Times New Roman" pitchFamily="18" charset="0"/>
            </a:endParaRPr>
          </a:p>
        </p:txBody>
      </p:sp>
      <p:sp>
        <p:nvSpPr>
          <p:cNvPr id="2" name="Прямоугольник 1"/>
          <p:cNvSpPr/>
          <p:nvPr/>
        </p:nvSpPr>
        <p:spPr>
          <a:xfrm>
            <a:off x="4213646" y="2573662"/>
            <a:ext cx="4912002" cy="2031325"/>
          </a:xfrm>
          <a:prstGeom prst="rect">
            <a:avLst/>
          </a:prstGeom>
        </p:spPr>
        <p:txBody>
          <a:bodyPr wrap="square">
            <a:spAutoFit/>
          </a:bodyPr>
          <a:lstStyle/>
          <a:p>
            <a:r>
              <a:rPr lang="ru-RU" sz="900" b="1" dirty="0">
                <a:latin typeface="Times New Roman" pitchFamily="18" charset="0"/>
                <a:ea typeface="Calibri" pitchFamily="34" charset="0"/>
                <a:cs typeface="Times New Roman" pitchFamily="18" charset="0"/>
              </a:rPr>
              <a:t>Альтернативная </a:t>
            </a:r>
            <a:r>
              <a:rPr lang="ru-RU" sz="900" b="1" dirty="0" smtClean="0">
                <a:latin typeface="Times New Roman" pitchFamily="18" charset="0"/>
                <a:ea typeface="Calibri" pitchFamily="34" charset="0"/>
                <a:cs typeface="Times New Roman" pitchFamily="18" charset="0"/>
              </a:rPr>
              <a:t>стоимость. </a:t>
            </a:r>
            <a:r>
              <a:rPr lang="ru-RU" sz="900" dirty="0" smtClean="0">
                <a:latin typeface="Times New Roman" pitchFamily="18" charset="0"/>
                <a:ea typeface="Calibri" pitchFamily="34" charset="0"/>
                <a:cs typeface="Times New Roman" pitchFamily="18" charset="0"/>
              </a:rPr>
              <a:t>Мы </a:t>
            </a:r>
            <a:r>
              <a:rPr lang="ru-RU" sz="900" dirty="0">
                <a:latin typeface="Times New Roman" pitchFamily="18" charset="0"/>
                <a:ea typeface="Calibri" pitchFamily="34" charset="0"/>
                <a:cs typeface="Times New Roman" pitchFamily="18" charset="0"/>
              </a:rPr>
              <a:t>знаем, что ресурсы ограничены, а потребности безграничны. По этой причине перед любым обществом стоит проблема выбора.</a:t>
            </a:r>
          </a:p>
          <a:p>
            <a:r>
              <a:rPr lang="ru-RU" sz="900" dirty="0" smtClean="0">
                <a:latin typeface="Times New Roman" pitchFamily="18" charset="0"/>
                <a:ea typeface="Calibri" pitchFamily="34" charset="0"/>
                <a:cs typeface="Times New Roman" pitchFamily="18" charset="0"/>
              </a:rPr>
              <a:t>Суть </a:t>
            </a:r>
            <a:r>
              <a:rPr lang="ru-RU" sz="900" dirty="0">
                <a:latin typeface="Times New Roman" pitchFamily="18" charset="0"/>
                <a:ea typeface="Calibri" pitchFamily="34" charset="0"/>
                <a:cs typeface="Times New Roman" pitchFamily="18" charset="0"/>
              </a:rPr>
              <a:t>проблемы выбора: как лучше использовать ограниченные ресурсы для получения наибольшей возможной выгоды</a:t>
            </a:r>
            <a:r>
              <a:rPr lang="ru-RU" sz="900" dirty="0" smtClean="0">
                <a:latin typeface="Times New Roman" pitchFamily="18" charset="0"/>
                <a:ea typeface="Calibri" pitchFamily="34" charset="0"/>
                <a:cs typeface="Times New Roman" pitchFamily="18" charset="0"/>
              </a:rPr>
              <a:t>. Такой </a:t>
            </a:r>
            <a:r>
              <a:rPr lang="ru-RU" sz="900" dirty="0">
                <a:latin typeface="Times New Roman" pitchFamily="18" charset="0"/>
                <a:ea typeface="Calibri" pitchFamily="34" charset="0"/>
                <a:cs typeface="Times New Roman" pitchFamily="18" charset="0"/>
              </a:rPr>
              <a:t>выбор приходится делать постоянно всем участникам экономических отношений: фирме, покупателям, семьям, даже государству. </a:t>
            </a:r>
            <a:r>
              <a:rPr lang="ru-RU" sz="900" b="1" dirty="0" smtClean="0">
                <a:latin typeface="Times New Roman" pitchFamily="18" charset="0"/>
                <a:ea typeface="Calibri" pitchFamily="34" charset="0"/>
                <a:cs typeface="Times New Roman" pitchFamily="18" charset="0"/>
              </a:rPr>
              <a:t>Рациональный </a:t>
            </a:r>
            <a:r>
              <a:rPr lang="ru-RU" sz="900" b="1" dirty="0">
                <a:latin typeface="Times New Roman" pitchFamily="18" charset="0"/>
                <a:ea typeface="Calibri" pitchFamily="34" charset="0"/>
                <a:cs typeface="Times New Roman" pitchFamily="18" charset="0"/>
              </a:rPr>
              <a:t>(разумный) выбор в экономике </a:t>
            </a:r>
            <a:r>
              <a:rPr lang="ru-RU" sz="900" dirty="0">
                <a:latin typeface="Times New Roman" pitchFamily="18" charset="0"/>
                <a:ea typeface="Calibri" pitchFamily="34" charset="0"/>
                <a:cs typeface="Times New Roman" pitchFamily="18" charset="0"/>
              </a:rPr>
              <a:t>— покупка товара или услуги с максимальной пользой и относительно низкими </a:t>
            </a:r>
            <a:r>
              <a:rPr lang="ru-RU" sz="900" dirty="0" smtClean="0">
                <a:latin typeface="Times New Roman" pitchFamily="18" charset="0"/>
                <a:ea typeface="Calibri" pitchFamily="34" charset="0"/>
                <a:cs typeface="Times New Roman" pitchFamily="18" charset="0"/>
              </a:rPr>
              <a:t>затратами. Экономический </a:t>
            </a:r>
            <a:r>
              <a:rPr lang="ru-RU" sz="900" dirty="0">
                <a:latin typeface="Times New Roman" pitchFamily="18" charset="0"/>
                <a:ea typeface="Calibri" pitchFamily="34" charset="0"/>
                <a:cs typeface="Times New Roman" pitchFamily="18" charset="0"/>
              </a:rPr>
              <a:t>выбор будет сложным, потому что, выбирая одно, мы вынуждены отказаться от другого. Невозможно использовать один и тот же ресурс для удовлетворения сразу всех потребностей человека. Поэтому принятое решение об использовании ресурсов определённым образом будет иметь свою цену или альтернативную стоимость</a:t>
            </a:r>
            <a:r>
              <a:rPr lang="ru-RU" sz="900" dirty="0" smtClean="0">
                <a:latin typeface="Times New Roman" pitchFamily="18" charset="0"/>
                <a:ea typeface="Calibri" pitchFamily="34" charset="0"/>
                <a:cs typeface="Times New Roman" pitchFamily="18" charset="0"/>
              </a:rPr>
              <a:t>. </a:t>
            </a:r>
            <a:r>
              <a:rPr lang="ru-RU" sz="900" b="1" dirty="0" smtClean="0">
                <a:latin typeface="Times New Roman" pitchFamily="18" charset="0"/>
                <a:ea typeface="Calibri" pitchFamily="34" charset="0"/>
                <a:cs typeface="Times New Roman" pitchFamily="18" charset="0"/>
              </a:rPr>
              <a:t>Альтернативная </a:t>
            </a:r>
            <a:r>
              <a:rPr lang="ru-RU" sz="900" b="1" dirty="0">
                <a:latin typeface="Times New Roman" pitchFamily="18" charset="0"/>
                <a:ea typeface="Calibri" pitchFamily="34" charset="0"/>
                <a:cs typeface="Times New Roman" pitchFamily="18" charset="0"/>
              </a:rPr>
              <a:t>стоимость</a:t>
            </a:r>
            <a:r>
              <a:rPr lang="ru-RU" sz="900" dirty="0">
                <a:latin typeface="Times New Roman" pitchFamily="18" charset="0"/>
                <a:ea typeface="Calibri" pitchFamily="34" charset="0"/>
                <a:cs typeface="Times New Roman" pitchFamily="18" charset="0"/>
              </a:rPr>
              <a:t> (цена замены) — это ценность наилучшего из отвергнутых вариантов</a:t>
            </a:r>
            <a:r>
              <a:rPr lang="ru-RU" sz="900" dirty="0" smtClean="0">
                <a:latin typeface="Times New Roman" pitchFamily="18" charset="0"/>
                <a:ea typeface="Calibri" pitchFamily="34" charset="0"/>
                <a:cs typeface="Times New Roman" pitchFamily="18" charset="0"/>
              </a:rPr>
              <a:t>.</a:t>
            </a:r>
            <a:endParaRPr lang="ru-RU" sz="900" dirty="0">
              <a:latin typeface="Times New Roman" pitchFamily="18" charset="0"/>
              <a:ea typeface="Calibri" pitchFamily="34" charset="0"/>
              <a:cs typeface="Times New Roman" pitchFamily="18" charset="0"/>
            </a:endParaRPr>
          </a:p>
          <a:p>
            <a:r>
              <a:rPr lang="ru-RU" sz="900" dirty="0" smtClean="0">
                <a:latin typeface="Times New Roman" pitchFamily="18" charset="0"/>
                <a:ea typeface="Calibri" pitchFamily="34" charset="0"/>
                <a:cs typeface="Times New Roman" pitchFamily="18" charset="0"/>
              </a:rPr>
              <a:t>Мы </a:t>
            </a:r>
            <a:r>
              <a:rPr lang="ru-RU" sz="900" dirty="0">
                <a:latin typeface="Times New Roman" pitchFamily="18" charset="0"/>
                <a:ea typeface="Calibri" pitchFamily="34" charset="0"/>
                <a:cs typeface="Times New Roman" pitchFamily="18" charset="0"/>
              </a:rPr>
              <a:t>можем прийти к выводу, что экономика ставит перед обществом вопрос, как людям удовлетворять свои потребности при условии ограниченных ресурсов.</a:t>
            </a:r>
            <a:endParaRPr lang="ru-RU" sz="900" dirty="0">
              <a:latin typeface="Times New Roman" panose="02020603050405020304" pitchFamily="18" charset="0"/>
              <a:cs typeface="Times New Roman" panose="02020603050405020304" pitchFamily="18" charset="0"/>
            </a:endParaRPr>
          </a:p>
        </p:txBody>
      </p:sp>
      <p:sp>
        <p:nvSpPr>
          <p:cNvPr id="14" name="Прямоугольник 13"/>
          <p:cNvSpPr/>
          <p:nvPr/>
        </p:nvSpPr>
        <p:spPr>
          <a:xfrm>
            <a:off x="84616" y="2314901"/>
            <a:ext cx="4061860" cy="2154436"/>
          </a:xfrm>
          <a:prstGeom prst="rect">
            <a:avLst/>
          </a:prstGeom>
        </p:spPr>
        <p:txBody>
          <a:bodyPr wrap="square">
            <a:spAutoFit/>
          </a:bodyPr>
          <a:lstStyle/>
          <a:p>
            <a:pPr algn="ctr"/>
            <a:r>
              <a:rPr lang="ru-RU" sz="1200" b="1" dirty="0" smtClean="0">
                <a:latin typeface="Times New Roman" panose="02020603050405020304" pitchFamily="18" charset="0"/>
                <a:cs typeface="Times New Roman" panose="02020603050405020304" pitchFamily="18" charset="0"/>
              </a:rPr>
              <a:t>Функции предпринимательства</a:t>
            </a:r>
          </a:p>
          <a:p>
            <a:pPr marL="285750" indent="-285750">
              <a:buFont typeface="Wingdings" panose="05000000000000000000" pitchFamily="2" charset="2"/>
              <a:buChar char="Ø"/>
            </a:pPr>
            <a:r>
              <a:rPr lang="ru-RU" sz="1200" b="1" dirty="0" smtClean="0">
                <a:latin typeface="Times New Roman" panose="02020603050405020304" pitchFamily="18" charset="0"/>
                <a:cs typeface="Times New Roman" panose="02020603050405020304" pitchFamily="18" charset="0"/>
              </a:rPr>
              <a:t>.</a:t>
            </a:r>
          </a:p>
          <a:p>
            <a:pPr marL="285750" indent="-285750">
              <a:buFont typeface="Wingdings" panose="05000000000000000000" pitchFamily="2" charset="2"/>
              <a:buChar char="Ø"/>
            </a:pPr>
            <a:endParaRPr lang="ru-RU" sz="1200" b="1" dirty="0" smtClean="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Ø"/>
            </a:pPr>
            <a:r>
              <a:rPr lang="ru-RU" sz="1200" b="1" dirty="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Ø"/>
            </a:pPr>
            <a:r>
              <a:rPr lang="ru-RU" sz="1200" b="1" dirty="0" smtClean="0">
                <a:latin typeface="Times New Roman" panose="02020603050405020304" pitchFamily="18" charset="0"/>
                <a:cs typeface="Times New Roman" panose="02020603050405020304" pitchFamily="18" charset="0"/>
              </a:rPr>
              <a:t>.</a:t>
            </a:r>
          </a:p>
          <a:p>
            <a:pPr marL="285750" indent="-285750">
              <a:buFont typeface="Wingdings" panose="05000000000000000000" pitchFamily="2" charset="2"/>
              <a:buChar char="Ø"/>
            </a:pPr>
            <a:endParaRPr lang="ru-RU" sz="1200" b="1" dirty="0" smtClean="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Ø"/>
            </a:pPr>
            <a:r>
              <a:rPr lang="ru-RU" sz="1200" b="1" dirty="0" smtClean="0">
                <a:latin typeface="Times New Roman" panose="02020603050405020304" pitchFamily="18" charset="0"/>
                <a:cs typeface="Times New Roman" panose="02020603050405020304" pitchFamily="18" charset="0"/>
              </a:rPr>
              <a:t>.</a:t>
            </a:r>
          </a:p>
          <a:p>
            <a:pPr marL="285750" indent="-285750">
              <a:buFont typeface="Wingdings" panose="05000000000000000000" pitchFamily="2" charset="2"/>
              <a:buChar char="Ø"/>
            </a:pPr>
            <a:endParaRPr lang="ru-RU" sz="1200" b="1" dirty="0" smtClean="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Ø"/>
            </a:pPr>
            <a:r>
              <a:rPr lang="ru-RU" sz="1200" b="1" dirty="0">
                <a:latin typeface="Times New Roman" pitchFamily="18" charset="0"/>
                <a:cs typeface="Times New Roman" pitchFamily="18" charset="0"/>
              </a:rPr>
              <a:t>.</a:t>
            </a:r>
          </a:p>
          <a:p>
            <a:pPr marL="285750" indent="-285750">
              <a:buFont typeface="Wingdings" panose="05000000000000000000" pitchFamily="2" charset="2"/>
              <a:buChar char="Ø"/>
            </a:pPr>
            <a:endParaRPr lang="ru-RU" sz="1400" b="1" dirty="0" smtClean="0">
              <a:latin typeface="Times New Roman" pitchFamily="18" charset="0"/>
              <a:cs typeface="Times New Roman" pitchFamily="18" charset="0"/>
            </a:endParaRPr>
          </a:p>
        </p:txBody>
      </p:sp>
      <p:sp>
        <p:nvSpPr>
          <p:cNvPr id="16" name="Прямоугольник 15"/>
          <p:cNvSpPr/>
          <p:nvPr/>
        </p:nvSpPr>
        <p:spPr>
          <a:xfrm>
            <a:off x="110866" y="4438487"/>
            <a:ext cx="4129030" cy="2292935"/>
          </a:xfrm>
          <a:prstGeom prst="rect">
            <a:avLst/>
          </a:prstGeom>
        </p:spPr>
        <p:txBody>
          <a:bodyPr wrap="square">
            <a:spAutoFit/>
          </a:bodyPr>
          <a:lstStyle/>
          <a:p>
            <a:r>
              <a:rPr lang="ru-RU" sz="1100" b="1" dirty="0">
                <a:latin typeface="Times New Roman" pitchFamily="18" charset="0"/>
                <a:ea typeface="Calibri" pitchFamily="34" charset="0"/>
                <a:cs typeface="Times New Roman" pitchFamily="18" charset="0"/>
              </a:rPr>
              <a:t>Цели </a:t>
            </a:r>
            <a:r>
              <a:rPr lang="ru-RU" sz="1100" b="1" dirty="0" smtClean="0">
                <a:latin typeface="Times New Roman" pitchFamily="18" charset="0"/>
                <a:ea typeface="Calibri" pitchFamily="34" charset="0"/>
                <a:cs typeface="Times New Roman" pitchFamily="18" charset="0"/>
              </a:rPr>
              <a:t>предприятия. </a:t>
            </a:r>
            <a:r>
              <a:rPr lang="ru-RU" sz="1100" dirty="0" smtClean="0">
                <a:latin typeface="Times New Roman" panose="02020603050405020304" pitchFamily="18" charset="0"/>
                <a:cs typeface="Times New Roman" panose="02020603050405020304" pitchFamily="18" charset="0"/>
              </a:rPr>
              <a:t>В </a:t>
            </a:r>
            <a:r>
              <a:rPr lang="ru-RU" sz="1100" dirty="0">
                <a:latin typeface="Times New Roman" panose="02020603050405020304" pitchFamily="18" charset="0"/>
                <a:cs typeface="Times New Roman" panose="02020603050405020304" pitchFamily="18" charset="0"/>
              </a:rPr>
              <a:t>процессе своей деятельности предприниматель ставит перед собой и реализует большое количество задач, среди которых можно выделить следующие</a:t>
            </a:r>
            <a:r>
              <a:rPr lang="ru-RU" sz="1100" dirty="0" smtClean="0">
                <a:latin typeface="Times New Roman" panose="02020603050405020304" pitchFamily="18" charset="0"/>
                <a:cs typeface="Times New Roman" panose="02020603050405020304" pitchFamily="18" charset="0"/>
              </a:rPr>
              <a:t>:</a:t>
            </a:r>
            <a:endParaRPr lang="ru-RU" sz="1100" dirty="0">
              <a:latin typeface="Times New Roman" panose="02020603050405020304" pitchFamily="18" charset="0"/>
              <a:cs typeface="Times New Roman" panose="02020603050405020304" pitchFamily="18" charset="0"/>
            </a:endParaRPr>
          </a:p>
          <a:p>
            <a:pPr marL="171450" indent="-171450">
              <a:buFont typeface="Wingdings" panose="05000000000000000000" pitchFamily="2" charset="2"/>
              <a:buChar char="Ø"/>
            </a:pPr>
            <a:r>
              <a:rPr lang="ru-RU" sz="1100" dirty="0">
                <a:latin typeface="Times New Roman" panose="02020603050405020304" pitchFamily="18" charset="0"/>
                <a:cs typeface="Times New Roman" panose="02020603050405020304" pitchFamily="18" charset="0"/>
              </a:rPr>
              <a:t>получение прибыли от тех ресурсов, которые он вложил в предпринимательскую деятельность;</a:t>
            </a:r>
          </a:p>
          <a:p>
            <a:pPr marL="171450" indent="-171450">
              <a:buFont typeface="Wingdings" panose="05000000000000000000" pitchFamily="2" charset="2"/>
              <a:buChar char="Ø"/>
            </a:pPr>
            <a:r>
              <a:rPr lang="ru-RU" sz="1100" dirty="0">
                <a:latin typeface="Times New Roman" panose="02020603050405020304" pitchFamily="18" charset="0"/>
                <a:cs typeface="Times New Roman" panose="02020603050405020304" pitchFamily="18" charset="0"/>
              </a:rPr>
              <a:t>удовлетворение спроса потребителей в нише, выбранной предпринимателем;</a:t>
            </a:r>
          </a:p>
          <a:p>
            <a:pPr marL="171450" indent="-171450">
              <a:buFont typeface="Wingdings" panose="05000000000000000000" pitchFamily="2" charset="2"/>
              <a:buChar char="Ø"/>
            </a:pPr>
            <a:r>
              <a:rPr lang="ru-RU" sz="1100" dirty="0">
                <a:latin typeface="Times New Roman" panose="02020603050405020304" pitchFamily="18" charset="0"/>
                <a:cs typeface="Times New Roman" panose="02020603050405020304" pitchFamily="18" charset="0"/>
              </a:rPr>
              <a:t>расширение производства, захват новых рынков сбыта продукции;</a:t>
            </a:r>
          </a:p>
          <a:p>
            <a:pPr marL="171450" indent="-171450">
              <a:buFont typeface="Wingdings" panose="05000000000000000000" pitchFamily="2" charset="2"/>
              <a:buChar char="Ø"/>
            </a:pPr>
            <a:r>
              <a:rPr lang="ru-RU" sz="1100" dirty="0">
                <a:latin typeface="Times New Roman" panose="02020603050405020304" pitchFamily="18" charset="0"/>
                <a:cs typeface="Times New Roman" panose="02020603050405020304" pitchFamily="18" charset="0"/>
              </a:rPr>
              <a:t>создание благоприятных условий работы для сотрудников фирмы;</a:t>
            </a:r>
          </a:p>
          <a:p>
            <a:pPr marL="171450" indent="-171450">
              <a:buFont typeface="Wingdings" panose="05000000000000000000" pitchFamily="2" charset="2"/>
              <a:buChar char="Ø"/>
            </a:pPr>
            <a:r>
              <a:rPr lang="ru-RU" sz="1100" dirty="0">
                <a:latin typeface="Times New Roman" panose="02020603050405020304" pitchFamily="18" charset="0"/>
                <a:cs typeface="Times New Roman" panose="02020603050405020304" pitchFamily="18" charset="0"/>
              </a:rPr>
              <a:t>оказание помощи в развитии культуры потребления, обучение граждан рациональному экономическому поведению</a:t>
            </a:r>
            <a:r>
              <a:rPr lang="ru-RU" sz="1100" dirty="0" smtClean="0">
                <a:latin typeface="Times New Roman" panose="02020603050405020304" pitchFamily="18" charset="0"/>
                <a:cs typeface="Times New Roman" panose="02020603050405020304" pitchFamily="18" charset="0"/>
              </a:rPr>
              <a:t>. </a:t>
            </a:r>
            <a:endParaRPr lang="ru-RU" sz="1100" dirty="0">
              <a:latin typeface="Times New Roman" panose="02020603050405020304" pitchFamily="18" charset="0"/>
              <a:cs typeface="Times New Roman" panose="02020603050405020304" pitchFamily="18" charset="0"/>
            </a:endParaRPr>
          </a:p>
        </p:txBody>
      </p:sp>
      <p:graphicFrame>
        <p:nvGraphicFramePr>
          <p:cNvPr id="17" name="Таблица 16"/>
          <p:cNvGraphicFramePr>
            <a:graphicFrameLocks noGrp="1"/>
          </p:cNvGraphicFramePr>
          <p:nvPr>
            <p:extLst>
              <p:ext uri="{D42A27DB-BD31-4B8C-83A1-F6EECF244321}">
                <p14:modId xmlns:p14="http://schemas.microsoft.com/office/powerpoint/2010/main" val="225659655"/>
              </p:ext>
            </p:extLst>
          </p:nvPr>
        </p:nvGraphicFramePr>
        <p:xfrm>
          <a:off x="4283958" y="4625991"/>
          <a:ext cx="4771377" cy="1562676"/>
        </p:xfrm>
        <a:graphic>
          <a:graphicData uri="http://schemas.openxmlformats.org/drawingml/2006/table">
            <a:tbl>
              <a:tblPr firstRow="1" firstCol="1" bandRow="1"/>
              <a:tblGrid>
                <a:gridCol w="2295759">
                  <a:extLst>
                    <a:ext uri="{9D8B030D-6E8A-4147-A177-3AD203B41FA5}">
                      <a16:colId xmlns:a16="http://schemas.microsoft.com/office/drawing/2014/main" val="20000"/>
                    </a:ext>
                  </a:extLst>
                </a:gridCol>
                <a:gridCol w="2475618">
                  <a:extLst>
                    <a:ext uri="{9D8B030D-6E8A-4147-A177-3AD203B41FA5}">
                      <a16:colId xmlns:a16="http://schemas.microsoft.com/office/drawing/2014/main" val="20001"/>
                    </a:ext>
                  </a:extLst>
                </a:gridCol>
              </a:tblGrid>
              <a:tr h="298438">
                <a:tc gridSpan="2">
                  <a:txBody>
                    <a:bodyPr/>
                    <a:lstStyle/>
                    <a:p>
                      <a:r>
                        <a:rPr lang="ru-RU" sz="1000" b="1" dirty="0" smtClean="0">
                          <a:latin typeface="Times New Roman" pitchFamily="18" charset="0"/>
                          <a:cs typeface="Times New Roman" pitchFamily="18" charset="0"/>
                        </a:rPr>
                        <a:t>Источники финансирования бизнеса – </a:t>
                      </a:r>
                    </a:p>
                    <a:p>
                      <a:endParaRPr lang="ru-RU" sz="1000" b="1" dirty="0">
                        <a:latin typeface="Times New Roman" pitchFamily="18" charset="0"/>
                        <a:cs typeface="Times New Roman"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hMerge="1">
                  <a:txBody>
                    <a:bodyPr/>
                    <a:lstStyle/>
                    <a:p>
                      <a:pPr algn="ctr">
                        <a:lnSpc>
                          <a:spcPct val="100000"/>
                        </a:lnSpc>
                        <a:spcAft>
                          <a:spcPts val="0"/>
                        </a:spcAft>
                      </a:pP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extLst>
                  <a:ext uri="{0D108BD9-81ED-4DB2-BD59-A6C34878D82A}">
                    <a16:rowId xmlns:a16="http://schemas.microsoft.com/office/drawing/2014/main" val="10000"/>
                  </a:ext>
                </a:extLst>
              </a:tr>
              <a:tr h="24652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Внутренние (собственные)</a:t>
                      </a:r>
                    </a:p>
                    <a:p>
                      <a:pPr marL="171450" marR="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a:t>
                      </a:r>
                    </a:p>
                    <a:p>
                      <a:pPr marL="171450" marR="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a:t>
                      </a:r>
                    </a:p>
                    <a:p>
                      <a:pPr marL="171450" marR="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a:t>
                      </a:r>
                    </a:p>
                    <a:p>
                      <a:pPr marL="171450" marR="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lvl="0">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Внешние (заемные)</a:t>
                      </a:r>
                    </a:p>
                    <a:p>
                      <a:pPr marL="171450" marR="79375" lvl="0" indent="-171450">
                        <a:lnSpc>
                          <a:spcPct val="100000"/>
                        </a:lnSpc>
                        <a:spcAft>
                          <a:spcPts val="0"/>
                        </a:spcAft>
                        <a:buFont typeface="Wingdings" panose="05000000000000000000" pitchFamily="2" charset="2"/>
                        <a:buChar char="Ø"/>
                      </a:pPr>
                      <a:r>
                        <a:rPr lang="ru-RU" sz="1000" b="1" baseline="0" dirty="0" smtClean="0">
                          <a:solidFill>
                            <a:schemeClr val="tx1"/>
                          </a:solidFill>
                          <a:effectLst/>
                          <a:latin typeface="Times New Roman" panose="02020603050405020304" pitchFamily="18" charset="0"/>
                          <a:ea typeface="Calibri"/>
                          <a:cs typeface="Times New Roman" panose="02020603050405020304" pitchFamily="18" charset="0"/>
                        </a:rPr>
                        <a:t>.</a:t>
                      </a:r>
                    </a:p>
                    <a:p>
                      <a:pPr marL="171450" marR="79375" lvl="0" indent="-171450">
                        <a:lnSpc>
                          <a:spcPct val="100000"/>
                        </a:lnSpc>
                        <a:spcAft>
                          <a:spcPts val="0"/>
                        </a:spcAft>
                        <a:buFont typeface="Wingdings" panose="05000000000000000000" pitchFamily="2" charset="2"/>
                        <a:buChar char="Ø"/>
                      </a:pPr>
                      <a:r>
                        <a:rPr lang="ru-RU" sz="1000" b="1" baseline="0" dirty="0" smtClean="0">
                          <a:solidFill>
                            <a:schemeClr val="tx1"/>
                          </a:solidFill>
                          <a:effectLst/>
                          <a:latin typeface="Times New Roman" panose="02020603050405020304" pitchFamily="18" charset="0"/>
                          <a:ea typeface="Calibri"/>
                          <a:cs typeface="Times New Roman" panose="02020603050405020304" pitchFamily="18" charset="0"/>
                        </a:rPr>
                        <a:t>.</a:t>
                      </a:r>
                    </a:p>
                    <a:p>
                      <a:pPr marL="171450" marR="79375" lvl="0" indent="-171450">
                        <a:lnSpc>
                          <a:spcPct val="100000"/>
                        </a:lnSpc>
                        <a:spcAft>
                          <a:spcPts val="0"/>
                        </a:spcAft>
                        <a:buFont typeface="Wingdings" panose="05000000000000000000" pitchFamily="2" charset="2"/>
                        <a:buChar char="Ø"/>
                      </a:pPr>
                      <a:r>
                        <a:rPr lang="ru-RU" sz="1000" b="1" baseline="0" dirty="0" smtClean="0">
                          <a:solidFill>
                            <a:schemeClr val="tx1"/>
                          </a:solidFill>
                          <a:effectLst/>
                          <a:latin typeface="Times New Roman" panose="02020603050405020304" pitchFamily="18" charset="0"/>
                          <a:ea typeface="Calibri"/>
                          <a:cs typeface="Times New Roman" panose="02020603050405020304" pitchFamily="18" charset="0"/>
                        </a:rPr>
                        <a:t>.</a:t>
                      </a:r>
                    </a:p>
                    <a:p>
                      <a:pPr marL="171450" marR="79375" lvl="0" indent="-171450">
                        <a:lnSpc>
                          <a:spcPct val="100000"/>
                        </a:lnSpc>
                        <a:spcAft>
                          <a:spcPts val="0"/>
                        </a:spcAft>
                        <a:buFont typeface="Wingdings" panose="05000000000000000000" pitchFamily="2" charset="2"/>
                        <a:buChar char="Ø"/>
                      </a:pPr>
                      <a:r>
                        <a:rPr lang="ru-RU" sz="1000" b="1" baseline="0" dirty="0" smtClean="0">
                          <a:solidFill>
                            <a:schemeClr val="tx1"/>
                          </a:solidFill>
                          <a:effectLst/>
                          <a:latin typeface="Times New Roman" panose="02020603050405020304" pitchFamily="18" charset="0"/>
                          <a:ea typeface="Calibri"/>
                          <a:cs typeface="Times New Roman" panose="02020603050405020304" pitchFamily="18" charset="0"/>
                        </a:rPr>
                        <a:t>.</a:t>
                      </a:r>
                    </a:p>
                    <a:p>
                      <a:pPr marR="79375" lvl="0">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bl>
          </a:graphicData>
        </a:graphic>
      </p:graphicFrame>
      <p:sp>
        <p:nvSpPr>
          <p:cNvPr id="18" name="Прямоугольник 17"/>
          <p:cNvSpPr/>
          <p:nvPr/>
        </p:nvSpPr>
        <p:spPr>
          <a:xfrm>
            <a:off x="6749859" y="6297758"/>
            <a:ext cx="2309094" cy="400110"/>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000" b="1" dirty="0" smtClean="0">
                <a:latin typeface="Times New Roman" pitchFamily="18" charset="0"/>
                <a:cs typeface="Times New Roman" pitchFamily="18" charset="0"/>
              </a:rPr>
              <a:t>Финансирование - </a:t>
            </a:r>
            <a:endParaRPr lang="ru-RU" sz="1000" b="1" dirty="0">
              <a:latin typeface="Times New Roman" pitchFamily="18" charset="0"/>
              <a:cs typeface="Times New Roman" pitchFamily="18" charset="0"/>
            </a:endParaRPr>
          </a:p>
          <a:p>
            <a:pPr algn="ctr"/>
            <a:endParaRPr lang="ru-RU" sz="1000" b="1" dirty="0">
              <a:latin typeface="Times New Roman" pitchFamily="18" charset="0"/>
              <a:cs typeface="Times New Roman" pitchFamily="18" charset="0"/>
            </a:endParaRPr>
          </a:p>
        </p:txBody>
      </p:sp>
    </p:spTree>
    <p:extLst>
      <p:ext uri="{BB962C8B-B14F-4D97-AF65-F5344CB8AC3E}">
        <p14:creationId xmlns:p14="http://schemas.microsoft.com/office/powerpoint/2010/main" val="12615466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ChangeArrowheads="1"/>
          </p:cNvSpPr>
          <p:nvPr/>
        </p:nvSpPr>
        <p:spPr bwMode="auto">
          <a:xfrm>
            <a:off x="83383" y="-35688"/>
            <a:ext cx="8933566"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ru-RU" sz="1400" b="1" dirty="0">
                <a:latin typeface="Times New Roman" pitchFamily="18" charset="0"/>
                <a:ea typeface="Calibri" pitchFamily="34" charset="0"/>
                <a:cs typeface="Times New Roman" pitchFamily="18" charset="0"/>
              </a:rPr>
              <a:t>2.8. </a:t>
            </a:r>
            <a:r>
              <a:rPr lang="ru-RU" sz="1400" dirty="0">
                <a:latin typeface="Times New Roman" pitchFamily="18" charset="0"/>
                <a:ea typeface="Calibri" pitchFamily="34" charset="0"/>
                <a:cs typeface="Times New Roman" pitchFamily="18" charset="0"/>
              </a:rPr>
              <a:t>Предприятие (фирма) в экономике. Цели предприятия. </a:t>
            </a:r>
            <a:r>
              <a:rPr lang="ru-RU" sz="1400" b="1" dirty="0">
                <a:latin typeface="Times New Roman" pitchFamily="18" charset="0"/>
                <a:ea typeface="Calibri" pitchFamily="34" charset="0"/>
                <a:cs typeface="Times New Roman" pitchFamily="18" charset="0"/>
              </a:rPr>
              <a:t>Факторы производства. </a:t>
            </a:r>
            <a:r>
              <a:rPr lang="ru-RU" sz="1400" dirty="0">
                <a:latin typeface="Times New Roman" pitchFamily="18" charset="0"/>
                <a:ea typeface="Calibri" pitchFamily="34" charset="0"/>
                <a:cs typeface="Times New Roman" pitchFamily="18" charset="0"/>
              </a:rPr>
              <a:t>Государственная политика </a:t>
            </a:r>
            <a:r>
              <a:rPr lang="ru-RU" sz="1400" dirty="0" err="1">
                <a:latin typeface="Times New Roman" pitchFamily="18" charset="0"/>
                <a:ea typeface="Calibri" pitchFamily="34" charset="0"/>
                <a:cs typeface="Times New Roman" pitchFamily="18" charset="0"/>
              </a:rPr>
              <a:t>импортозамещения</a:t>
            </a:r>
            <a:r>
              <a:rPr lang="ru-RU" sz="1400" dirty="0">
                <a:latin typeface="Times New Roman" pitchFamily="18" charset="0"/>
                <a:ea typeface="Calibri" pitchFamily="34" charset="0"/>
                <a:cs typeface="Times New Roman" pitchFamily="18" charset="0"/>
              </a:rPr>
              <a:t> в Российской Федерации. Альтернативная стоимость, способы и источники финансирования предприятий.</a:t>
            </a:r>
            <a:r>
              <a:rPr lang="ru-RU" sz="1400" b="1" dirty="0">
                <a:latin typeface="Times New Roman" pitchFamily="18" charset="0"/>
                <a:ea typeface="Calibri" pitchFamily="34" charset="0"/>
                <a:cs typeface="Times New Roman" pitchFamily="18" charset="0"/>
              </a:rPr>
              <a:t> Издержки, их виды. Выручка, прибыль.</a:t>
            </a:r>
          </a:p>
        </p:txBody>
      </p:sp>
      <p:sp>
        <p:nvSpPr>
          <p:cNvPr id="3" name="Прямоугольник 2"/>
          <p:cNvSpPr/>
          <p:nvPr/>
        </p:nvSpPr>
        <p:spPr>
          <a:xfrm>
            <a:off x="155575" y="733070"/>
            <a:ext cx="4518502" cy="553998"/>
          </a:xfrm>
          <a:prstGeom prst="rect">
            <a:avLst/>
          </a:prstGeom>
          <a:solidFill>
            <a:schemeClr val="bg1">
              <a:lumMod val="95000"/>
            </a:schemeClr>
          </a:solidFill>
          <a:ln>
            <a:solidFill>
              <a:schemeClr val="tx2">
                <a:lumMod val="50000"/>
                <a:lumOff val="50000"/>
              </a:schemeClr>
            </a:solidFill>
          </a:ln>
        </p:spPr>
        <p:txBody>
          <a:bodyPr wrap="square">
            <a:spAutoFit/>
          </a:bodyPr>
          <a:lstStyle/>
          <a:p>
            <a:pPr lvl="0"/>
            <a:r>
              <a:rPr lang="ru-RU" sz="1600" b="1" dirty="0">
                <a:latin typeface="Times New Roman" pitchFamily="18" charset="0"/>
                <a:ea typeface="Calibri" pitchFamily="34" charset="0"/>
                <a:cs typeface="Times New Roman" pitchFamily="18" charset="0"/>
              </a:rPr>
              <a:t>Факторы  </a:t>
            </a:r>
            <a:r>
              <a:rPr lang="ru-RU" sz="1600" b="1" dirty="0" smtClean="0">
                <a:latin typeface="Times New Roman" pitchFamily="18" charset="0"/>
                <a:ea typeface="Calibri" pitchFamily="34" charset="0"/>
                <a:cs typeface="Times New Roman" pitchFamily="18" charset="0"/>
              </a:rPr>
              <a:t>производства </a:t>
            </a:r>
            <a:r>
              <a:rPr lang="ru-RU" sz="1600" dirty="0" smtClean="0">
                <a:latin typeface="Times New Roman" pitchFamily="18" charset="0"/>
                <a:cs typeface="Times New Roman" pitchFamily="18" charset="0"/>
              </a:rPr>
              <a:t>– это</a:t>
            </a:r>
            <a:endParaRPr lang="ru-RU" sz="2400" b="1" dirty="0">
              <a:latin typeface="Times New Roman" pitchFamily="18" charset="0"/>
              <a:cs typeface="Times New Roman" pitchFamily="18" charset="0"/>
            </a:endParaRPr>
          </a:p>
          <a:p>
            <a:pPr algn="ctr"/>
            <a:endParaRPr lang="ru-RU" sz="1400" b="1" dirty="0">
              <a:latin typeface="Times New Roman" pitchFamily="18" charset="0"/>
              <a:cs typeface="Times New Roman" pitchFamily="18" charset="0"/>
            </a:endParaRPr>
          </a:p>
        </p:txBody>
      </p:sp>
      <p:sp>
        <p:nvSpPr>
          <p:cNvPr id="18" name="AutoShape 2" descr="https://skr.sh/i/140623/UMDZQ9tC.png?download=1&amp;name=%D0%A1%D0%BA%D1%80%D0%B8%D0%BD%D1%88%D0%BE%D1%82%2014-06-2023%2014:37:44.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graphicFrame>
        <p:nvGraphicFramePr>
          <p:cNvPr id="30" name="Таблица 29"/>
          <p:cNvGraphicFramePr>
            <a:graphicFrameLocks noGrp="1"/>
          </p:cNvGraphicFramePr>
          <p:nvPr>
            <p:extLst>
              <p:ext uri="{D42A27DB-BD31-4B8C-83A1-F6EECF244321}">
                <p14:modId xmlns:p14="http://schemas.microsoft.com/office/powerpoint/2010/main" val="3545944310"/>
              </p:ext>
            </p:extLst>
          </p:nvPr>
        </p:nvGraphicFramePr>
        <p:xfrm>
          <a:off x="187665" y="1399890"/>
          <a:ext cx="4504874" cy="3895344"/>
        </p:xfrm>
        <a:graphic>
          <a:graphicData uri="http://schemas.openxmlformats.org/drawingml/2006/table">
            <a:tbl>
              <a:tblPr firstRow="1" firstCol="1" bandRow="1"/>
              <a:tblGrid>
                <a:gridCol w="3029218">
                  <a:extLst>
                    <a:ext uri="{9D8B030D-6E8A-4147-A177-3AD203B41FA5}">
                      <a16:colId xmlns:a16="http://schemas.microsoft.com/office/drawing/2014/main" val="20000"/>
                    </a:ext>
                  </a:extLst>
                </a:gridCol>
                <a:gridCol w="1475656">
                  <a:extLst>
                    <a:ext uri="{9D8B030D-6E8A-4147-A177-3AD203B41FA5}">
                      <a16:colId xmlns:a16="http://schemas.microsoft.com/office/drawing/2014/main" val="20001"/>
                    </a:ext>
                  </a:extLst>
                </a:gridCol>
              </a:tblGrid>
              <a:tr h="648072">
                <a:tc>
                  <a:txBody>
                    <a:bodyPr/>
                    <a:lstStyle/>
                    <a:p>
                      <a:pPr>
                        <a:lnSpc>
                          <a:spcPct val="100000"/>
                        </a:lnSpc>
                        <a:spcAft>
                          <a:spcPts val="0"/>
                        </a:spcAft>
                      </a:pPr>
                      <a:r>
                        <a:rPr lang="ru-RU" sz="1400" dirty="0" smtClean="0">
                          <a:solidFill>
                            <a:srgbClr val="002060"/>
                          </a:solidFill>
                          <a:effectLst/>
                          <a:latin typeface="Times New Roman" panose="02020603050405020304" pitchFamily="18" charset="0"/>
                          <a:ea typeface="Calibri"/>
                          <a:cs typeface="Times New Roman" panose="02020603050405020304" pitchFamily="18" charset="0"/>
                        </a:rPr>
                        <a:t>Факторы производства</a:t>
                      </a:r>
                    </a:p>
                    <a:p>
                      <a:pPr>
                        <a:lnSpc>
                          <a:spcPct val="100000"/>
                        </a:lnSpc>
                        <a:spcAft>
                          <a:spcPts val="0"/>
                        </a:spcAft>
                      </a:pPr>
                      <a:endParaRPr lang="ru-RU" sz="1400" dirty="0">
                        <a:solidFill>
                          <a:srgbClr val="002060"/>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79375">
                        <a:lnSpc>
                          <a:spcPct val="100000"/>
                        </a:lnSpc>
                        <a:spcAft>
                          <a:spcPts val="0"/>
                        </a:spcAft>
                      </a:pPr>
                      <a:r>
                        <a:rPr lang="ru-RU" sz="1400" dirty="0" smtClean="0">
                          <a:solidFill>
                            <a:srgbClr val="002060"/>
                          </a:solidFill>
                          <a:effectLst/>
                          <a:latin typeface="Times New Roman" panose="02020603050405020304" pitchFamily="18" charset="0"/>
                          <a:ea typeface="Calibri"/>
                          <a:cs typeface="Times New Roman" panose="02020603050405020304" pitchFamily="18" charset="0"/>
                        </a:rPr>
                        <a:t>Факторный доход</a:t>
                      </a:r>
                      <a:endParaRPr lang="ru-RU" sz="1400" dirty="0">
                        <a:solidFill>
                          <a:srgbClr val="002060"/>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502363">
                <a:tc>
                  <a:txBody>
                    <a:bodyPr/>
                    <a:lstStyle/>
                    <a:p>
                      <a:pPr>
                        <a:lnSpc>
                          <a:spcPct val="100000"/>
                        </a:lnSpc>
                        <a:spcAft>
                          <a:spcPts val="0"/>
                        </a:spcAft>
                      </a:pPr>
                      <a:r>
                        <a:rPr lang="ru-RU" sz="800" dirty="0" smtClean="0">
                          <a:solidFill>
                            <a:srgbClr val="002060"/>
                          </a:solidFill>
                          <a:effectLst/>
                          <a:latin typeface="Times New Roman" panose="02020603050405020304" pitchFamily="18" charset="0"/>
                          <a:ea typeface="Calibri"/>
                          <a:cs typeface="Times New Roman" panose="02020603050405020304" pitchFamily="18" charset="0"/>
                        </a:rPr>
                        <a:t> </a:t>
                      </a:r>
                    </a:p>
                    <a:p>
                      <a:pPr>
                        <a:lnSpc>
                          <a:spcPct val="100000"/>
                        </a:lnSpc>
                        <a:spcAft>
                          <a:spcPts val="0"/>
                        </a:spcAft>
                      </a:pPr>
                      <a:endParaRPr lang="ru-RU" sz="800" dirty="0" smtClean="0">
                        <a:solidFill>
                          <a:srgbClr val="002060"/>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800" dirty="0" smtClean="0">
                        <a:solidFill>
                          <a:srgbClr val="002060"/>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800" dirty="0" smtClean="0">
                        <a:solidFill>
                          <a:srgbClr val="002060"/>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800" dirty="0">
                        <a:solidFill>
                          <a:srgbClr val="002060"/>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endParaRPr lang="ru-RU" sz="800" dirty="0" smtClean="0">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800" dirty="0" smtClean="0">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800" dirty="0">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502363">
                <a:tc>
                  <a:txBody>
                    <a:bodyPr/>
                    <a:lstStyle/>
                    <a:p>
                      <a:pPr>
                        <a:lnSpc>
                          <a:spcPct val="100000"/>
                        </a:lnSpc>
                        <a:spcAft>
                          <a:spcPts val="0"/>
                        </a:spcAft>
                      </a:pPr>
                      <a:endParaRPr lang="ru-RU" sz="800" dirty="0" smtClean="0">
                        <a:solidFill>
                          <a:srgbClr val="002060"/>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800" dirty="0" smtClean="0">
                        <a:solidFill>
                          <a:srgbClr val="002060"/>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800" dirty="0" smtClean="0">
                        <a:solidFill>
                          <a:srgbClr val="002060"/>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800" dirty="0" smtClean="0">
                        <a:solidFill>
                          <a:srgbClr val="002060"/>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800" dirty="0">
                        <a:solidFill>
                          <a:srgbClr val="002060"/>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endParaRPr lang="ru-RU" sz="800" dirty="0" smtClean="0">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800" dirty="0" smtClean="0">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800" dirty="0">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502363">
                <a:tc>
                  <a:txBody>
                    <a:bodyPr/>
                    <a:lstStyle/>
                    <a:p>
                      <a:pPr>
                        <a:lnSpc>
                          <a:spcPct val="100000"/>
                        </a:lnSpc>
                        <a:spcAft>
                          <a:spcPts val="0"/>
                        </a:spcAft>
                      </a:pPr>
                      <a:endParaRPr lang="ru-RU" sz="800" dirty="0" smtClean="0">
                        <a:solidFill>
                          <a:srgbClr val="002060"/>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800" dirty="0" smtClean="0">
                        <a:solidFill>
                          <a:srgbClr val="002060"/>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800" dirty="0" smtClean="0">
                        <a:solidFill>
                          <a:srgbClr val="002060"/>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800" dirty="0" smtClean="0">
                        <a:solidFill>
                          <a:srgbClr val="002060"/>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800" dirty="0" smtClean="0">
                        <a:solidFill>
                          <a:srgbClr val="002060"/>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800" dirty="0">
                        <a:solidFill>
                          <a:srgbClr val="002060"/>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endParaRPr lang="ru-RU" sz="800" dirty="0" smtClean="0">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800" dirty="0" smtClean="0">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800" dirty="0">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502363">
                <a:tc>
                  <a:txBody>
                    <a:bodyPr/>
                    <a:lstStyle/>
                    <a:p>
                      <a:pPr>
                        <a:lnSpc>
                          <a:spcPct val="100000"/>
                        </a:lnSpc>
                        <a:spcAft>
                          <a:spcPts val="0"/>
                        </a:spcAft>
                      </a:pPr>
                      <a:endParaRPr lang="ru-RU" sz="800" dirty="0" smtClean="0">
                        <a:solidFill>
                          <a:srgbClr val="002060"/>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800" dirty="0" smtClean="0">
                        <a:solidFill>
                          <a:srgbClr val="002060"/>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800" dirty="0" smtClean="0">
                        <a:solidFill>
                          <a:srgbClr val="002060"/>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800" dirty="0" smtClean="0">
                        <a:solidFill>
                          <a:srgbClr val="002060"/>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800" dirty="0">
                        <a:solidFill>
                          <a:srgbClr val="002060"/>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endParaRPr lang="ru-RU" sz="800" dirty="0" smtClean="0">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800" dirty="0" smtClean="0">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800" dirty="0">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bl>
          </a:graphicData>
        </a:graphic>
      </p:graphicFrame>
      <p:sp>
        <p:nvSpPr>
          <p:cNvPr id="8" name="Прямоугольник 7"/>
          <p:cNvSpPr/>
          <p:nvPr/>
        </p:nvSpPr>
        <p:spPr>
          <a:xfrm>
            <a:off x="4798241" y="475905"/>
            <a:ext cx="4218708" cy="738664"/>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400" b="1" dirty="0" smtClean="0">
                <a:latin typeface="Times New Roman" pitchFamily="18" charset="0"/>
                <a:cs typeface="Times New Roman" pitchFamily="18" charset="0"/>
              </a:rPr>
              <a:t>Затраты производства – это </a:t>
            </a:r>
            <a:r>
              <a:rPr lang="ru-RU" sz="1200" b="1" dirty="0" smtClean="0">
                <a:latin typeface="Times New Roman" pitchFamily="18" charset="0"/>
                <a:cs typeface="Times New Roman" pitchFamily="18" charset="0"/>
              </a:rPr>
              <a:t> </a:t>
            </a:r>
          </a:p>
          <a:p>
            <a:endParaRPr lang="ru-RU" sz="1200" b="1" dirty="0">
              <a:latin typeface="Times New Roman" pitchFamily="18" charset="0"/>
              <a:cs typeface="Times New Roman" pitchFamily="18" charset="0"/>
            </a:endParaRPr>
          </a:p>
          <a:p>
            <a:endParaRPr lang="ru-RU" sz="1600" b="1" dirty="0">
              <a:latin typeface="Times New Roman" pitchFamily="18" charset="0"/>
              <a:cs typeface="Times New Roman" pitchFamily="18" charset="0"/>
            </a:endParaRPr>
          </a:p>
        </p:txBody>
      </p:sp>
      <p:sp>
        <p:nvSpPr>
          <p:cNvPr id="9" name="Прямоугольник 8"/>
          <p:cNvSpPr/>
          <p:nvPr/>
        </p:nvSpPr>
        <p:spPr>
          <a:xfrm>
            <a:off x="7054316" y="1332260"/>
            <a:ext cx="1996677" cy="1169551"/>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400" b="1" dirty="0" smtClean="0">
                <a:latin typeface="Times New Roman" pitchFamily="18" charset="0"/>
                <a:cs typeface="Times New Roman" pitchFamily="18" charset="0"/>
              </a:rPr>
              <a:t>Переменные – это</a:t>
            </a:r>
            <a:endParaRPr lang="ru-RU" sz="1400" b="1" dirty="0">
              <a:latin typeface="Times New Roman" pitchFamily="18" charset="0"/>
              <a:cs typeface="Times New Roman" pitchFamily="18" charset="0"/>
            </a:endParaRPr>
          </a:p>
          <a:p>
            <a:endParaRPr lang="ru-RU" sz="1400" b="1" dirty="0" smtClean="0">
              <a:latin typeface="Times New Roman" pitchFamily="18" charset="0"/>
              <a:cs typeface="Times New Roman" pitchFamily="18" charset="0"/>
            </a:endParaRPr>
          </a:p>
          <a:p>
            <a:r>
              <a:rPr lang="ru-RU" sz="1400" b="1"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 </a:t>
            </a:r>
          </a:p>
          <a:p>
            <a:endParaRPr lang="ru-RU" sz="1200" b="1" dirty="0">
              <a:latin typeface="Times New Roman" pitchFamily="18" charset="0"/>
              <a:cs typeface="Times New Roman" pitchFamily="18" charset="0"/>
            </a:endParaRPr>
          </a:p>
          <a:p>
            <a:endParaRPr lang="ru-RU" sz="1600" b="1" dirty="0">
              <a:latin typeface="Times New Roman" pitchFamily="18" charset="0"/>
              <a:cs typeface="Times New Roman" pitchFamily="18" charset="0"/>
            </a:endParaRPr>
          </a:p>
        </p:txBody>
      </p:sp>
      <p:sp>
        <p:nvSpPr>
          <p:cNvPr id="10" name="Прямоугольник 9"/>
          <p:cNvSpPr/>
          <p:nvPr/>
        </p:nvSpPr>
        <p:spPr>
          <a:xfrm>
            <a:off x="4819764" y="1316696"/>
            <a:ext cx="2127343" cy="1169551"/>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400" b="1" dirty="0" smtClean="0">
                <a:latin typeface="Times New Roman" pitchFamily="18" charset="0"/>
                <a:cs typeface="Times New Roman" pitchFamily="18" charset="0"/>
              </a:rPr>
              <a:t>Постоянные – это</a:t>
            </a:r>
            <a:endParaRPr lang="ru-RU" sz="1400" b="1" dirty="0">
              <a:latin typeface="Times New Roman" pitchFamily="18" charset="0"/>
              <a:cs typeface="Times New Roman" pitchFamily="18" charset="0"/>
            </a:endParaRPr>
          </a:p>
          <a:p>
            <a:endParaRPr lang="ru-RU" sz="1400" b="1" dirty="0" smtClean="0">
              <a:latin typeface="Times New Roman" pitchFamily="18" charset="0"/>
              <a:cs typeface="Times New Roman" pitchFamily="18" charset="0"/>
            </a:endParaRPr>
          </a:p>
          <a:p>
            <a:r>
              <a:rPr lang="ru-RU" sz="1400" b="1"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 </a:t>
            </a:r>
          </a:p>
          <a:p>
            <a:endParaRPr lang="ru-RU" sz="1200" b="1" dirty="0">
              <a:latin typeface="Times New Roman" pitchFamily="18" charset="0"/>
              <a:cs typeface="Times New Roman" pitchFamily="18" charset="0"/>
            </a:endParaRPr>
          </a:p>
          <a:p>
            <a:endParaRPr lang="ru-RU" sz="1600" b="1" dirty="0">
              <a:latin typeface="Times New Roman" pitchFamily="18" charset="0"/>
              <a:cs typeface="Times New Roman" pitchFamily="18" charset="0"/>
            </a:endParaRPr>
          </a:p>
        </p:txBody>
      </p:sp>
      <p:sp>
        <p:nvSpPr>
          <p:cNvPr id="2" name="Стрелка вниз 1"/>
          <p:cNvSpPr/>
          <p:nvPr/>
        </p:nvSpPr>
        <p:spPr>
          <a:xfrm>
            <a:off x="5692101" y="2315964"/>
            <a:ext cx="362652" cy="4019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Стрелка вниз 11"/>
          <p:cNvSpPr/>
          <p:nvPr/>
        </p:nvSpPr>
        <p:spPr>
          <a:xfrm>
            <a:off x="7957772" y="2318712"/>
            <a:ext cx="280033" cy="39750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рямоугольник 12"/>
          <p:cNvSpPr/>
          <p:nvPr/>
        </p:nvSpPr>
        <p:spPr>
          <a:xfrm>
            <a:off x="4819764" y="2762786"/>
            <a:ext cx="2127343" cy="954107"/>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400" b="1" dirty="0" smtClean="0">
                <a:latin typeface="Times New Roman" pitchFamily="18" charset="0"/>
                <a:cs typeface="Times New Roman" pitchFamily="18" charset="0"/>
              </a:rPr>
              <a:t>Примеры:</a:t>
            </a:r>
          </a:p>
          <a:p>
            <a:r>
              <a:rPr lang="ru-RU" sz="1400" b="1"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 </a:t>
            </a:r>
          </a:p>
          <a:p>
            <a:endParaRPr lang="ru-RU" sz="1200" b="1" dirty="0">
              <a:latin typeface="Times New Roman" pitchFamily="18" charset="0"/>
              <a:cs typeface="Times New Roman" pitchFamily="18" charset="0"/>
            </a:endParaRPr>
          </a:p>
          <a:p>
            <a:endParaRPr lang="ru-RU" sz="1600" b="1" dirty="0">
              <a:latin typeface="Times New Roman" pitchFamily="18" charset="0"/>
              <a:cs typeface="Times New Roman" pitchFamily="18" charset="0"/>
            </a:endParaRPr>
          </a:p>
        </p:txBody>
      </p:sp>
      <p:sp>
        <p:nvSpPr>
          <p:cNvPr id="14" name="Прямоугольник 13"/>
          <p:cNvSpPr/>
          <p:nvPr/>
        </p:nvSpPr>
        <p:spPr>
          <a:xfrm>
            <a:off x="7034116" y="2762786"/>
            <a:ext cx="2127343" cy="954107"/>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400" b="1" dirty="0" smtClean="0">
                <a:latin typeface="Times New Roman" pitchFamily="18" charset="0"/>
                <a:cs typeface="Times New Roman" pitchFamily="18" charset="0"/>
              </a:rPr>
              <a:t>Примеры:</a:t>
            </a:r>
          </a:p>
          <a:p>
            <a:r>
              <a:rPr lang="ru-RU" sz="1400" b="1"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 </a:t>
            </a:r>
          </a:p>
          <a:p>
            <a:endParaRPr lang="ru-RU" sz="1200" b="1" dirty="0">
              <a:latin typeface="Times New Roman" pitchFamily="18" charset="0"/>
              <a:cs typeface="Times New Roman" pitchFamily="18" charset="0"/>
            </a:endParaRPr>
          </a:p>
          <a:p>
            <a:endParaRPr lang="ru-RU" sz="1600" b="1" dirty="0">
              <a:latin typeface="Times New Roman" pitchFamily="18" charset="0"/>
              <a:cs typeface="Times New Roman" pitchFamily="18" charset="0"/>
            </a:endParaRPr>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7373" y="3761745"/>
            <a:ext cx="4199467" cy="1563182"/>
          </a:xfrm>
          <a:prstGeom prst="rect">
            <a:avLst/>
          </a:prstGeom>
        </p:spPr>
      </p:pic>
      <p:sp>
        <p:nvSpPr>
          <p:cNvPr id="16" name="Прямоугольник 15"/>
          <p:cNvSpPr/>
          <p:nvPr/>
        </p:nvSpPr>
        <p:spPr>
          <a:xfrm>
            <a:off x="155575" y="5415747"/>
            <a:ext cx="4536964" cy="1323439"/>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000" dirty="0">
                <a:latin typeface="Times New Roman" panose="02020603050405020304" pitchFamily="18" charset="0"/>
                <a:cs typeface="Times New Roman" panose="02020603050405020304" pitchFamily="18" charset="0"/>
              </a:rPr>
              <a:t>Когда предприятие начинает продавать свою продукцию или услугу на рынке, к нему поступает денежная выручка.</a:t>
            </a:r>
          </a:p>
          <a:p>
            <a:r>
              <a:rPr lang="ru-RU" sz="1000" b="1" dirty="0">
                <a:latin typeface="Times New Roman" panose="02020603050405020304" pitchFamily="18" charset="0"/>
                <a:cs typeface="Times New Roman" panose="02020603050405020304" pitchFamily="18" charset="0"/>
              </a:rPr>
              <a:t>Выручка — </a:t>
            </a:r>
            <a:r>
              <a:rPr lang="ru-RU" sz="1000" dirty="0">
                <a:latin typeface="Times New Roman" panose="02020603050405020304" pitchFamily="18" charset="0"/>
                <a:cs typeface="Times New Roman" panose="02020603050405020304" pitchFamily="18" charset="0"/>
              </a:rPr>
              <a:t>это сумма денежных средств, которую предприниматель получает от продажи произведённой продукции или оказанных услуг за определённый период (месяц, квартал, год).</a:t>
            </a:r>
          </a:p>
          <a:p>
            <a:r>
              <a:rPr lang="ru-RU" sz="1000" b="1" dirty="0">
                <a:latin typeface="Times New Roman" panose="02020603050405020304" pitchFamily="18" charset="0"/>
                <a:cs typeface="Times New Roman" panose="02020603050405020304" pitchFamily="18" charset="0"/>
              </a:rPr>
              <a:t>Прибыль — </a:t>
            </a:r>
            <a:r>
              <a:rPr lang="ru-RU" sz="1000" dirty="0">
                <a:latin typeface="Times New Roman" panose="02020603050405020304" pitchFamily="18" charset="0"/>
                <a:cs typeface="Times New Roman" panose="02020603050405020304" pitchFamily="18" charset="0"/>
              </a:rPr>
              <a:t>это превышение доходов фирмы над теми издержками, которые возникают у предпринимателя в процессе создания продукции или оказания услуги</a:t>
            </a:r>
            <a:r>
              <a:rPr lang="ru-RU" sz="1000" dirty="0" smtClean="0">
                <a:latin typeface="Times New Roman" panose="02020603050405020304" pitchFamily="18" charset="0"/>
                <a:cs typeface="Times New Roman" panose="02020603050405020304" pitchFamily="18" charset="0"/>
              </a:rPr>
              <a:t>.</a:t>
            </a:r>
            <a:endParaRPr lang="ru-RU" sz="1600" dirty="0">
              <a:latin typeface="Times New Roman" pitchFamily="18" charset="0"/>
              <a:cs typeface="Times New Roman" pitchFamily="18" charset="0"/>
            </a:endParaRPr>
          </a:p>
        </p:txBody>
      </p:sp>
      <p:sp>
        <p:nvSpPr>
          <p:cNvPr id="17" name="Прямоугольник 16"/>
          <p:cNvSpPr/>
          <p:nvPr/>
        </p:nvSpPr>
        <p:spPr>
          <a:xfrm>
            <a:off x="4841396" y="5302741"/>
            <a:ext cx="4318248" cy="1477328"/>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900" b="1" dirty="0">
                <a:latin typeface="Times New Roman" panose="02020603050405020304" pitchFamily="18" charset="0"/>
                <a:cs typeface="Times New Roman" panose="02020603050405020304" pitchFamily="18" charset="0"/>
              </a:rPr>
              <a:t>Себестоимость продукции </a:t>
            </a:r>
            <a:r>
              <a:rPr lang="ru-RU" sz="900" dirty="0">
                <a:latin typeface="Times New Roman" panose="02020603050405020304" pitchFamily="18" charset="0"/>
                <a:cs typeface="Times New Roman" panose="02020603050405020304" pitchFamily="18" charset="0"/>
              </a:rPr>
              <a:t>— это траты, которые несёт предприниматель при производстве продукции.</a:t>
            </a:r>
          </a:p>
          <a:p>
            <a:r>
              <a:rPr lang="ru-RU" sz="900" b="1" dirty="0">
                <a:latin typeface="Times New Roman" panose="02020603050405020304" pitchFamily="18" charset="0"/>
                <a:cs typeface="Times New Roman" panose="02020603050405020304" pitchFamily="18" charset="0"/>
              </a:rPr>
              <a:t>Размер прибыли зависит от нескольких условий:</a:t>
            </a:r>
          </a:p>
          <a:p>
            <a:r>
              <a:rPr lang="ru-RU" sz="900" dirty="0" smtClean="0">
                <a:latin typeface="Times New Roman" panose="02020603050405020304" pitchFamily="18" charset="0"/>
                <a:cs typeface="Times New Roman" panose="02020603050405020304" pitchFamily="18" charset="0"/>
              </a:rPr>
              <a:t>от </a:t>
            </a:r>
            <a:r>
              <a:rPr lang="ru-RU" sz="900" dirty="0">
                <a:latin typeface="Times New Roman" panose="02020603050405020304" pitchFamily="18" charset="0"/>
                <a:cs typeface="Times New Roman" panose="02020603050405020304" pitchFamily="18" charset="0"/>
              </a:rPr>
              <a:t>уменьшения себестоимости (для этого предприятию нужно внедрять новые технологии, которые позволят снизить издержки);</a:t>
            </a:r>
          </a:p>
          <a:p>
            <a:r>
              <a:rPr lang="ru-RU" sz="900" dirty="0">
                <a:latin typeface="Times New Roman" panose="02020603050405020304" pitchFamily="18" charset="0"/>
                <a:cs typeface="Times New Roman" panose="02020603050405020304" pitchFamily="18" charset="0"/>
              </a:rPr>
              <a:t>от уровня рыночных цен (при росте рыночных цен и одновременном сохранении себестоимости продукции большая сумма денег будет оставаться предпринимателю);</a:t>
            </a:r>
          </a:p>
          <a:p>
            <a:r>
              <a:rPr lang="ru-RU" sz="900" dirty="0">
                <a:latin typeface="Times New Roman" panose="02020603050405020304" pitchFamily="18" charset="0"/>
                <a:cs typeface="Times New Roman" panose="02020603050405020304" pitchFamily="18" charset="0"/>
              </a:rPr>
              <a:t>от количества продаваемых товаров (чем больше фирма производит, тем больше денег будет зарабатывать).</a:t>
            </a:r>
          </a:p>
        </p:txBody>
      </p:sp>
      <p:sp>
        <p:nvSpPr>
          <p:cNvPr id="19" name="Стрелка вниз 18"/>
          <p:cNvSpPr/>
          <p:nvPr/>
        </p:nvSpPr>
        <p:spPr>
          <a:xfrm rot="16200000">
            <a:off x="4391046" y="6392765"/>
            <a:ext cx="318239" cy="48624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8677032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ChangeArrowheads="1"/>
          </p:cNvSpPr>
          <p:nvPr/>
        </p:nvSpPr>
        <p:spPr bwMode="auto">
          <a:xfrm>
            <a:off x="0" y="0"/>
            <a:ext cx="9144000"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ru-RU" sz="1400" b="1" dirty="0" smtClean="0">
                <a:latin typeface="Times New Roman" pitchFamily="18" charset="0"/>
                <a:ea typeface="Calibri" pitchFamily="34" charset="0"/>
                <a:cs typeface="Times New Roman" pitchFamily="18" charset="0"/>
              </a:rPr>
              <a:t>2.9. Институт </a:t>
            </a:r>
            <a:r>
              <a:rPr lang="ru-RU" sz="1400" b="1" dirty="0">
                <a:latin typeface="Times New Roman" pitchFamily="18" charset="0"/>
                <a:ea typeface="Calibri" pitchFamily="34" charset="0"/>
                <a:cs typeface="Times New Roman" pitchFamily="18" charset="0"/>
              </a:rPr>
              <a:t>предпринимательства и его </a:t>
            </a:r>
            <a:r>
              <a:rPr lang="ru-RU" sz="1400" b="1" dirty="0" smtClean="0">
                <a:latin typeface="Times New Roman" pitchFamily="18" charset="0"/>
                <a:ea typeface="Calibri" pitchFamily="34" charset="0"/>
                <a:cs typeface="Times New Roman" pitchFamily="18" charset="0"/>
              </a:rPr>
              <a:t>роль в </a:t>
            </a:r>
            <a:r>
              <a:rPr lang="ru-RU" sz="1400" b="1" dirty="0">
                <a:latin typeface="Times New Roman" pitchFamily="18" charset="0"/>
                <a:ea typeface="Calibri" pitchFamily="34" charset="0"/>
                <a:cs typeface="Times New Roman" pitchFamily="18" charset="0"/>
              </a:rPr>
              <a:t>экономике. Виды и мотивы </a:t>
            </a:r>
            <a:r>
              <a:rPr lang="ru-RU" sz="1400" b="1" dirty="0" smtClean="0">
                <a:latin typeface="Times New Roman" pitchFamily="18" charset="0"/>
                <a:ea typeface="Calibri" pitchFamily="34" charset="0"/>
                <a:cs typeface="Times New Roman" pitchFamily="18" charset="0"/>
              </a:rPr>
              <a:t>предпринимательской </a:t>
            </a:r>
            <a:r>
              <a:rPr lang="ru-RU" sz="1400" b="1" dirty="0">
                <a:latin typeface="Times New Roman" pitchFamily="18" charset="0"/>
                <a:ea typeface="Calibri" pitchFamily="34" charset="0"/>
                <a:cs typeface="Times New Roman" pitchFamily="18" charset="0"/>
              </a:rPr>
              <a:t>деятельности. </a:t>
            </a:r>
            <a:r>
              <a:rPr lang="ru-RU" sz="1400" dirty="0" smtClean="0">
                <a:latin typeface="Times New Roman" pitchFamily="18" charset="0"/>
                <a:ea typeface="Calibri" pitchFamily="34" charset="0"/>
                <a:cs typeface="Times New Roman" pitchFamily="18" charset="0"/>
              </a:rPr>
              <a:t>Организационно-правовые </a:t>
            </a:r>
            <a:r>
              <a:rPr lang="ru-RU" sz="1400" dirty="0">
                <a:latin typeface="Times New Roman" pitchFamily="18" charset="0"/>
                <a:ea typeface="Calibri" pitchFamily="34" charset="0"/>
                <a:cs typeface="Times New Roman" pitchFamily="18" charset="0"/>
              </a:rPr>
              <a:t>формы предприятий. </a:t>
            </a:r>
            <a:r>
              <a:rPr lang="ru-RU" sz="1400" b="1" dirty="0">
                <a:latin typeface="Times New Roman" pitchFamily="18" charset="0"/>
                <a:ea typeface="Calibri" pitchFamily="34" charset="0"/>
                <a:cs typeface="Times New Roman" pitchFamily="18" charset="0"/>
              </a:rPr>
              <a:t>Малый бизнес</a:t>
            </a:r>
            <a:r>
              <a:rPr lang="ru-RU" sz="1400" b="1" dirty="0" smtClean="0">
                <a:latin typeface="Times New Roman" pitchFamily="18" charset="0"/>
                <a:ea typeface="Calibri" pitchFamily="34" charset="0"/>
                <a:cs typeface="Times New Roman" pitchFamily="18" charset="0"/>
              </a:rPr>
              <a:t>. Поддержка </a:t>
            </a:r>
            <a:r>
              <a:rPr lang="ru-RU" sz="1400" b="1" dirty="0">
                <a:latin typeface="Times New Roman" pitchFamily="18" charset="0"/>
                <a:ea typeface="Calibri" pitchFamily="34" charset="0"/>
                <a:cs typeface="Times New Roman" pitchFamily="18" charset="0"/>
              </a:rPr>
              <a:t>малого и среднего </a:t>
            </a:r>
            <a:r>
              <a:rPr lang="ru-RU" sz="1400" b="1" dirty="0" smtClean="0">
                <a:latin typeface="Times New Roman" pitchFamily="18" charset="0"/>
                <a:ea typeface="Calibri" pitchFamily="34" charset="0"/>
                <a:cs typeface="Times New Roman" pitchFamily="18" charset="0"/>
              </a:rPr>
              <a:t>предпринимательства </a:t>
            </a:r>
            <a:r>
              <a:rPr lang="ru-RU" sz="1400" b="1" dirty="0">
                <a:latin typeface="Times New Roman" pitchFamily="18" charset="0"/>
                <a:ea typeface="Calibri" pitchFamily="34" charset="0"/>
                <a:cs typeface="Times New Roman" pitchFamily="18" charset="0"/>
              </a:rPr>
              <a:t>в Российской Федерации</a:t>
            </a:r>
          </a:p>
        </p:txBody>
      </p:sp>
      <p:sp>
        <p:nvSpPr>
          <p:cNvPr id="13" name="Прямоугольник 12"/>
          <p:cNvSpPr/>
          <p:nvPr/>
        </p:nvSpPr>
        <p:spPr>
          <a:xfrm>
            <a:off x="45446" y="733208"/>
            <a:ext cx="4348490" cy="830997"/>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200" b="1" dirty="0">
                <a:latin typeface="Times New Roman" panose="02020603050405020304" pitchFamily="18" charset="0"/>
                <a:cs typeface="Times New Roman" panose="02020603050405020304" pitchFamily="18" charset="0"/>
              </a:rPr>
              <a:t>Экономический </a:t>
            </a:r>
            <a:r>
              <a:rPr lang="ru-RU" sz="1200" b="1" dirty="0" smtClean="0">
                <a:latin typeface="Times New Roman" panose="02020603050405020304" pitchFamily="18" charset="0"/>
                <a:cs typeface="Times New Roman" panose="02020603050405020304" pitchFamily="18" charset="0"/>
              </a:rPr>
              <a:t>институт— </a:t>
            </a:r>
            <a:r>
              <a:rPr lang="ru-RU" sz="1200" dirty="0">
                <a:latin typeface="Times New Roman" panose="02020603050405020304" pitchFamily="18" charset="0"/>
                <a:cs typeface="Times New Roman" panose="02020603050405020304" pitchFamily="18" charset="0"/>
              </a:rPr>
              <a:t>это сложившаяся в обществе система формальных и неформальных правил, регулирующих поведение участников экономики и определяющих способы их взаимодействия</a:t>
            </a:r>
            <a:r>
              <a:rPr lang="ru-RU" sz="1200" dirty="0" smtClean="0">
                <a:latin typeface="Times New Roman" panose="02020603050405020304" pitchFamily="18" charset="0"/>
                <a:cs typeface="Times New Roman" panose="02020603050405020304" pitchFamily="18" charset="0"/>
              </a:rPr>
              <a:t>.</a:t>
            </a:r>
            <a:endParaRPr lang="ru-RU" b="1" dirty="0">
              <a:latin typeface="Times New Roman" pitchFamily="18" charset="0"/>
              <a:cs typeface="Times New Roman" pitchFamily="18" charset="0"/>
            </a:endParaRPr>
          </a:p>
        </p:txBody>
      </p:sp>
      <p:sp>
        <p:nvSpPr>
          <p:cNvPr id="37" name="Прямоугольник 36"/>
          <p:cNvSpPr/>
          <p:nvPr/>
        </p:nvSpPr>
        <p:spPr>
          <a:xfrm>
            <a:off x="4471440" y="3123308"/>
            <a:ext cx="4672560" cy="3670236"/>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200" b="1" dirty="0">
                <a:latin typeface="Times New Roman" pitchFamily="18" charset="0"/>
                <a:cs typeface="Times New Roman" pitchFamily="18" charset="0"/>
              </a:rPr>
              <a:t>Поддержка малого и среднего предпринимательства в </a:t>
            </a:r>
            <a:r>
              <a:rPr lang="ru-RU" sz="1200" b="1" dirty="0" smtClean="0">
                <a:latin typeface="Times New Roman" pitchFamily="18" charset="0"/>
                <a:cs typeface="Times New Roman" pitchFamily="18" charset="0"/>
              </a:rPr>
              <a:t>РФ.</a:t>
            </a:r>
          </a:p>
          <a:p>
            <a:r>
              <a:rPr lang="ru-RU" sz="1050" dirty="0" smtClean="0">
                <a:latin typeface="Times New Roman" pitchFamily="18" charset="0"/>
                <a:cs typeface="Times New Roman" pitchFamily="18" charset="0"/>
              </a:rPr>
              <a:t>Государство </a:t>
            </a:r>
            <a:r>
              <a:rPr lang="ru-RU" sz="1050" dirty="0">
                <a:latin typeface="Times New Roman" pitchFamily="18" charset="0"/>
                <a:cs typeface="Times New Roman" pitchFamily="18" charset="0"/>
              </a:rPr>
              <a:t>заинтересовано в наличии большого количества производителей в различных отраслях. Это способствует развитию конкуренции, стимулирует производителей к совершенствованию своей деятельности, положительно влияет на качество продукции.</a:t>
            </a:r>
          </a:p>
          <a:p>
            <a:r>
              <a:rPr lang="ru-RU" sz="1050" dirty="0" smtClean="0">
                <a:latin typeface="Times New Roman" pitchFamily="18" charset="0"/>
                <a:cs typeface="Times New Roman" pitchFamily="18" charset="0"/>
              </a:rPr>
              <a:t>Однако </a:t>
            </a:r>
            <a:r>
              <a:rPr lang="ru-RU" sz="1050" dirty="0">
                <a:latin typeface="Times New Roman" pitchFamily="18" charset="0"/>
                <a:cs typeface="Times New Roman" pitchFamily="18" charset="0"/>
              </a:rPr>
              <a:t>государство предоставляет помощь только тем отраслям, которые являются для него приоритетными. Производство должно быть полезно для края или области, способствовать развитию инфраструктуры, решать проблемы рынка труда в регионе. Отрасли, занимающиеся производством вредной для человека продукции (табачная, алкогольная), не получают поддержку.</a:t>
            </a:r>
          </a:p>
          <a:p>
            <a:r>
              <a:rPr lang="ru-RU" sz="1050" b="1" dirty="0" smtClean="0">
                <a:latin typeface="Times New Roman" pitchFamily="18" charset="0"/>
                <a:cs typeface="Times New Roman" pitchFamily="18" charset="0"/>
              </a:rPr>
              <a:t>Меры </a:t>
            </a:r>
            <a:r>
              <a:rPr lang="ru-RU" sz="1050" b="1" dirty="0">
                <a:latin typeface="Times New Roman" pitchFamily="18" charset="0"/>
                <a:cs typeface="Times New Roman" pitchFamily="18" charset="0"/>
              </a:rPr>
              <a:t>поддержки малого и среднего бизнеса в </a:t>
            </a:r>
            <a:r>
              <a:rPr lang="ru-RU" sz="1050" b="1" dirty="0" smtClean="0">
                <a:latin typeface="Times New Roman" pitchFamily="18" charset="0"/>
                <a:cs typeface="Times New Roman" pitchFamily="18" charset="0"/>
              </a:rPr>
              <a:t>РФ:</a:t>
            </a:r>
            <a:endParaRPr lang="ru-RU" sz="1050" b="1" dirty="0">
              <a:latin typeface="Times New Roman" pitchFamily="18" charset="0"/>
              <a:cs typeface="Times New Roman" pitchFamily="18" charset="0"/>
            </a:endParaRPr>
          </a:p>
          <a:p>
            <a:pPr marL="171450" indent="-171450">
              <a:buFont typeface="Wingdings" panose="05000000000000000000" pitchFamily="2" charset="2"/>
              <a:buChar char="Ø"/>
            </a:pPr>
            <a:r>
              <a:rPr lang="ru-RU" sz="1050" dirty="0" smtClean="0">
                <a:latin typeface="Times New Roman" pitchFamily="18" charset="0"/>
                <a:cs typeface="Times New Roman" pitchFamily="18" charset="0"/>
              </a:rPr>
              <a:t>гранты </a:t>
            </a:r>
            <a:r>
              <a:rPr lang="ru-RU" sz="1050" dirty="0">
                <a:latin typeface="Times New Roman" pitchFamily="18" charset="0"/>
                <a:cs typeface="Times New Roman" pitchFamily="18" charset="0"/>
              </a:rPr>
              <a:t>на открытие бизнеса;</a:t>
            </a:r>
          </a:p>
          <a:p>
            <a:pPr marL="171450" indent="-171450">
              <a:buFont typeface="Wingdings" panose="05000000000000000000" pitchFamily="2" charset="2"/>
              <a:buChar char="Ø"/>
            </a:pPr>
            <a:r>
              <a:rPr lang="ru-RU" sz="1050" dirty="0">
                <a:latin typeface="Times New Roman" pitchFamily="18" charset="0"/>
                <a:cs typeface="Times New Roman" pitchFamily="18" charset="0"/>
              </a:rPr>
              <a:t>льготное кредитование;</a:t>
            </a:r>
          </a:p>
          <a:p>
            <a:pPr marL="171450" indent="-171450">
              <a:buFont typeface="Wingdings" panose="05000000000000000000" pitchFamily="2" charset="2"/>
              <a:buChar char="Ø"/>
            </a:pPr>
            <a:r>
              <a:rPr lang="ru-RU" sz="1050" dirty="0">
                <a:latin typeface="Times New Roman" pitchFamily="18" charset="0"/>
                <a:cs typeface="Times New Roman" pitchFamily="18" charset="0"/>
              </a:rPr>
              <a:t>субсидии из федерального, регионального, местного бюджетов;</a:t>
            </a:r>
          </a:p>
          <a:p>
            <a:pPr marL="171450" indent="-171450">
              <a:buFont typeface="Wingdings" panose="05000000000000000000" pitchFamily="2" charset="2"/>
              <a:buChar char="Ø"/>
            </a:pPr>
            <a:r>
              <a:rPr lang="ru-RU" sz="1050" dirty="0">
                <a:latin typeface="Times New Roman" pitchFamily="18" charset="0"/>
                <a:cs typeface="Times New Roman" pitchFamily="18" charset="0"/>
              </a:rPr>
              <a:t>льготы на аренду;</a:t>
            </a:r>
          </a:p>
          <a:p>
            <a:pPr marL="171450" indent="-171450">
              <a:buFont typeface="Wingdings" panose="05000000000000000000" pitchFamily="2" charset="2"/>
              <a:buChar char="Ø"/>
            </a:pPr>
            <a:r>
              <a:rPr lang="ru-RU" sz="1050" dirty="0">
                <a:latin typeface="Times New Roman" pitchFamily="18" charset="0"/>
                <a:cs typeface="Times New Roman" pitchFamily="18" charset="0"/>
              </a:rPr>
              <a:t>бесплатное обучение (курсы, тренинги, семинары по бизнес-планированию);</a:t>
            </a:r>
          </a:p>
          <a:p>
            <a:pPr marL="171450" indent="-171450">
              <a:buFont typeface="Wingdings" panose="05000000000000000000" pitchFamily="2" charset="2"/>
              <a:buChar char="Ø"/>
            </a:pPr>
            <a:r>
              <a:rPr lang="ru-RU" sz="1050" dirty="0">
                <a:latin typeface="Times New Roman" pitchFamily="18" charset="0"/>
                <a:cs typeface="Times New Roman" pitchFamily="18" charset="0"/>
              </a:rPr>
              <a:t>бесплатные консультации с экспертами из разных сфер.</a:t>
            </a:r>
          </a:p>
          <a:p>
            <a:r>
              <a:rPr lang="ru-RU" sz="1050" dirty="0">
                <a:latin typeface="Times New Roman" pitchFamily="18" charset="0"/>
                <a:cs typeface="Times New Roman" pitchFamily="18" charset="0"/>
              </a:rPr>
              <a:t> </a:t>
            </a:r>
            <a:r>
              <a:rPr lang="ru-RU" sz="1050" dirty="0" smtClean="0">
                <a:latin typeface="Times New Roman" pitchFamily="18" charset="0"/>
                <a:cs typeface="Times New Roman" pitchFamily="18" charset="0"/>
              </a:rPr>
              <a:t>Предприниматель </a:t>
            </a:r>
            <a:r>
              <a:rPr lang="ru-RU" sz="1050" dirty="0">
                <a:latin typeface="Times New Roman" pitchFamily="18" charset="0"/>
                <a:cs typeface="Times New Roman" pitchFamily="18" charset="0"/>
              </a:rPr>
              <a:t>может одновременно использовать разные меры поддержки. Для того чтобы узнать, какие из них доступны в определённом регионе, нужно позвонить на горячую линию и задать интересующий вопрос</a:t>
            </a:r>
            <a:r>
              <a:rPr lang="ru-RU" sz="1050" dirty="0" smtClean="0">
                <a:latin typeface="Times New Roman" pitchFamily="18" charset="0"/>
                <a:cs typeface="Times New Roman" pitchFamily="18" charset="0"/>
              </a:rPr>
              <a:t>.</a:t>
            </a:r>
            <a:endParaRPr lang="ru-RU" sz="1400" dirty="0">
              <a:latin typeface="Times New Roman" pitchFamily="18" charset="0"/>
              <a:cs typeface="Times New Roman" pitchFamily="18" charset="0"/>
            </a:endParaRPr>
          </a:p>
        </p:txBody>
      </p:sp>
      <p:sp>
        <p:nvSpPr>
          <p:cNvPr id="40" name="Прямоугольник 39"/>
          <p:cNvSpPr/>
          <p:nvPr/>
        </p:nvSpPr>
        <p:spPr>
          <a:xfrm>
            <a:off x="4447741" y="525000"/>
            <a:ext cx="4626589" cy="2492990"/>
          </a:xfrm>
          <a:prstGeom prst="rect">
            <a:avLst/>
          </a:prstGeom>
          <a:solidFill>
            <a:schemeClr val="bg1"/>
          </a:solidFill>
          <a:ln>
            <a:solidFill>
              <a:schemeClr val="tx2">
                <a:lumMod val="50000"/>
                <a:lumOff val="50000"/>
              </a:schemeClr>
            </a:solidFill>
          </a:ln>
        </p:spPr>
        <p:txBody>
          <a:bodyPr wrap="square">
            <a:spAutoFit/>
          </a:bodyPr>
          <a:lstStyle/>
          <a:p>
            <a:r>
              <a:rPr lang="ru-RU" sz="1200" b="1" dirty="0">
                <a:latin typeface="Times New Roman" pitchFamily="18" charset="0"/>
                <a:ea typeface="Calibri" pitchFamily="34" charset="0"/>
                <a:cs typeface="Times New Roman" pitchFamily="18" charset="0"/>
              </a:rPr>
              <a:t>Малый </a:t>
            </a:r>
            <a:r>
              <a:rPr lang="ru-RU" sz="1200" b="1" dirty="0" smtClean="0">
                <a:latin typeface="Times New Roman" pitchFamily="18" charset="0"/>
                <a:ea typeface="Calibri" pitchFamily="34" charset="0"/>
                <a:cs typeface="Times New Roman" pitchFamily="18" charset="0"/>
              </a:rPr>
              <a:t>бизнес. </a:t>
            </a:r>
            <a:r>
              <a:rPr lang="ru-RU" sz="1200" dirty="0" smtClean="0">
                <a:latin typeface="Times New Roman" pitchFamily="18" charset="0"/>
                <a:ea typeface="Calibri" pitchFamily="34" charset="0"/>
                <a:cs typeface="Times New Roman" pitchFamily="18" charset="0"/>
              </a:rPr>
              <a:t>В </a:t>
            </a:r>
            <a:r>
              <a:rPr lang="ru-RU" sz="1200" dirty="0">
                <a:latin typeface="Times New Roman" pitchFamily="18" charset="0"/>
                <a:ea typeface="Calibri" pitchFamily="34" charset="0"/>
                <a:cs typeface="Times New Roman" pitchFamily="18" charset="0"/>
              </a:rPr>
              <a:t>экономике совместно функционируют крупные, средние и малые предприятия. Их совместная деятельность в различных отраслях распределена не одинаково. Важную роль занимает малый бизнес</a:t>
            </a:r>
            <a:r>
              <a:rPr lang="ru-RU" sz="1200" dirty="0" smtClean="0">
                <a:latin typeface="Times New Roman" pitchFamily="18" charset="0"/>
                <a:ea typeface="Calibri" pitchFamily="34" charset="0"/>
                <a:cs typeface="Times New Roman" pitchFamily="18" charset="0"/>
              </a:rPr>
              <a:t>. </a:t>
            </a:r>
            <a:endParaRPr lang="ru-RU" sz="1200" dirty="0">
              <a:latin typeface="Times New Roman" pitchFamily="18" charset="0"/>
              <a:ea typeface="Calibri" pitchFamily="34" charset="0"/>
              <a:cs typeface="Times New Roman" pitchFamily="18" charset="0"/>
            </a:endParaRPr>
          </a:p>
          <a:p>
            <a:r>
              <a:rPr lang="ru-RU" sz="1200" b="1" dirty="0">
                <a:latin typeface="Times New Roman" pitchFamily="18" charset="0"/>
                <a:ea typeface="Calibri" pitchFamily="34" charset="0"/>
                <a:cs typeface="Times New Roman" pitchFamily="18" charset="0"/>
              </a:rPr>
              <a:t>Малое предпринимательство </a:t>
            </a:r>
            <a:r>
              <a:rPr lang="ru-RU" sz="1200" dirty="0">
                <a:latin typeface="Times New Roman" pitchFamily="18" charset="0"/>
                <a:ea typeface="Calibri" pitchFamily="34" charset="0"/>
                <a:cs typeface="Times New Roman" pitchFamily="18" charset="0"/>
              </a:rPr>
              <a:t>— это организация или индивидуальный предприниматель, которые соответствуют критериям, установленным государством по численности работающих, доходу, а также доле юридических лиц.</a:t>
            </a:r>
          </a:p>
          <a:p>
            <a:r>
              <a:rPr lang="ru-RU" sz="1200" dirty="0" smtClean="0">
                <a:latin typeface="Times New Roman" pitchFamily="18" charset="0"/>
                <a:ea typeface="Calibri" pitchFamily="34" charset="0"/>
                <a:cs typeface="Times New Roman" pitchFamily="18" charset="0"/>
              </a:rPr>
              <a:t>Под </a:t>
            </a:r>
            <a:r>
              <a:rPr lang="ru-RU" sz="1200" b="1" dirty="0">
                <a:latin typeface="Times New Roman" pitchFamily="18" charset="0"/>
                <a:ea typeface="Calibri" pitchFamily="34" charset="0"/>
                <a:cs typeface="Times New Roman" pitchFamily="18" charset="0"/>
              </a:rPr>
              <a:t>уставным капиталом </a:t>
            </a:r>
            <a:r>
              <a:rPr lang="ru-RU" sz="1200" dirty="0">
                <a:latin typeface="Times New Roman" pitchFamily="18" charset="0"/>
                <a:ea typeface="Calibri" pitchFamily="34" charset="0"/>
                <a:cs typeface="Times New Roman" pitchFamily="18" charset="0"/>
              </a:rPr>
              <a:t>понимают средства, которые закладываются при основании любого предприятия.</a:t>
            </a:r>
          </a:p>
          <a:p>
            <a:r>
              <a:rPr lang="ru-RU" sz="1200" dirty="0">
                <a:latin typeface="Times New Roman" pitchFamily="18" charset="0"/>
                <a:ea typeface="Calibri" pitchFamily="34" charset="0"/>
                <a:cs typeface="Times New Roman" pitchFamily="18" charset="0"/>
              </a:rPr>
              <a:t>Так </a:t>
            </a:r>
            <a:r>
              <a:rPr lang="ru-RU" sz="1200" dirty="0" smtClean="0">
                <a:latin typeface="Times New Roman" pitchFamily="18" charset="0"/>
                <a:ea typeface="Calibri" pitchFamily="34" charset="0"/>
                <a:cs typeface="Times New Roman" pitchFamily="18" charset="0"/>
              </a:rPr>
              <a:t>как, </a:t>
            </a:r>
            <a:r>
              <a:rPr lang="ru-RU" sz="1200" dirty="0">
                <a:latin typeface="Times New Roman" pitchFamily="18" charset="0"/>
                <a:ea typeface="Calibri" pitchFamily="34" charset="0"/>
                <a:cs typeface="Times New Roman" pitchFamily="18" charset="0"/>
              </a:rPr>
              <a:t>малые предприятия играют важную роль в функционировании экономики, государство оказывает </a:t>
            </a:r>
            <a:r>
              <a:rPr lang="ru-RU" sz="1200" dirty="0" smtClean="0">
                <a:latin typeface="Times New Roman" pitchFamily="18" charset="0"/>
                <a:ea typeface="Calibri" pitchFamily="34" charset="0"/>
                <a:cs typeface="Times New Roman" pitchFamily="18" charset="0"/>
              </a:rPr>
              <a:t>определённые </a:t>
            </a:r>
            <a:r>
              <a:rPr lang="ru-RU" sz="1200" dirty="0">
                <a:latin typeface="Times New Roman" pitchFamily="18" charset="0"/>
                <a:ea typeface="Calibri" pitchFamily="34" charset="0"/>
                <a:cs typeface="Times New Roman" pitchFamily="18" charset="0"/>
              </a:rPr>
              <a:t>меры поддержки. </a:t>
            </a:r>
            <a:endParaRPr lang="ru-RU" sz="1200" dirty="0">
              <a:latin typeface="Times New Roman" pitchFamily="18" charset="0"/>
              <a:cs typeface="Times New Roman" pitchFamily="18" charset="0"/>
            </a:endParaRPr>
          </a:p>
        </p:txBody>
      </p:sp>
      <p:sp>
        <p:nvSpPr>
          <p:cNvPr id="41" name="Прямоугольник 40"/>
          <p:cNvSpPr/>
          <p:nvPr/>
        </p:nvSpPr>
        <p:spPr>
          <a:xfrm>
            <a:off x="45445" y="1676758"/>
            <a:ext cx="4375493" cy="3416320"/>
          </a:xfrm>
          <a:prstGeom prst="rect">
            <a:avLst/>
          </a:prstGeom>
          <a:solidFill>
            <a:schemeClr val="bg1"/>
          </a:solidFill>
          <a:ln>
            <a:solidFill>
              <a:schemeClr val="tx2">
                <a:lumMod val="50000"/>
                <a:lumOff val="50000"/>
              </a:schemeClr>
            </a:solidFill>
          </a:ln>
        </p:spPr>
        <p:txBody>
          <a:bodyPr wrap="square">
            <a:spAutoFit/>
          </a:bodyPr>
          <a:lstStyle/>
          <a:p>
            <a:r>
              <a:rPr lang="ru-RU" sz="1200" dirty="0">
                <a:latin typeface="Times New Roman" pitchFamily="18" charset="0"/>
                <a:cs typeface="Times New Roman" pitchFamily="18" charset="0"/>
              </a:rPr>
              <a:t>К основным экономическим институтам относят:</a:t>
            </a:r>
          </a:p>
          <a:p>
            <a:pPr marL="285750" indent="-285750">
              <a:buFont typeface="Wingdings" panose="05000000000000000000" pitchFamily="2" charset="2"/>
              <a:buChar char="ü"/>
            </a:pPr>
            <a:r>
              <a:rPr lang="ru-RU" sz="1200" dirty="0">
                <a:latin typeface="Times New Roman" pitchFamily="18" charset="0"/>
                <a:cs typeface="Times New Roman" pitchFamily="18" charset="0"/>
              </a:rPr>
              <a:t>собственность;</a:t>
            </a:r>
          </a:p>
          <a:p>
            <a:pPr marL="285750" indent="-285750">
              <a:buFont typeface="Wingdings" panose="05000000000000000000" pitchFamily="2" charset="2"/>
              <a:buChar char="ü"/>
            </a:pPr>
            <a:r>
              <a:rPr lang="ru-RU" sz="1200" dirty="0">
                <a:latin typeface="Times New Roman" pitchFamily="18" charset="0"/>
                <a:cs typeface="Times New Roman" pitchFamily="18" charset="0"/>
              </a:rPr>
              <a:t>рынок;</a:t>
            </a:r>
          </a:p>
          <a:p>
            <a:pPr marL="285750" indent="-285750">
              <a:buFont typeface="Wingdings" panose="05000000000000000000" pitchFamily="2" charset="2"/>
              <a:buChar char="ü"/>
            </a:pPr>
            <a:r>
              <a:rPr lang="ru-RU" sz="1200" dirty="0">
                <a:latin typeface="Times New Roman" pitchFamily="18" charset="0"/>
                <a:cs typeface="Times New Roman" pitchFamily="18" charset="0"/>
              </a:rPr>
              <a:t>производство;</a:t>
            </a:r>
          </a:p>
          <a:p>
            <a:pPr marL="285750" indent="-285750">
              <a:buFont typeface="Wingdings" panose="05000000000000000000" pitchFamily="2" charset="2"/>
              <a:buChar char="ü"/>
            </a:pPr>
            <a:r>
              <a:rPr lang="ru-RU" sz="1200" dirty="0">
                <a:latin typeface="Times New Roman" pitchFamily="18" charset="0"/>
                <a:cs typeface="Times New Roman" pitchFamily="18" charset="0"/>
              </a:rPr>
              <a:t>деньги.</a:t>
            </a:r>
          </a:p>
          <a:p>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На </a:t>
            </a:r>
            <a:r>
              <a:rPr lang="ru-RU" sz="1200" dirty="0">
                <a:latin typeface="Times New Roman" pitchFamily="18" charset="0"/>
                <a:cs typeface="Times New Roman" pitchFamily="18" charset="0"/>
              </a:rPr>
              <a:t>экономическую сферу общества также оказывает сильное влияние такой политический институт, как государство</a:t>
            </a:r>
            <a:r>
              <a:rPr lang="ru-RU" sz="1200" dirty="0" smtClean="0">
                <a:latin typeface="Times New Roman" pitchFamily="18" charset="0"/>
                <a:cs typeface="Times New Roman" pitchFamily="18" charset="0"/>
              </a:rPr>
              <a:t>.</a:t>
            </a:r>
          </a:p>
          <a:p>
            <a:r>
              <a:rPr lang="ru-RU" sz="1200" dirty="0">
                <a:latin typeface="Times New Roman" pitchFamily="18" charset="0"/>
                <a:cs typeface="Times New Roman" pitchFamily="18" charset="0"/>
              </a:rPr>
              <a:t>Таким образом, </a:t>
            </a:r>
            <a:r>
              <a:rPr lang="ru-RU" sz="1200" b="1" dirty="0">
                <a:latin typeface="Times New Roman" pitchFamily="18" charset="0"/>
                <a:cs typeface="Times New Roman" pitchFamily="18" charset="0"/>
              </a:rPr>
              <a:t>значение экономических институтов </a:t>
            </a:r>
            <a:r>
              <a:rPr lang="ru-RU" sz="1200" dirty="0">
                <a:latin typeface="Times New Roman" pitchFamily="18" charset="0"/>
                <a:cs typeface="Times New Roman" pitchFamily="18" charset="0"/>
              </a:rPr>
              <a:t>для общества состоит в следующем:</a:t>
            </a:r>
          </a:p>
          <a:p>
            <a:pPr marL="171450" indent="-171450">
              <a:buFont typeface="Wingdings" panose="05000000000000000000" pitchFamily="2" charset="2"/>
              <a:buChar char="Ø"/>
            </a:pPr>
            <a:r>
              <a:rPr lang="ru-RU" sz="1200" dirty="0">
                <a:latin typeface="Times New Roman" pitchFamily="18" charset="0"/>
                <a:cs typeface="Times New Roman" pitchFamily="18" charset="0"/>
              </a:rPr>
              <a:t>институты позволяют быстро и рационально находить способы удовлетворения потребностей</a:t>
            </a:r>
            <a:r>
              <a:rPr lang="ru-RU" sz="1200" dirty="0" smtClean="0">
                <a:latin typeface="Times New Roman" pitchFamily="18" charset="0"/>
                <a:cs typeface="Times New Roman" pitchFamily="18" charset="0"/>
              </a:rPr>
              <a:t>;</a:t>
            </a:r>
          </a:p>
          <a:p>
            <a:pPr marL="171450" indent="-171450">
              <a:buFont typeface="Wingdings" panose="05000000000000000000" pitchFamily="2" charset="2"/>
              <a:buChar char="Ø"/>
            </a:pPr>
            <a:r>
              <a:rPr lang="ru-RU" sz="1200" dirty="0" smtClean="0">
                <a:latin typeface="Times New Roman" pitchFamily="18" charset="0"/>
                <a:cs typeface="Times New Roman" pitchFamily="18" charset="0"/>
              </a:rPr>
              <a:t>регулируют </a:t>
            </a:r>
            <a:r>
              <a:rPr lang="ru-RU" sz="1200" dirty="0">
                <a:latin typeface="Times New Roman" pitchFamily="18" charset="0"/>
                <a:cs typeface="Times New Roman" pitchFamily="18" charset="0"/>
              </a:rPr>
              <a:t>поведение участников экономики для поддержания порядка;</a:t>
            </a:r>
          </a:p>
          <a:p>
            <a:pPr marL="171450" indent="-171450">
              <a:buFont typeface="Wingdings" panose="05000000000000000000" pitchFamily="2" charset="2"/>
              <a:buChar char="Ø"/>
            </a:pPr>
            <a:r>
              <a:rPr lang="ru-RU" sz="1200" dirty="0">
                <a:latin typeface="Times New Roman" pitchFamily="18" charset="0"/>
                <a:cs typeface="Times New Roman" pitchFamily="18" charset="0"/>
              </a:rPr>
              <a:t>позволяют контролировать эгоистичный интерес каждого участника, чтобы обеспечить равноправные условия сделки (без нарушений договора, моральных норм);</a:t>
            </a:r>
          </a:p>
          <a:p>
            <a:pPr marL="171450" indent="-171450">
              <a:buFont typeface="Wingdings" panose="05000000000000000000" pitchFamily="2" charset="2"/>
              <a:buChar char="Ø"/>
            </a:pPr>
            <a:r>
              <a:rPr lang="ru-RU" sz="1200" dirty="0">
                <a:latin typeface="Times New Roman" pitchFamily="18" charset="0"/>
                <a:cs typeface="Times New Roman" pitchFamily="18" charset="0"/>
              </a:rPr>
              <a:t>помогают объединяться участникам экономики для совместной деятельности.</a:t>
            </a:r>
          </a:p>
        </p:txBody>
      </p:sp>
      <p:sp>
        <p:nvSpPr>
          <p:cNvPr id="31" name="Прямоугольник 30"/>
          <p:cNvSpPr/>
          <p:nvPr/>
        </p:nvSpPr>
        <p:spPr>
          <a:xfrm>
            <a:off x="45444" y="5138992"/>
            <a:ext cx="4348491" cy="1661993"/>
          </a:xfrm>
          <a:prstGeom prst="rect">
            <a:avLst/>
          </a:prstGeom>
          <a:solidFill>
            <a:schemeClr val="bg1">
              <a:lumMod val="95000"/>
            </a:schemeClr>
          </a:solidFill>
          <a:ln>
            <a:solidFill>
              <a:schemeClr val="tx2">
                <a:lumMod val="50000"/>
                <a:lumOff val="50000"/>
              </a:schemeClr>
            </a:solidFill>
          </a:ln>
        </p:spPr>
        <p:txBody>
          <a:bodyPr wrap="square">
            <a:spAutoFit/>
          </a:bodyPr>
          <a:lstStyle/>
          <a:p>
            <a:pPr algn="ctr"/>
            <a:r>
              <a:rPr lang="ru-RU" sz="1400" b="1" dirty="0">
                <a:latin typeface="Times New Roman" panose="02020603050405020304" pitchFamily="18" charset="0"/>
                <a:cs typeface="Times New Roman" panose="02020603050405020304" pitchFamily="18" charset="0"/>
              </a:rPr>
              <a:t>Виды предпринимательства</a:t>
            </a:r>
          </a:p>
          <a:p>
            <a:pPr marL="285750" indent="-285750">
              <a:buFont typeface="Wingdings" panose="05000000000000000000" pitchFamily="2" charset="2"/>
              <a:buChar char="Ø"/>
            </a:pPr>
            <a:r>
              <a:rPr lang="ru-RU" sz="1400" b="1" dirty="0" smtClean="0">
                <a:latin typeface="Times New Roman" panose="02020603050405020304" pitchFamily="18" charset="0"/>
                <a:cs typeface="Times New Roman" panose="02020603050405020304" pitchFamily="18" charset="0"/>
              </a:rPr>
              <a:t>.</a:t>
            </a:r>
            <a:endParaRPr lang="ru-RU" sz="1400" b="1"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Ø"/>
            </a:pPr>
            <a:r>
              <a:rPr lang="ru-RU" sz="1400" b="1" dirty="0" smtClean="0">
                <a:latin typeface="Times New Roman" panose="02020603050405020304" pitchFamily="18" charset="0"/>
                <a:cs typeface="Times New Roman" panose="02020603050405020304" pitchFamily="18" charset="0"/>
              </a:rPr>
              <a:t>.</a:t>
            </a:r>
            <a:endParaRPr lang="ru-RU" sz="1400" b="1"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Ø"/>
            </a:pPr>
            <a:r>
              <a:rPr lang="ru-RU" sz="1400" b="1" dirty="0" smtClean="0">
                <a:latin typeface="Times New Roman" panose="02020603050405020304" pitchFamily="18" charset="0"/>
                <a:cs typeface="Times New Roman" panose="02020603050405020304" pitchFamily="18" charset="0"/>
              </a:rPr>
              <a:t>.</a:t>
            </a:r>
          </a:p>
          <a:p>
            <a:pPr marL="285750" indent="-285750">
              <a:buFont typeface="Wingdings" panose="05000000000000000000" pitchFamily="2" charset="2"/>
              <a:buChar char="Ø"/>
            </a:pPr>
            <a:r>
              <a:rPr lang="ru-RU" sz="1400" b="1" dirty="0" smtClean="0">
                <a:latin typeface="Times New Roman" panose="02020603050405020304" pitchFamily="18" charset="0"/>
                <a:cs typeface="Times New Roman" panose="02020603050405020304" pitchFamily="18" charset="0"/>
              </a:rPr>
              <a:t>.</a:t>
            </a:r>
          </a:p>
          <a:p>
            <a:pPr marL="285750" indent="-285750">
              <a:buFont typeface="Wingdings" panose="05000000000000000000" pitchFamily="2" charset="2"/>
              <a:buChar char="Ø"/>
            </a:pPr>
            <a:r>
              <a:rPr lang="ru-RU" sz="1400" b="1" dirty="0" smtClean="0">
                <a:latin typeface="Times New Roman" panose="02020603050405020304" pitchFamily="18" charset="0"/>
                <a:cs typeface="Times New Roman" panose="02020603050405020304" pitchFamily="18" charset="0"/>
              </a:rPr>
              <a:t>.</a:t>
            </a:r>
          </a:p>
          <a:p>
            <a:pPr marL="285750" indent="-285750">
              <a:buFont typeface="Wingdings" panose="05000000000000000000" pitchFamily="2" charset="2"/>
              <a:buChar char="Ø"/>
            </a:pPr>
            <a:endParaRPr lang="ru-RU" b="1" dirty="0">
              <a:latin typeface="Times New Roman" pitchFamily="18" charset="0"/>
              <a:cs typeface="Times New Roman" pitchFamily="18" charset="0"/>
            </a:endParaRPr>
          </a:p>
        </p:txBody>
      </p:sp>
    </p:spTree>
    <p:extLst>
      <p:ext uri="{BB962C8B-B14F-4D97-AF65-F5344CB8AC3E}">
        <p14:creationId xmlns:p14="http://schemas.microsoft.com/office/powerpoint/2010/main" val="4709123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ChangeArrowheads="1"/>
          </p:cNvSpPr>
          <p:nvPr/>
        </p:nvSpPr>
        <p:spPr bwMode="auto">
          <a:xfrm>
            <a:off x="0" y="0"/>
            <a:ext cx="9144000"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ru-RU" sz="1400" b="1" dirty="0" smtClean="0">
                <a:latin typeface="Times New Roman" pitchFamily="18" charset="0"/>
                <a:ea typeface="Calibri" pitchFamily="34" charset="0"/>
                <a:cs typeface="Times New Roman" pitchFamily="18" charset="0"/>
              </a:rPr>
              <a:t>2.9. </a:t>
            </a:r>
            <a:r>
              <a:rPr lang="ru-RU" sz="1400" dirty="0" smtClean="0">
                <a:latin typeface="Times New Roman" pitchFamily="18" charset="0"/>
                <a:ea typeface="Calibri" pitchFamily="34" charset="0"/>
                <a:cs typeface="Times New Roman" pitchFamily="18" charset="0"/>
              </a:rPr>
              <a:t>Институт </a:t>
            </a:r>
            <a:r>
              <a:rPr lang="ru-RU" sz="1400" dirty="0">
                <a:latin typeface="Times New Roman" pitchFamily="18" charset="0"/>
                <a:ea typeface="Calibri" pitchFamily="34" charset="0"/>
                <a:cs typeface="Times New Roman" pitchFamily="18" charset="0"/>
              </a:rPr>
              <a:t>предпринимательства и его </a:t>
            </a:r>
            <a:r>
              <a:rPr lang="ru-RU" sz="1400" dirty="0" smtClean="0">
                <a:latin typeface="Times New Roman" pitchFamily="18" charset="0"/>
                <a:ea typeface="Calibri" pitchFamily="34" charset="0"/>
                <a:cs typeface="Times New Roman" pitchFamily="18" charset="0"/>
              </a:rPr>
              <a:t>роль в </a:t>
            </a:r>
            <a:r>
              <a:rPr lang="ru-RU" sz="1400" dirty="0">
                <a:latin typeface="Times New Roman" pitchFamily="18" charset="0"/>
                <a:ea typeface="Calibri" pitchFamily="34" charset="0"/>
                <a:cs typeface="Times New Roman" pitchFamily="18" charset="0"/>
              </a:rPr>
              <a:t>экономике. Виды и мотивы </a:t>
            </a:r>
            <a:r>
              <a:rPr lang="ru-RU" sz="1400" dirty="0" smtClean="0">
                <a:latin typeface="Times New Roman" pitchFamily="18" charset="0"/>
                <a:ea typeface="Calibri" pitchFamily="34" charset="0"/>
                <a:cs typeface="Times New Roman" pitchFamily="18" charset="0"/>
              </a:rPr>
              <a:t>предпринимательской </a:t>
            </a:r>
            <a:r>
              <a:rPr lang="ru-RU" sz="1400" dirty="0">
                <a:latin typeface="Times New Roman" pitchFamily="18" charset="0"/>
                <a:ea typeface="Calibri" pitchFamily="34" charset="0"/>
                <a:cs typeface="Times New Roman" pitchFamily="18" charset="0"/>
              </a:rPr>
              <a:t>деятельности. </a:t>
            </a:r>
            <a:r>
              <a:rPr lang="ru-RU" sz="1400" b="1" dirty="0" smtClean="0">
                <a:latin typeface="Times New Roman" pitchFamily="18" charset="0"/>
                <a:ea typeface="Calibri" pitchFamily="34" charset="0"/>
                <a:cs typeface="Times New Roman" pitchFamily="18" charset="0"/>
              </a:rPr>
              <a:t>Организационно-правовые </a:t>
            </a:r>
            <a:r>
              <a:rPr lang="ru-RU" sz="1400" b="1" dirty="0">
                <a:latin typeface="Times New Roman" pitchFamily="18" charset="0"/>
                <a:ea typeface="Calibri" pitchFamily="34" charset="0"/>
                <a:cs typeface="Times New Roman" pitchFamily="18" charset="0"/>
              </a:rPr>
              <a:t>формы предприятий. </a:t>
            </a:r>
            <a:r>
              <a:rPr lang="ru-RU" sz="1400" dirty="0">
                <a:latin typeface="Times New Roman" pitchFamily="18" charset="0"/>
                <a:ea typeface="Calibri" pitchFamily="34" charset="0"/>
                <a:cs typeface="Times New Roman" pitchFamily="18" charset="0"/>
              </a:rPr>
              <a:t>Малый бизнес</a:t>
            </a:r>
            <a:r>
              <a:rPr lang="ru-RU" sz="1400" dirty="0" smtClean="0">
                <a:latin typeface="Times New Roman" pitchFamily="18" charset="0"/>
                <a:ea typeface="Calibri" pitchFamily="34" charset="0"/>
                <a:cs typeface="Times New Roman" pitchFamily="18" charset="0"/>
              </a:rPr>
              <a:t>. Поддержка </a:t>
            </a:r>
            <a:r>
              <a:rPr lang="ru-RU" sz="1400" dirty="0">
                <a:latin typeface="Times New Roman" pitchFamily="18" charset="0"/>
                <a:ea typeface="Calibri" pitchFamily="34" charset="0"/>
                <a:cs typeface="Times New Roman" pitchFamily="18" charset="0"/>
              </a:rPr>
              <a:t>малого и среднего </a:t>
            </a:r>
            <a:r>
              <a:rPr lang="ru-RU" sz="1400" dirty="0" smtClean="0">
                <a:latin typeface="Times New Roman" pitchFamily="18" charset="0"/>
                <a:ea typeface="Calibri" pitchFamily="34" charset="0"/>
                <a:cs typeface="Times New Roman" pitchFamily="18" charset="0"/>
              </a:rPr>
              <a:t>предпринимательства </a:t>
            </a:r>
            <a:r>
              <a:rPr lang="ru-RU" sz="1400" dirty="0">
                <a:latin typeface="Times New Roman" pitchFamily="18" charset="0"/>
                <a:ea typeface="Calibri" pitchFamily="34" charset="0"/>
                <a:cs typeface="Times New Roman" pitchFamily="18" charset="0"/>
              </a:rPr>
              <a:t>в Российской Федерации</a:t>
            </a:r>
          </a:p>
        </p:txBody>
      </p:sp>
      <p:sp>
        <p:nvSpPr>
          <p:cNvPr id="3" name="Прямоугольник 2"/>
          <p:cNvSpPr/>
          <p:nvPr/>
        </p:nvSpPr>
        <p:spPr>
          <a:xfrm>
            <a:off x="45446" y="733208"/>
            <a:ext cx="8919042" cy="461665"/>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200" b="1" dirty="0">
                <a:latin typeface="Times New Roman" panose="02020603050405020304" pitchFamily="18" charset="0"/>
                <a:cs typeface="Times New Roman" panose="02020603050405020304" pitchFamily="18" charset="0"/>
              </a:rPr>
              <a:t>Организационно-правовая форма предпринимательства — </a:t>
            </a:r>
            <a:r>
              <a:rPr lang="ru-RU" sz="1200" dirty="0">
                <a:latin typeface="Times New Roman" panose="02020603050405020304" pitchFamily="18" charset="0"/>
                <a:cs typeface="Times New Roman" panose="02020603050405020304" pitchFamily="18" charset="0"/>
              </a:rPr>
              <a:t>способ закрепления и использования имущества хозяйствующим субъектом, а также вытекающие из этого его правовое положение и цели предпринимательской деятельности.</a:t>
            </a:r>
            <a:endParaRPr lang="ru-RU" dirty="0">
              <a:latin typeface="Times New Roman" pitchFamily="18" charset="0"/>
              <a:cs typeface="Times New Roman"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509859922"/>
              </p:ext>
            </p:extLst>
          </p:nvPr>
        </p:nvGraphicFramePr>
        <p:xfrm>
          <a:off x="68575" y="1340768"/>
          <a:ext cx="8919042" cy="5364480"/>
        </p:xfrm>
        <a:graphic>
          <a:graphicData uri="http://schemas.openxmlformats.org/drawingml/2006/table">
            <a:tbl>
              <a:tblPr firstRow="1" bandRow="1">
                <a:tableStyleId>{5C22544A-7EE6-4342-B048-85BDC9FD1C3A}</a:tableStyleId>
              </a:tblPr>
              <a:tblGrid>
                <a:gridCol w="3135273">
                  <a:extLst>
                    <a:ext uri="{9D8B030D-6E8A-4147-A177-3AD203B41FA5}">
                      <a16:colId xmlns:a16="http://schemas.microsoft.com/office/drawing/2014/main" val="1428175274"/>
                    </a:ext>
                  </a:extLst>
                </a:gridCol>
                <a:gridCol w="5783769">
                  <a:extLst>
                    <a:ext uri="{9D8B030D-6E8A-4147-A177-3AD203B41FA5}">
                      <a16:colId xmlns:a16="http://schemas.microsoft.com/office/drawing/2014/main" val="3637551213"/>
                    </a:ext>
                  </a:extLst>
                </a:gridCol>
              </a:tblGrid>
              <a:tr h="432048">
                <a:tc>
                  <a:txBody>
                    <a:bodyPr/>
                    <a:lstStyle/>
                    <a:p>
                      <a:r>
                        <a:rPr kumimoji="0" lang="ru-RU"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Организационно-правовая форма предпринимательства </a:t>
                      </a:r>
                      <a:endParaRPr lang="ru-RU" dirty="0"/>
                    </a:p>
                  </a:txBody>
                  <a:tcPr>
                    <a:solidFill>
                      <a:schemeClr val="accent1">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Основные признаки</a:t>
                      </a:r>
                      <a:endParaRPr lang="ru-RU" sz="1200" dirty="0" smtClean="0"/>
                    </a:p>
                    <a:p>
                      <a:endParaRPr lang="ru-RU" dirty="0"/>
                    </a:p>
                  </a:txBody>
                  <a:tcPr>
                    <a:solidFill>
                      <a:schemeClr val="accent1">
                        <a:lumMod val="20000"/>
                        <a:lumOff val="80000"/>
                      </a:schemeClr>
                    </a:solidFill>
                  </a:tcPr>
                </a:tc>
                <a:extLst>
                  <a:ext uri="{0D108BD9-81ED-4DB2-BD59-A6C34878D82A}">
                    <a16:rowId xmlns:a16="http://schemas.microsoft.com/office/drawing/2014/main" val="2162074914"/>
                  </a:ext>
                </a:extLst>
              </a:tr>
              <a:tr h="370840">
                <a:tc>
                  <a:txBody>
                    <a:bodyPr/>
                    <a:lstStyle/>
                    <a:p>
                      <a:r>
                        <a:rPr lang="ru-RU" sz="1400" b="1" dirty="0" err="1" smtClean="0">
                          <a:latin typeface="Times New Roman" panose="02020603050405020304" pitchFamily="18" charset="0"/>
                          <a:cs typeface="Times New Roman" panose="02020603050405020304" pitchFamily="18" charset="0"/>
                        </a:rPr>
                        <a:t>Самозанятый</a:t>
                      </a:r>
                      <a:r>
                        <a:rPr lang="ru-RU" sz="1400" b="1" dirty="0" smtClean="0">
                          <a:latin typeface="Times New Roman" panose="02020603050405020304" pitchFamily="18" charset="0"/>
                          <a:cs typeface="Times New Roman" panose="02020603050405020304" pitchFamily="18" charset="0"/>
                        </a:rPr>
                        <a:t> гражданин</a:t>
                      </a:r>
                    </a:p>
                    <a:p>
                      <a:endParaRPr lang="ru-RU" sz="1400" b="1" dirty="0">
                        <a:latin typeface="Times New Roman" panose="02020603050405020304" pitchFamily="18" charset="0"/>
                        <a:cs typeface="Times New Roman" panose="02020603050405020304" pitchFamily="18" charset="0"/>
                      </a:endParaRPr>
                    </a:p>
                  </a:txBody>
                  <a:tcPr/>
                </a:tc>
                <a:tc>
                  <a:txBody>
                    <a:bodyPr/>
                    <a:lstStyle/>
                    <a:p>
                      <a:endParaRPr lang="ru-RU"/>
                    </a:p>
                  </a:txBody>
                  <a:tcPr/>
                </a:tc>
                <a:extLst>
                  <a:ext uri="{0D108BD9-81ED-4DB2-BD59-A6C34878D82A}">
                    <a16:rowId xmlns:a16="http://schemas.microsoft.com/office/drawing/2014/main" val="4137911272"/>
                  </a:ext>
                </a:extLst>
              </a:tr>
              <a:tr h="370840">
                <a:tc>
                  <a:txBody>
                    <a:bodyPr/>
                    <a:lstStyle/>
                    <a:p>
                      <a:r>
                        <a:rPr lang="ru-RU" sz="1400" b="1" dirty="0" smtClean="0">
                          <a:latin typeface="Times New Roman" panose="02020603050405020304" pitchFamily="18" charset="0"/>
                          <a:cs typeface="Times New Roman" panose="02020603050405020304" pitchFamily="18" charset="0"/>
                        </a:rPr>
                        <a:t>Индивидуальный предприниматель</a:t>
                      </a:r>
                    </a:p>
                    <a:p>
                      <a:endParaRPr lang="ru-RU" sz="1400" b="1" dirty="0">
                        <a:latin typeface="Times New Roman" panose="02020603050405020304" pitchFamily="18" charset="0"/>
                        <a:cs typeface="Times New Roman" panose="02020603050405020304" pitchFamily="18" charset="0"/>
                      </a:endParaRPr>
                    </a:p>
                  </a:txBody>
                  <a:tcPr/>
                </a:tc>
                <a:tc>
                  <a:txBody>
                    <a:bodyPr/>
                    <a:lstStyle/>
                    <a:p>
                      <a:endParaRPr lang="ru-RU"/>
                    </a:p>
                  </a:txBody>
                  <a:tcPr/>
                </a:tc>
                <a:extLst>
                  <a:ext uri="{0D108BD9-81ED-4DB2-BD59-A6C34878D82A}">
                    <a16:rowId xmlns:a16="http://schemas.microsoft.com/office/drawing/2014/main" val="3253336508"/>
                  </a:ext>
                </a:extLst>
              </a:tr>
              <a:tr h="370840">
                <a:tc>
                  <a:txBody>
                    <a:bodyPr/>
                    <a:lstStyle/>
                    <a:p>
                      <a:r>
                        <a:rPr lang="ru-RU" sz="1400" b="1" dirty="0" smtClean="0">
                          <a:latin typeface="Times New Roman" panose="02020603050405020304" pitchFamily="18" charset="0"/>
                          <a:cs typeface="Times New Roman" panose="02020603050405020304" pitchFamily="18" charset="0"/>
                        </a:rPr>
                        <a:t>Хозяйственные товарищества:</a:t>
                      </a:r>
                    </a:p>
                    <a:p>
                      <a:r>
                        <a:rPr lang="ru-RU" sz="1400" b="1" dirty="0" smtClean="0">
                          <a:latin typeface="Times New Roman" panose="02020603050405020304" pitchFamily="18" charset="0"/>
                          <a:cs typeface="Times New Roman" panose="02020603050405020304" pitchFamily="18" charset="0"/>
                        </a:rPr>
                        <a:t>Полное товарищество</a:t>
                      </a:r>
                    </a:p>
                    <a:p>
                      <a:endParaRPr lang="ru-RU" sz="1400" b="1" dirty="0" smtClean="0">
                        <a:latin typeface="Times New Roman" panose="02020603050405020304" pitchFamily="18" charset="0"/>
                        <a:cs typeface="Times New Roman" panose="02020603050405020304" pitchFamily="18" charset="0"/>
                      </a:endParaRPr>
                    </a:p>
                    <a:p>
                      <a:r>
                        <a:rPr lang="ru-RU" sz="1400" b="1" dirty="0" smtClean="0">
                          <a:latin typeface="Times New Roman" panose="02020603050405020304" pitchFamily="18" charset="0"/>
                          <a:cs typeface="Times New Roman" panose="02020603050405020304" pitchFamily="18" charset="0"/>
                        </a:rPr>
                        <a:t>Товарищество на вере</a:t>
                      </a:r>
                    </a:p>
                    <a:p>
                      <a:endParaRPr lang="ru-RU" sz="1400" b="1" dirty="0">
                        <a:latin typeface="Times New Roman" panose="02020603050405020304" pitchFamily="18" charset="0"/>
                        <a:cs typeface="Times New Roman" panose="02020603050405020304" pitchFamily="18" charset="0"/>
                      </a:endParaRPr>
                    </a:p>
                  </a:txBody>
                  <a:tcPr/>
                </a:tc>
                <a:tc>
                  <a:txBody>
                    <a:bodyPr/>
                    <a:lstStyle/>
                    <a:p>
                      <a:endParaRPr lang="ru-RU" dirty="0"/>
                    </a:p>
                  </a:txBody>
                  <a:tcPr/>
                </a:tc>
                <a:extLst>
                  <a:ext uri="{0D108BD9-81ED-4DB2-BD59-A6C34878D82A}">
                    <a16:rowId xmlns:a16="http://schemas.microsoft.com/office/drawing/2014/main" val="440233973"/>
                  </a:ext>
                </a:extLst>
              </a:tr>
              <a:tr h="370840">
                <a:tc>
                  <a:txBody>
                    <a:bodyPr/>
                    <a:lstStyle/>
                    <a:p>
                      <a:r>
                        <a:rPr lang="ru-RU" sz="1400" b="1" dirty="0" smtClean="0">
                          <a:latin typeface="Times New Roman" panose="02020603050405020304" pitchFamily="18" charset="0"/>
                          <a:cs typeface="Times New Roman" panose="02020603050405020304" pitchFamily="18" charset="0"/>
                        </a:rPr>
                        <a:t>Хозяйственные общества:</a:t>
                      </a:r>
                    </a:p>
                    <a:p>
                      <a:r>
                        <a:rPr lang="ru-RU" sz="1400" b="1" dirty="0" smtClean="0">
                          <a:latin typeface="Times New Roman" panose="02020603050405020304" pitchFamily="18" charset="0"/>
                          <a:cs typeface="Times New Roman" panose="02020603050405020304" pitchFamily="18" charset="0"/>
                        </a:rPr>
                        <a:t>ООО</a:t>
                      </a:r>
                    </a:p>
                    <a:p>
                      <a:endParaRPr lang="ru-RU" sz="1400" b="1" dirty="0" smtClean="0">
                        <a:latin typeface="Times New Roman" panose="02020603050405020304" pitchFamily="18" charset="0"/>
                        <a:cs typeface="Times New Roman" panose="02020603050405020304" pitchFamily="18" charset="0"/>
                      </a:endParaRPr>
                    </a:p>
                    <a:p>
                      <a:r>
                        <a:rPr lang="ru-RU" sz="1400" b="1" dirty="0" smtClean="0">
                          <a:latin typeface="Times New Roman" panose="02020603050405020304" pitchFamily="18" charset="0"/>
                          <a:cs typeface="Times New Roman" panose="02020603050405020304" pitchFamily="18" charset="0"/>
                        </a:rPr>
                        <a:t>ПАО</a:t>
                      </a:r>
                    </a:p>
                    <a:p>
                      <a:endParaRPr lang="ru-RU" sz="1400" b="1" dirty="0" smtClean="0">
                        <a:latin typeface="Times New Roman" panose="02020603050405020304" pitchFamily="18" charset="0"/>
                        <a:cs typeface="Times New Roman" panose="02020603050405020304" pitchFamily="18" charset="0"/>
                      </a:endParaRPr>
                    </a:p>
                    <a:p>
                      <a:r>
                        <a:rPr lang="ru-RU" sz="1400" b="1" dirty="0" smtClean="0">
                          <a:latin typeface="Times New Roman" panose="02020603050405020304" pitchFamily="18" charset="0"/>
                          <a:cs typeface="Times New Roman" panose="02020603050405020304" pitchFamily="18" charset="0"/>
                        </a:rPr>
                        <a:t>НАО</a:t>
                      </a:r>
                    </a:p>
                    <a:p>
                      <a:endParaRPr lang="ru-RU" sz="1400" b="1" dirty="0">
                        <a:latin typeface="Times New Roman" panose="02020603050405020304" pitchFamily="18" charset="0"/>
                        <a:cs typeface="Times New Roman" panose="02020603050405020304" pitchFamily="18" charset="0"/>
                      </a:endParaRPr>
                    </a:p>
                  </a:txBody>
                  <a:tcPr/>
                </a:tc>
                <a:tc>
                  <a:txBody>
                    <a:bodyPr/>
                    <a:lstStyle/>
                    <a:p>
                      <a:endParaRPr lang="ru-RU" dirty="0"/>
                    </a:p>
                  </a:txBody>
                  <a:tcPr/>
                </a:tc>
                <a:extLst>
                  <a:ext uri="{0D108BD9-81ED-4DB2-BD59-A6C34878D82A}">
                    <a16:rowId xmlns:a16="http://schemas.microsoft.com/office/drawing/2014/main" val="4129839008"/>
                  </a:ext>
                </a:extLst>
              </a:tr>
              <a:tr h="370840">
                <a:tc>
                  <a:txBody>
                    <a:bodyPr/>
                    <a:lstStyle/>
                    <a:p>
                      <a:r>
                        <a:rPr lang="ru-RU" sz="1400" b="1" dirty="0" smtClean="0">
                          <a:latin typeface="Times New Roman" panose="02020603050405020304" pitchFamily="18" charset="0"/>
                          <a:cs typeface="Times New Roman" panose="02020603050405020304" pitchFamily="18" charset="0"/>
                        </a:rPr>
                        <a:t>Производственный</a:t>
                      </a:r>
                      <a:r>
                        <a:rPr lang="ru-RU" sz="1400" b="1" baseline="0" dirty="0" smtClean="0">
                          <a:latin typeface="Times New Roman" panose="02020603050405020304" pitchFamily="18" charset="0"/>
                          <a:cs typeface="Times New Roman" panose="02020603050405020304" pitchFamily="18" charset="0"/>
                        </a:rPr>
                        <a:t> кооператив</a:t>
                      </a:r>
                    </a:p>
                    <a:p>
                      <a:endParaRPr lang="ru-RU" sz="1400" b="1" dirty="0">
                        <a:latin typeface="Times New Roman" panose="02020603050405020304" pitchFamily="18" charset="0"/>
                        <a:cs typeface="Times New Roman" panose="02020603050405020304" pitchFamily="18" charset="0"/>
                      </a:endParaRPr>
                    </a:p>
                  </a:txBody>
                  <a:tcPr/>
                </a:tc>
                <a:tc>
                  <a:txBody>
                    <a:bodyPr/>
                    <a:lstStyle/>
                    <a:p>
                      <a:endParaRPr lang="ru-RU" dirty="0"/>
                    </a:p>
                  </a:txBody>
                  <a:tcPr/>
                </a:tc>
                <a:extLst>
                  <a:ext uri="{0D108BD9-81ED-4DB2-BD59-A6C34878D82A}">
                    <a16:rowId xmlns:a16="http://schemas.microsoft.com/office/drawing/2014/main" val="3981221844"/>
                  </a:ext>
                </a:extLst>
              </a:tr>
              <a:tr h="370840">
                <a:tc>
                  <a:txBody>
                    <a:bodyPr/>
                    <a:lstStyle/>
                    <a:p>
                      <a:r>
                        <a:rPr lang="ru-RU" sz="1400" b="1" dirty="0" smtClean="0">
                          <a:latin typeface="Times New Roman" panose="02020603050405020304" pitchFamily="18" charset="0"/>
                          <a:cs typeface="Times New Roman" panose="02020603050405020304" pitchFamily="18" charset="0"/>
                        </a:rPr>
                        <a:t>Унитарное предприятие</a:t>
                      </a:r>
                    </a:p>
                    <a:p>
                      <a:endParaRPr lang="ru-RU" sz="1400" b="1" dirty="0">
                        <a:latin typeface="Times New Roman" panose="02020603050405020304" pitchFamily="18" charset="0"/>
                        <a:cs typeface="Times New Roman" panose="02020603050405020304" pitchFamily="18" charset="0"/>
                      </a:endParaRPr>
                    </a:p>
                  </a:txBody>
                  <a:tcPr/>
                </a:tc>
                <a:tc>
                  <a:txBody>
                    <a:bodyPr/>
                    <a:lstStyle/>
                    <a:p>
                      <a:endParaRPr lang="ru-RU" dirty="0"/>
                    </a:p>
                  </a:txBody>
                  <a:tcPr/>
                </a:tc>
                <a:extLst>
                  <a:ext uri="{0D108BD9-81ED-4DB2-BD59-A6C34878D82A}">
                    <a16:rowId xmlns:a16="http://schemas.microsoft.com/office/drawing/2014/main" val="2613486671"/>
                  </a:ext>
                </a:extLst>
              </a:tr>
            </a:tbl>
          </a:graphicData>
        </a:graphic>
      </p:graphicFrame>
    </p:spTree>
    <p:extLst>
      <p:ext uri="{BB962C8B-B14F-4D97-AF65-F5344CB8AC3E}">
        <p14:creationId xmlns:p14="http://schemas.microsoft.com/office/powerpoint/2010/main" val="312786037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2846" y="747870"/>
            <a:ext cx="4185892" cy="5747727"/>
          </a:xfrm>
          <a:prstGeom prst="rect">
            <a:avLst/>
          </a:prstGeom>
        </p:spPr>
        <p:txBody>
          <a:bodyPr wrap="square">
            <a:spAutoFit/>
          </a:bodyPr>
          <a:lstStyle/>
          <a:p>
            <a:r>
              <a:rPr lang="ru-RU" sz="1050" b="1" dirty="0">
                <a:latin typeface="Times New Roman" pitchFamily="18" charset="0"/>
                <a:ea typeface="Calibri" pitchFamily="34" charset="0"/>
                <a:cs typeface="Times New Roman" pitchFamily="18" charset="0"/>
              </a:rPr>
              <a:t>Финансовый </a:t>
            </a:r>
            <a:r>
              <a:rPr lang="ru-RU" sz="1050" b="1" dirty="0" smtClean="0">
                <a:latin typeface="Times New Roman" pitchFamily="18" charset="0"/>
                <a:ea typeface="Calibri" pitchFamily="34" charset="0"/>
                <a:cs typeface="Times New Roman" pitchFamily="18" charset="0"/>
              </a:rPr>
              <a:t>рынок. </a:t>
            </a:r>
            <a:r>
              <a:rPr lang="ru-RU" sz="1050" dirty="0" smtClean="0">
                <a:latin typeface="Times New Roman" panose="02020603050405020304" pitchFamily="18" charset="0"/>
                <a:cs typeface="Times New Roman" panose="02020603050405020304" pitchFamily="18" charset="0"/>
              </a:rPr>
              <a:t>Очень </a:t>
            </a:r>
            <a:r>
              <a:rPr lang="ru-RU" sz="1050" dirty="0">
                <a:latin typeface="Times New Roman" panose="02020603050405020304" pitchFamily="18" charset="0"/>
                <a:cs typeface="Times New Roman" panose="02020603050405020304" pitchFamily="18" charset="0"/>
              </a:rPr>
              <a:t>важным фактором развития современной экономики является существование </a:t>
            </a:r>
            <a:r>
              <a:rPr lang="ru-RU" sz="1050" b="1" dirty="0">
                <a:latin typeface="Times New Roman" panose="02020603050405020304" pitchFamily="18" charset="0"/>
                <a:cs typeface="Times New Roman" panose="02020603050405020304" pitchFamily="18" charset="0"/>
              </a:rPr>
              <a:t>финансового рынка.</a:t>
            </a:r>
            <a:r>
              <a:rPr lang="ru-RU" sz="1050" dirty="0">
                <a:latin typeface="Times New Roman" panose="02020603050405020304" pitchFamily="18" charset="0"/>
                <a:cs typeface="Times New Roman" panose="02020603050405020304" pitchFamily="18" charset="0"/>
              </a:rPr>
              <a:t> Это особый рынок, на котором продаются и покупаются валюты (деньги), ценные бумаги и драгоценные металлы. </a:t>
            </a:r>
          </a:p>
          <a:p>
            <a:r>
              <a:rPr lang="ru-RU" sz="1050" dirty="0" smtClean="0">
                <a:latin typeface="Times New Roman" panose="02020603050405020304" pitchFamily="18" charset="0"/>
                <a:cs typeface="Times New Roman" panose="02020603050405020304" pitchFamily="18" charset="0"/>
              </a:rPr>
              <a:t>На </a:t>
            </a:r>
            <a:r>
              <a:rPr lang="ru-RU" sz="1050" dirty="0">
                <a:latin typeface="Times New Roman" panose="02020603050405020304" pitchFamily="18" charset="0"/>
                <a:cs typeface="Times New Roman" panose="02020603050405020304" pitchFamily="18" charset="0"/>
              </a:rPr>
              <a:t>финансовом рынке продаются и покупаются средства для инвестиций в производство товаров и услуг. </a:t>
            </a:r>
            <a:r>
              <a:rPr lang="ru-RU" sz="1050" b="1" dirty="0">
                <a:latin typeface="Times New Roman" panose="02020603050405020304" pitchFamily="18" charset="0"/>
                <a:cs typeface="Times New Roman" panose="02020603050405020304" pitchFamily="18" charset="0"/>
              </a:rPr>
              <a:t>Сбор</a:t>
            </a:r>
            <a:r>
              <a:rPr lang="ru-RU" sz="1050" dirty="0">
                <a:latin typeface="Times New Roman" panose="02020603050405020304" pitchFamily="18" charset="0"/>
                <a:cs typeface="Times New Roman" panose="02020603050405020304" pitchFamily="18" charset="0"/>
              </a:rPr>
              <a:t> необходимых </a:t>
            </a:r>
            <a:r>
              <a:rPr lang="ru-RU" sz="1050" b="1" dirty="0">
                <a:latin typeface="Times New Roman" panose="02020603050405020304" pitchFamily="18" charset="0"/>
                <a:cs typeface="Times New Roman" panose="02020603050405020304" pitchFamily="18" charset="0"/>
              </a:rPr>
              <a:t>для инвестирования </a:t>
            </a:r>
            <a:r>
              <a:rPr lang="ru-RU" sz="1050" dirty="0">
                <a:latin typeface="Times New Roman" panose="02020603050405020304" pitchFamily="18" charset="0"/>
                <a:cs typeface="Times New Roman" panose="02020603050405020304" pitchFamily="18" charset="0"/>
              </a:rPr>
              <a:t>средств происходит различными способами:</a:t>
            </a:r>
          </a:p>
          <a:p>
            <a:pPr marL="285750" indent="-285750">
              <a:buFont typeface="Wingdings" panose="05000000000000000000" pitchFamily="2" charset="2"/>
              <a:buChar char="Ø"/>
            </a:pPr>
            <a:r>
              <a:rPr lang="ru-RU" sz="1050" dirty="0">
                <a:latin typeface="Times New Roman" panose="02020603050405020304" pitchFamily="18" charset="0"/>
                <a:cs typeface="Times New Roman" panose="02020603050405020304" pitchFamily="18" charset="0"/>
              </a:rPr>
              <a:t>мобилизация капиталов (привлечение средств из разных источников для осуществления масштабных и дорогих проектов);</a:t>
            </a:r>
          </a:p>
          <a:p>
            <a:pPr marL="285750" indent="-285750">
              <a:buFont typeface="Wingdings" panose="05000000000000000000" pitchFamily="2" charset="2"/>
              <a:buChar char="Ø"/>
            </a:pPr>
            <a:r>
              <a:rPr lang="ru-RU" sz="1050" dirty="0">
                <a:latin typeface="Times New Roman" panose="02020603050405020304" pitchFamily="18" charset="0"/>
                <a:cs typeface="Times New Roman" panose="02020603050405020304" pitchFamily="18" charset="0"/>
              </a:rPr>
              <a:t>выдача кредитов (предоставление банками заёмных средств для вложения в производство);</a:t>
            </a:r>
          </a:p>
          <a:p>
            <a:pPr marL="285750" indent="-285750">
              <a:buFont typeface="Wingdings" panose="05000000000000000000" pitchFamily="2" charset="2"/>
              <a:buChar char="Ø"/>
            </a:pPr>
            <a:r>
              <a:rPr lang="ru-RU" sz="1050" dirty="0">
                <a:latin typeface="Times New Roman" panose="02020603050405020304" pitchFamily="18" charset="0"/>
                <a:cs typeface="Times New Roman" panose="02020603050405020304" pitchFamily="18" charset="0"/>
              </a:rPr>
              <a:t>обмен валют (обмен денежных единиц разных стран для осуществления международных проектов);</a:t>
            </a:r>
          </a:p>
          <a:p>
            <a:pPr marL="285750" indent="-285750">
              <a:buFont typeface="Wingdings" panose="05000000000000000000" pitchFamily="2" charset="2"/>
              <a:buChar char="Ø"/>
            </a:pPr>
            <a:r>
              <a:rPr lang="ru-RU" sz="1050" dirty="0">
                <a:latin typeface="Times New Roman" panose="02020603050405020304" pitchFamily="18" charset="0"/>
                <a:cs typeface="Times New Roman" panose="02020603050405020304" pitchFamily="18" charset="0"/>
              </a:rPr>
              <a:t>размещение ценных бумаг (особые финансовые обязательства, позволяющие привлечь денежные средства).</a:t>
            </a:r>
          </a:p>
          <a:p>
            <a:r>
              <a:rPr lang="ru-RU" sz="1050" dirty="0">
                <a:latin typeface="Times New Roman" panose="02020603050405020304" pitchFamily="18" charset="0"/>
                <a:cs typeface="Times New Roman" panose="02020603050405020304" pitchFamily="18" charset="0"/>
              </a:rPr>
              <a:t>Финансовый рынок обслуживает именно инвестиции в производство, а не повседневное потребление граждан!</a:t>
            </a:r>
          </a:p>
          <a:p>
            <a:r>
              <a:rPr lang="ru-RU" sz="1050" dirty="0">
                <a:latin typeface="Times New Roman" panose="02020603050405020304" pitchFamily="18" charset="0"/>
                <a:cs typeface="Times New Roman" panose="02020603050405020304" pitchFamily="18" charset="0"/>
              </a:rPr>
              <a:t>Как и у всякого рынка, здесь есть свои участники — продавцы и покупатели.</a:t>
            </a:r>
          </a:p>
          <a:p>
            <a:r>
              <a:rPr lang="ru-RU" sz="1050" b="1" dirty="0">
                <a:latin typeface="Times New Roman" panose="02020603050405020304" pitchFamily="18" charset="0"/>
                <a:cs typeface="Times New Roman" panose="02020603050405020304" pitchFamily="18" charset="0"/>
              </a:rPr>
              <a:t> </a:t>
            </a:r>
            <a:r>
              <a:rPr lang="ru-RU" sz="1050" b="1" dirty="0" smtClean="0">
                <a:latin typeface="Times New Roman" panose="02020603050405020304" pitchFamily="18" charset="0"/>
                <a:cs typeface="Times New Roman" panose="02020603050405020304" pitchFamily="18" charset="0"/>
              </a:rPr>
              <a:t>Покупатели </a:t>
            </a:r>
            <a:r>
              <a:rPr lang="ru-RU" sz="1050" dirty="0">
                <a:latin typeface="Times New Roman" panose="02020603050405020304" pitchFamily="18" charset="0"/>
                <a:cs typeface="Times New Roman" panose="02020603050405020304" pitchFamily="18" charset="0"/>
              </a:rPr>
              <a:t>— это инвесторы, то есть те, кто собирается вложить средства в какой-либо экономический проект. Ими могут быть:</a:t>
            </a:r>
          </a:p>
          <a:p>
            <a:r>
              <a:rPr lang="ru-RU" sz="1050" dirty="0">
                <a:latin typeface="Times New Roman" panose="02020603050405020304" pitchFamily="18" charset="0"/>
                <a:cs typeface="Times New Roman" panose="02020603050405020304" pitchFamily="18" charset="0"/>
              </a:rPr>
              <a:t> государство</a:t>
            </a:r>
            <a:r>
              <a:rPr lang="ru-RU" sz="1050" dirty="0" smtClean="0">
                <a:latin typeface="Times New Roman" panose="02020603050405020304" pitchFamily="18" charset="0"/>
                <a:cs typeface="Times New Roman" panose="02020603050405020304" pitchFamily="18" charset="0"/>
              </a:rPr>
              <a:t>; фирмы </a:t>
            </a:r>
            <a:r>
              <a:rPr lang="ru-RU" sz="1050" dirty="0">
                <a:latin typeface="Times New Roman" panose="02020603050405020304" pitchFamily="18" charset="0"/>
                <a:cs typeface="Times New Roman" panose="02020603050405020304" pitchFamily="18" charset="0"/>
              </a:rPr>
              <a:t>и предприятия (юридические лица</a:t>
            </a:r>
            <a:r>
              <a:rPr lang="ru-RU" sz="1050" dirty="0" smtClean="0">
                <a:latin typeface="Times New Roman" panose="02020603050405020304" pitchFamily="18" charset="0"/>
                <a:cs typeface="Times New Roman" panose="02020603050405020304" pitchFamily="18" charset="0"/>
              </a:rPr>
              <a:t>); люди </a:t>
            </a:r>
            <a:r>
              <a:rPr lang="ru-RU" sz="1050" dirty="0">
                <a:latin typeface="Times New Roman" panose="02020603050405020304" pitchFamily="18" charset="0"/>
                <a:cs typeface="Times New Roman" panose="02020603050405020304" pitchFamily="18" charset="0"/>
              </a:rPr>
              <a:t>(физические лица).</a:t>
            </a:r>
          </a:p>
          <a:p>
            <a:r>
              <a:rPr lang="ru-RU" sz="1050" b="1" dirty="0" smtClean="0">
                <a:latin typeface="Times New Roman" panose="02020603050405020304" pitchFamily="18" charset="0"/>
                <a:cs typeface="Times New Roman" panose="02020603050405020304" pitchFamily="18" charset="0"/>
              </a:rPr>
              <a:t>Продавцы:</a:t>
            </a:r>
          </a:p>
          <a:p>
            <a:r>
              <a:rPr lang="ru-RU" sz="1050" dirty="0" smtClean="0">
                <a:latin typeface="Times New Roman" panose="02020603050405020304" pitchFamily="18" charset="0"/>
                <a:cs typeface="Times New Roman" panose="02020603050405020304" pitchFamily="18" charset="0"/>
              </a:rPr>
              <a:t>- Кредиторы (заёмщики) — банки, предприятия, государственные органы, граждане.</a:t>
            </a:r>
          </a:p>
          <a:p>
            <a:r>
              <a:rPr lang="ru-RU" sz="1050" dirty="0" smtClean="0">
                <a:latin typeface="Times New Roman" panose="02020603050405020304" pitchFamily="18" charset="0"/>
                <a:cs typeface="Times New Roman" panose="02020603050405020304" pitchFamily="18" charset="0"/>
              </a:rPr>
              <a:t>- Эмитенты </a:t>
            </a:r>
            <a:r>
              <a:rPr lang="ru-RU" sz="1050" dirty="0">
                <a:latin typeface="Times New Roman" panose="02020603050405020304" pitchFamily="18" charset="0"/>
                <a:cs typeface="Times New Roman" panose="02020603050405020304" pitchFamily="18" charset="0"/>
              </a:rPr>
              <a:t>— предприятия, выпускающие ценные бумаги с целью привлечения финансовых средств.</a:t>
            </a:r>
          </a:p>
          <a:p>
            <a:r>
              <a:rPr lang="ru-RU" sz="1050" dirty="0" smtClean="0">
                <a:latin typeface="Times New Roman" panose="02020603050405020304" pitchFamily="18" charset="0"/>
                <a:cs typeface="Times New Roman" panose="02020603050405020304" pitchFamily="18" charset="0"/>
              </a:rPr>
              <a:t>- Продавцы </a:t>
            </a:r>
            <a:r>
              <a:rPr lang="ru-RU" sz="1050" dirty="0">
                <a:latin typeface="Times New Roman" panose="02020603050405020304" pitchFamily="18" charset="0"/>
                <a:cs typeface="Times New Roman" panose="02020603050405020304" pitchFamily="18" charset="0"/>
              </a:rPr>
              <a:t>валюты — государство, банки, предприятия, граждане.</a:t>
            </a:r>
          </a:p>
          <a:p>
            <a:r>
              <a:rPr lang="ru-RU" sz="1050" dirty="0" smtClean="0">
                <a:latin typeface="Times New Roman" panose="02020603050405020304" pitchFamily="18" charset="0"/>
                <a:cs typeface="Times New Roman" panose="02020603050405020304" pitchFamily="18" charset="0"/>
              </a:rPr>
              <a:t>- Продавцы </a:t>
            </a:r>
            <a:r>
              <a:rPr lang="ru-RU" sz="1050" dirty="0">
                <a:latin typeface="Times New Roman" panose="02020603050405020304" pitchFamily="18" charset="0"/>
                <a:cs typeface="Times New Roman" panose="02020603050405020304" pitchFamily="18" charset="0"/>
              </a:rPr>
              <a:t>драгоценных металлов — государство, банки, предприятия, граждане.</a:t>
            </a:r>
          </a:p>
          <a:p>
            <a:r>
              <a:rPr lang="ru-RU" sz="1050" dirty="0" smtClean="0">
                <a:latin typeface="Times New Roman" panose="02020603050405020304" pitchFamily="18" charset="0"/>
                <a:cs typeface="Times New Roman" panose="02020603050405020304" pitchFamily="18" charset="0"/>
              </a:rPr>
              <a:t>Поскольку </a:t>
            </a:r>
            <a:r>
              <a:rPr lang="ru-RU" sz="1050" dirty="0">
                <a:latin typeface="Times New Roman" panose="02020603050405020304" pitchFamily="18" charset="0"/>
                <a:cs typeface="Times New Roman" panose="02020603050405020304" pitchFamily="18" charset="0"/>
              </a:rPr>
              <a:t>развитие производства — дело небыстрое, то все операции на финансовом рынке рассчитаны, как правило, на длительный срок.</a:t>
            </a:r>
          </a:p>
        </p:txBody>
      </p:sp>
      <p:sp>
        <p:nvSpPr>
          <p:cNvPr id="3" name="Прямоугольник 2"/>
          <p:cNvSpPr/>
          <p:nvPr/>
        </p:nvSpPr>
        <p:spPr>
          <a:xfrm>
            <a:off x="52846" y="9206"/>
            <a:ext cx="8614260" cy="738664"/>
          </a:xfrm>
          <a:prstGeom prst="rect">
            <a:avLst/>
          </a:prstGeom>
        </p:spPr>
        <p:txBody>
          <a:bodyPr wrap="square">
            <a:spAutoFit/>
          </a:bodyPr>
          <a:lstStyle/>
          <a:p>
            <a:pPr eaLnBrk="0" fontAlgn="base" hangingPunct="0">
              <a:spcBef>
                <a:spcPct val="0"/>
              </a:spcBef>
              <a:spcAft>
                <a:spcPct val="0"/>
              </a:spcAft>
            </a:pPr>
            <a:r>
              <a:rPr lang="ru-RU" sz="1400" b="1" dirty="0">
                <a:latin typeface="Times New Roman" pitchFamily="18" charset="0"/>
                <a:ea typeface="Calibri" pitchFamily="34" charset="0"/>
                <a:cs typeface="Times New Roman" pitchFamily="18" charset="0"/>
              </a:rPr>
              <a:t>2.10. Финансовый рынок. Финансовые институты</a:t>
            </a:r>
            <a:r>
              <a:rPr lang="ru-RU" sz="1400" b="1" dirty="0" smtClean="0">
                <a:latin typeface="Times New Roman" pitchFamily="18" charset="0"/>
                <a:ea typeface="Calibri" pitchFamily="34" charset="0"/>
                <a:cs typeface="Times New Roman" pitchFamily="18" charset="0"/>
              </a:rPr>
              <a:t>. Банки</a:t>
            </a:r>
            <a:r>
              <a:rPr lang="ru-RU" sz="1400" b="1" dirty="0">
                <a:latin typeface="Times New Roman" pitchFamily="18" charset="0"/>
                <a:ea typeface="Calibri" pitchFamily="34" charset="0"/>
                <a:cs typeface="Times New Roman" pitchFamily="18" charset="0"/>
              </a:rPr>
              <a:t>. </a:t>
            </a:r>
            <a:r>
              <a:rPr lang="ru-RU" sz="1400" dirty="0">
                <a:latin typeface="Times New Roman" pitchFamily="18" charset="0"/>
                <a:ea typeface="Calibri" pitchFamily="34" charset="0"/>
                <a:cs typeface="Times New Roman" pitchFamily="18" charset="0"/>
              </a:rPr>
              <a:t>Банковская система.</a:t>
            </a:r>
          </a:p>
          <a:p>
            <a:pPr eaLnBrk="0" fontAlgn="base" hangingPunct="0">
              <a:spcBef>
                <a:spcPct val="0"/>
              </a:spcBef>
              <a:spcAft>
                <a:spcPct val="0"/>
              </a:spcAft>
            </a:pPr>
            <a:r>
              <a:rPr lang="ru-RU" sz="1400" dirty="0">
                <a:latin typeface="Times New Roman" pitchFamily="18" charset="0"/>
                <a:ea typeface="Calibri" pitchFamily="34" charset="0"/>
                <a:cs typeface="Times New Roman" pitchFamily="18" charset="0"/>
              </a:rPr>
              <a:t>Центральный банк Российской </a:t>
            </a:r>
            <a:r>
              <a:rPr lang="ru-RU" sz="1400" dirty="0" smtClean="0">
                <a:latin typeface="Times New Roman" pitchFamily="18" charset="0"/>
                <a:ea typeface="Calibri" pitchFamily="34" charset="0"/>
                <a:cs typeface="Times New Roman" pitchFamily="18" charset="0"/>
              </a:rPr>
              <a:t>Федерации: задачи </a:t>
            </a:r>
            <a:r>
              <a:rPr lang="ru-RU" sz="1400" dirty="0">
                <a:latin typeface="Times New Roman" pitchFamily="18" charset="0"/>
                <a:ea typeface="Calibri" pitchFamily="34" charset="0"/>
                <a:cs typeface="Times New Roman" pitchFamily="18" charset="0"/>
              </a:rPr>
              <a:t>и функции. Монетарная </a:t>
            </a:r>
            <a:r>
              <a:rPr lang="ru-RU" sz="1400" dirty="0" smtClean="0">
                <a:latin typeface="Times New Roman" pitchFamily="18" charset="0"/>
                <a:ea typeface="Calibri" pitchFamily="34" charset="0"/>
                <a:cs typeface="Times New Roman" pitchFamily="18" charset="0"/>
              </a:rPr>
              <a:t>политика. Денежно-кредитная </a:t>
            </a:r>
            <a:r>
              <a:rPr lang="ru-RU" sz="1400" dirty="0">
                <a:latin typeface="Times New Roman" pitchFamily="18" charset="0"/>
                <a:ea typeface="Calibri" pitchFamily="34" charset="0"/>
                <a:cs typeface="Times New Roman" pitchFamily="18" charset="0"/>
              </a:rPr>
              <a:t>политика Банка </a:t>
            </a:r>
            <a:r>
              <a:rPr lang="ru-RU" sz="1400" dirty="0" smtClean="0">
                <a:latin typeface="Times New Roman" pitchFamily="18" charset="0"/>
                <a:ea typeface="Calibri" pitchFamily="34" charset="0"/>
                <a:cs typeface="Times New Roman" pitchFamily="18" charset="0"/>
              </a:rPr>
              <a:t>России.</a:t>
            </a:r>
            <a:endParaRPr lang="ru-RU" sz="1400" dirty="0">
              <a:latin typeface="Times New Roman" pitchFamily="18" charset="0"/>
              <a:cs typeface="Times New Roman" pitchFamily="18" charset="0"/>
            </a:endParaRPr>
          </a:p>
        </p:txBody>
      </p:sp>
      <p:sp>
        <p:nvSpPr>
          <p:cNvPr id="10" name="Прямоугольник 9"/>
          <p:cNvSpPr/>
          <p:nvPr/>
        </p:nvSpPr>
        <p:spPr>
          <a:xfrm>
            <a:off x="4238739" y="600375"/>
            <a:ext cx="4797757" cy="2000548"/>
          </a:xfrm>
          <a:prstGeom prst="rect">
            <a:avLst/>
          </a:prstGeom>
          <a:solidFill>
            <a:schemeClr val="bg1">
              <a:lumMod val="95000"/>
            </a:schemeClr>
          </a:solidFill>
          <a:ln>
            <a:solidFill>
              <a:schemeClr val="tx2">
                <a:lumMod val="75000"/>
                <a:lumOff val="25000"/>
              </a:schemeClr>
            </a:solidFill>
          </a:ln>
        </p:spPr>
        <p:txBody>
          <a:bodyPr wrap="square">
            <a:spAutoFit/>
          </a:bodyPr>
          <a:lstStyle/>
          <a:p>
            <a:r>
              <a:rPr lang="ru-RU" sz="1400" b="1" dirty="0">
                <a:latin typeface="Times New Roman" pitchFamily="18" charset="0"/>
                <a:ea typeface="Calibri" pitchFamily="34" charset="0"/>
                <a:cs typeface="Times New Roman" pitchFamily="18" charset="0"/>
              </a:rPr>
              <a:t>Финансовые </a:t>
            </a:r>
            <a:r>
              <a:rPr lang="ru-RU" sz="1400" b="1" dirty="0" smtClean="0">
                <a:latin typeface="Times New Roman" pitchFamily="18" charset="0"/>
                <a:ea typeface="Calibri" pitchFamily="34" charset="0"/>
                <a:cs typeface="Times New Roman" pitchFamily="18" charset="0"/>
              </a:rPr>
              <a:t>институты –</a:t>
            </a:r>
          </a:p>
          <a:p>
            <a:endParaRPr lang="ru-RU" sz="1200" b="1" dirty="0" smtClean="0">
              <a:latin typeface="Times New Roman" pitchFamily="18" charset="0"/>
              <a:ea typeface="Calibri" pitchFamily="34" charset="0"/>
              <a:cs typeface="Times New Roman" pitchFamily="18" charset="0"/>
            </a:endParaRPr>
          </a:p>
          <a:p>
            <a:endParaRPr lang="ru-RU" sz="1200" b="1" dirty="0">
              <a:latin typeface="Times New Roman" pitchFamily="18" charset="0"/>
              <a:ea typeface="Calibri" pitchFamily="34" charset="0"/>
              <a:cs typeface="Times New Roman" pitchFamily="18" charset="0"/>
            </a:endParaRPr>
          </a:p>
          <a:p>
            <a:r>
              <a:rPr lang="ru-RU" sz="1200" b="1" dirty="0" smtClean="0">
                <a:latin typeface="Times New Roman" pitchFamily="18" charset="0"/>
                <a:ea typeface="Calibri" pitchFamily="34" charset="0"/>
                <a:cs typeface="Times New Roman" pitchFamily="18" charset="0"/>
              </a:rPr>
              <a:t>Финансовые институты: </a:t>
            </a:r>
          </a:p>
          <a:p>
            <a:r>
              <a:rPr lang="ru-RU" sz="1200" dirty="0" smtClean="0">
                <a:latin typeface="Times New Roman" panose="02020603050405020304" pitchFamily="18" charset="0"/>
                <a:cs typeface="Times New Roman" panose="02020603050405020304" pitchFamily="18" charset="0"/>
              </a:rPr>
              <a:t>Банки - </a:t>
            </a:r>
            <a:endParaRPr lang="ru-RU" sz="1200" dirty="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rPr>
              <a:t>страховые </a:t>
            </a:r>
            <a:r>
              <a:rPr lang="ru-RU" sz="1200" dirty="0" smtClean="0">
                <a:latin typeface="Times New Roman" panose="02020603050405020304" pitchFamily="18" charset="0"/>
                <a:cs typeface="Times New Roman" panose="02020603050405020304" pitchFamily="18" charset="0"/>
              </a:rPr>
              <a:t>компании - </a:t>
            </a:r>
            <a:endParaRPr lang="ru-RU" sz="1200" dirty="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rPr>
              <a:t>пенсионные </a:t>
            </a:r>
            <a:r>
              <a:rPr lang="ru-RU" sz="1200" dirty="0" smtClean="0">
                <a:latin typeface="Times New Roman" panose="02020603050405020304" pitchFamily="18" charset="0"/>
                <a:cs typeface="Times New Roman" panose="02020603050405020304" pitchFamily="18" charset="0"/>
              </a:rPr>
              <a:t>фонды -</a:t>
            </a:r>
            <a:endParaRPr lang="ru-RU" sz="1200" dirty="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rPr>
              <a:t>инвестиционные </a:t>
            </a:r>
            <a:r>
              <a:rPr lang="ru-RU" sz="1200" dirty="0" smtClean="0">
                <a:latin typeface="Times New Roman" panose="02020603050405020304" pitchFamily="18" charset="0"/>
                <a:cs typeface="Times New Roman" panose="02020603050405020304" pitchFamily="18" charset="0"/>
              </a:rPr>
              <a:t>фонды -</a:t>
            </a:r>
            <a:endParaRPr lang="ru-RU" sz="1200" dirty="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rPr>
              <a:t>брокерские </a:t>
            </a:r>
            <a:r>
              <a:rPr lang="ru-RU" sz="1200" dirty="0" smtClean="0">
                <a:latin typeface="Times New Roman" panose="02020603050405020304" pitchFamily="18" charset="0"/>
                <a:cs typeface="Times New Roman" panose="02020603050405020304" pitchFamily="18" charset="0"/>
              </a:rPr>
              <a:t>компании - </a:t>
            </a:r>
            <a:endParaRPr lang="ru-RU" sz="1200" dirty="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rPr>
              <a:t>фондовые </a:t>
            </a:r>
            <a:r>
              <a:rPr lang="ru-RU" sz="1200" dirty="0" smtClean="0">
                <a:latin typeface="Times New Roman" panose="02020603050405020304" pitchFamily="18" charset="0"/>
                <a:cs typeface="Times New Roman" panose="02020603050405020304" pitchFamily="18" charset="0"/>
              </a:rPr>
              <a:t>биржи</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endParaRPr lang="ru-RU" sz="1400" b="1" dirty="0">
              <a:latin typeface="Times New Roman" pitchFamily="18" charset="0"/>
              <a:cs typeface="Times New Roman" pitchFamily="18" charset="0"/>
            </a:endParaRPr>
          </a:p>
        </p:txBody>
      </p:sp>
      <p:sp>
        <p:nvSpPr>
          <p:cNvPr id="7" name="Прямоугольник 6"/>
          <p:cNvSpPr/>
          <p:nvPr/>
        </p:nvSpPr>
        <p:spPr>
          <a:xfrm>
            <a:off x="4218297" y="2600923"/>
            <a:ext cx="4905262" cy="2123658"/>
          </a:xfrm>
          <a:prstGeom prst="rect">
            <a:avLst/>
          </a:prstGeom>
        </p:spPr>
        <p:txBody>
          <a:bodyPr wrap="square">
            <a:spAutoFit/>
          </a:bodyPr>
          <a:lstStyle/>
          <a:p>
            <a:r>
              <a:rPr lang="ru-RU" sz="1200" dirty="0" smtClean="0">
                <a:latin typeface="Times New Roman" panose="02020603050405020304" pitchFamily="18" charset="0"/>
                <a:cs typeface="Times New Roman" panose="02020603050405020304" pitchFamily="18" charset="0"/>
              </a:rPr>
              <a:t>Финансовые </a:t>
            </a:r>
            <a:r>
              <a:rPr lang="ru-RU" sz="1200" dirty="0">
                <a:latin typeface="Times New Roman" panose="02020603050405020304" pitchFamily="18" charset="0"/>
                <a:cs typeface="Times New Roman" panose="02020603050405020304" pitchFamily="18" charset="0"/>
              </a:rPr>
              <a:t>организации — это организации, которые оказывают финансовые услуги</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r>
              <a:rPr lang="ru-RU" sz="1200" b="1" dirty="0">
                <a:latin typeface="Times New Roman" panose="02020603050405020304" pitchFamily="18" charset="0"/>
                <a:cs typeface="Times New Roman" panose="02020603050405020304" pitchFamily="18" charset="0"/>
              </a:rPr>
              <a:t>К финансовым услугам относятся:</a:t>
            </a:r>
          </a:p>
          <a:p>
            <a:pPr marL="171450" indent="-171450">
              <a:buFont typeface="Wingdings" panose="05000000000000000000" pitchFamily="2" charset="2"/>
              <a:buChar char="ü"/>
            </a:pPr>
            <a:r>
              <a:rPr lang="ru-RU" sz="1200" dirty="0">
                <a:latin typeface="Times New Roman" panose="02020603050405020304" pitchFamily="18" charset="0"/>
                <a:cs typeface="Times New Roman" panose="02020603050405020304" pitchFamily="18" charset="0"/>
              </a:rPr>
              <a:t>банковские услуги;</a:t>
            </a:r>
          </a:p>
          <a:p>
            <a:pPr marL="171450" indent="-171450">
              <a:buFont typeface="Wingdings" panose="05000000000000000000" pitchFamily="2" charset="2"/>
              <a:buChar char="ü"/>
            </a:pPr>
            <a:r>
              <a:rPr lang="ru-RU" sz="1200" dirty="0">
                <a:latin typeface="Times New Roman" panose="02020603050405020304" pitchFamily="18" charset="0"/>
                <a:cs typeface="Times New Roman" panose="02020603050405020304" pitchFamily="18" charset="0"/>
              </a:rPr>
              <a:t>страховые услуги;</a:t>
            </a:r>
          </a:p>
          <a:p>
            <a:pPr marL="171450" indent="-171450">
              <a:buFont typeface="Wingdings" panose="05000000000000000000" pitchFamily="2" charset="2"/>
              <a:buChar char="ü"/>
            </a:pPr>
            <a:r>
              <a:rPr lang="ru-RU" sz="1200" dirty="0">
                <a:latin typeface="Times New Roman" panose="02020603050405020304" pitchFamily="18" charset="0"/>
                <a:cs typeface="Times New Roman" panose="02020603050405020304" pitchFamily="18" charset="0"/>
              </a:rPr>
              <a:t>услуги по пенсионному накоплению;</a:t>
            </a:r>
          </a:p>
          <a:p>
            <a:pPr marL="171450" indent="-171450">
              <a:buFont typeface="Wingdings" panose="05000000000000000000" pitchFamily="2" charset="2"/>
              <a:buChar char="ü"/>
            </a:pPr>
            <a:r>
              <a:rPr lang="ru-RU" sz="1200" dirty="0">
                <a:latin typeface="Times New Roman" panose="02020603050405020304" pitchFamily="18" charset="0"/>
                <a:cs typeface="Times New Roman" panose="02020603050405020304" pitchFamily="18" charset="0"/>
              </a:rPr>
              <a:t>покупка и продажа ценных бумаг и многое другое.</a:t>
            </a:r>
          </a:p>
          <a:p>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Финансовые </a:t>
            </a:r>
            <a:r>
              <a:rPr lang="ru-RU" sz="1200" dirty="0">
                <a:latin typeface="Times New Roman" panose="02020603050405020304" pitchFamily="18" charset="0"/>
                <a:cs typeface="Times New Roman" panose="02020603050405020304" pitchFamily="18" charset="0"/>
              </a:rPr>
              <a:t>организации в качестве основной цели своей деятельности рассматривают привлечение свободных денежных средств граждан и предоставление денежных средств в долг тем, кто в них нуждается</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12" name="Прямоугольник 11"/>
          <p:cNvSpPr/>
          <p:nvPr/>
        </p:nvSpPr>
        <p:spPr>
          <a:xfrm>
            <a:off x="4238738" y="4724581"/>
            <a:ext cx="4797757" cy="677108"/>
          </a:xfrm>
          <a:prstGeom prst="rect">
            <a:avLst/>
          </a:prstGeom>
          <a:solidFill>
            <a:schemeClr val="bg1">
              <a:lumMod val="95000"/>
            </a:schemeClr>
          </a:solidFill>
          <a:ln>
            <a:solidFill>
              <a:schemeClr val="tx2">
                <a:lumMod val="75000"/>
                <a:lumOff val="25000"/>
              </a:schemeClr>
            </a:solidFill>
          </a:ln>
        </p:spPr>
        <p:txBody>
          <a:bodyPr wrap="square">
            <a:spAutoFit/>
          </a:bodyPr>
          <a:lstStyle/>
          <a:p>
            <a:r>
              <a:rPr lang="ru-RU" sz="1400" b="1" dirty="0" smtClean="0">
                <a:latin typeface="Times New Roman" pitchFamily="18" charset="0"/>
                <a:ea typeface="Calibri" pitchFamily="34" charset="0"/>
                <a:cs typeface="Times New Roman" pitchFamily="18" charset="0"/>
              </a:rPr>
              <a:t>Банк–</a:t>
            </a:r>
          </a:p>
          <a:p>
            <a:endParaRPr lang="ru-RU" sz="1200" b="1" dirty="0" smtClean="0">
              <a:latin typeface="Times New Roman" pitchFamily="18" charset="0"/>
              <a:ea typeface="Calibri" pitchFamily="34" charset="0"/>
              <a:cs typeface="Times New Roman" pitchFamily="18" charset="0"/>
            </a:endParaRPr>
          </a:p>
          <a:p>
            <a:endParaRPr lang="ru-RU" sz="1200" b="1" dirty="0">
              <a:latin typeface="Times New Roman" pitchFamily="18" charset="0"/>
              <a:ea typeface="Calibri" pitchFamily="34" charset="0"/>
              <a:cs typeface="Times New Roman" pitchFamily="18" charset="0"/>
            </a:endParaRPr>
          </a:p>
        </p:txBody>
      </p:sp>
      <p:sp>
        <p:nvSpPr>
          <p:cNvPr id="8" name="Прямоугольник 7"/>
          <p:cNvSpPr/>
          <p:nvPr/>
        </p:nvSpPr>
        <p:spPr>
          <a:xfrm>
            <a:off x="4240007" y="5494023"/>
            <a:ext cx="4796487" cy="1200329"/>
          </a:xfrm>
          <a:prstGeom prst="rect">
            <a:avLst/>
          </a:prstGeom>
        </p:spPr>
        <p:txBody>
          <a:bodyPr wrap="square">
            <a:spAutoFit/>
          </a:bodyPr>
          <a:lstStyle/>
          <a:p>
            <a:pPr algn="ctr"/>
            <a:r>
              <a:rPr lang="ru-RU" sz="1200" b="1" dirty="0" smtClean="0">
                <a:latin typeface="Times New Roman" panose="02020603050405020304" pitchFamily="18" charset="0"/>
                <a:cs typeface="Times New Roman" panose="02020603050405020304" pitchFamily="18" charset="0"/>
              </a:rPr>
              <a:t>Функции банка</a:t>
            </a:r>
            <a:endParaRPr lang="ru-RU" sz="1200" b="1" u="sng"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Ø"/>
            </a:pPr>
            <a:r>
              <a:rPr lang="ru-RU" sz="1200" b="1" dirty="0">
                <a:latin typeface="Times New Roman" panose="02020603050405020304" pitchFamily="18" charset="0"/>
                <a:cs typeface="Times New Roman" panose="02020603050405020304" pitchFamily="18" charset="0"/>
              </a:rPr>
              <a:t>.</a:t>
            </a:r>
          </a:p>
          <a:p>
            <a:pPr marL="285750" indent="-285750">
              <a:buFont typeface="Wingdings" panose="05000000000000000000" pitchFamily="2" charset="2"/>
              <a:buChar char="Ø"/>
            </a:pPr>
            <a:r>
              <a:rPr lang="ru-RU" sz="1200" b="1"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Ø"/>
            </a:pPr>
            <a:r>
              <a:rPr lang="ru-RU" sz="1200" b="1"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Ø"/>
            </a:pPr>
            <a:r>
              <a:rPr lang="ru-RU" sz="1200" b="1"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Ø"/>
            </a:pPr>
            <a:r>
              <a:rPr lang="ru-RU" sz="1200" b="1"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437798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ChangeArrowheads="1"/>
          </p:cNvSpPr>
          <p:nvPr/>
        </p:nvSpPr>
        <p:spPr bwMode="auto">
          <a:xfrm>
            <a:off x="-11323" y="52562"/>
            <a:ext cx="913537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ru-RU" sz="1600" b="1" dirty="0" smtClean="0">
                <a:latin typeface="Times New Roman" pitchFamily="18" charset="0"/>
                <a:ea typeface="Calibri" pitchFamily="34" charset="0"/>
                <a:cs typeface="Times New Roman" pitchFamily="18" charset="0"/>
              </a:rPr>
              <a:t>2.1</a:t>
            </a:r>
            <a:r>
              <a:rPr lang="ru-RU" sz="1600" b="1" dirty="0">
                <a:latin typeface="Times New Roman" pitchFamily="18" charset="0"/>
                <a:ea typeface="Calibri" pitchFamily="34" charset="0"/>
                <a:cs typeface="Times New Roman" pitchFamily="18" charset="0"/>
              </a:rPr>
              <a:t>. Роль экономики в жизни общества. </a:t>
            </a:r>
            <a:r>
              <a:rPr lang="ru-RU" sz="1600" b="1" dirty="0" smtClean="0">
                <a:latin typeface="Times New Roman" pitchFamily="18" charset="0"/>
                <a:ea typeface="Calibri" pitchFamily="34" charset="0"/>
                <a:cs typeface="Times New Roman" pitchFamily="18" charset="0"/>
              </a:rPr>
              <a:t>Микроэкономика</a:t>
            </a:r>
            <a:r>
              <a:rPr lang="ru-RU" sz="1600" b="1" dirty="0">
                <a:latin typeface="Times New Roman" pitchFamily="18" charset="0"/>
                <a:ea typeface="Calibri" pitchFamily="34" charset="0"/>
                <a:cs typeface="Times New Roman" pitchFamily="18" charset="0"/>
              </a:rPr>
              <a:t>, макроэкономика, </a:t>
            </a:r>
            <a:r>
              <a:rPr lang="ru-RU" sz="1600" b="1" dirty="0" smtClean="0">
                <a:latin typeface="Times New Roman" pitchFamily="18" charset="0"/>
                <a:ea typeface="Calibri" pitchFamily="34" charset="0"/>
                <a:cs typeface="Times New Roman" pitchFamily="18" charset="0"/>
              </a:rPr>
              <a:t>мировая экономика</a:t>
            </a:r>
            <a:r>
              <a:rPr lang="ru-RU" sz="1600" b="1" dirty="0">
                <a:latin typeface="Times New Roman" pitchFamily="18" charset="0"/>
                <a:ea typeface="Calibri" pitchFamily="34" charset="0"/>
                <a:cs typeface="Times New Roman" pitchFamily="18" charset="0"/>
              </a:rPr>
              <a:t>. </a:t>
            </a:r>
            <a:r>
              <a:rPr lang="ru-RU" sz="1600" b="1" dirty="0" smtClean="0">
                <a:latin typeface="Times New Roman" pitchFamily="18" charset="0"/>
                <a:ea typeface="Calibri" pitchFamily="34" charset="0"/>
                <a:cs typeface="Times New Roman" pitchFamily="18" charset="0"/>
              </a:rPr>
              <a:t>Место </a:t>
            </a:r>
            <a:r>
              <a:rPr lang="ru-RU" sz="1600" b="1" dirty="0">
                <a:latin typeface="Times New Roman" pitchFamily="18" charset="0"/>
                <a:ea typeface="Calibri" pitchFamily="34" charset="0"/>
                <a:cs typeface="Times New Roman" pitchFamily="18" charset="0"/>
              </a:rPr>
              <a:t>экономической науки среди </a:t>
            </a:r>
            <a:r>
              <a:rPr lang="ru-RU" sz="1600" b="1" dirty="0" smtClean="0">
                <a:latin typeface="Times New Roman" pitchFamily="18" charset="0"/>
                <a:ea typeface="Calibri" pitchFamily="34" charset="0"/>
                <a:cs typeface="Times New Roman" pitchFamily="18" charset="0"/>
              </a:rPr>
              <a:t>наук об </a:t>
            </a:r>
            <a:r>
              <a:rPr lang="ru-RU" sz="1600" b="1" dirty="0">
                <a:latin typeface="Times New Roman" pitchFamily="18" charset="0"/>
                <a:ea typeface="Calibri" pitchFamily="34" charset="0"/>
                <a:cs typeface="Times New Roman" pitchFamily="18" charset="0"/>
              </a:rPr>
              <a:t>обществе. Предмет и методы </a:t>
            </a:r>
            <a:r>
              <a:rPr lang="ru-RU" sz="1600" b="1" dirty="0" smtClean="0">
                <a:latin typeface="Times New Roman" pitchFamily="18" charset="0"/>
                <a:ea typeface="Calibri" pitchFamily="34" charset="0"/>
                <a:cs typeface="Times New Roman" pitchFamily="18" charset="0"/>
              </a:rPr>
              <a:t>экономической </a:t>
            </a:r>
            <a:r>
              <a:rPr lang="ru-RU" sz="1600" b="1" dirty="0">
                <a:latin typeface="Times New Roman" pitchFamily="18" charset="0"/>
                <a:ea typeface="Calibri" pitchFamily="34" charset="0"/>
                <a:cs typeface="Times New Roman" pitchFamily="18" charset="0"/>
              </a:rPr>
              <a:t>науки</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Прямоугольник 2"/>
          <p:cNvSpPr/>
          <p:nvPr/>
        </p:nvSpPr>
        <p:spPr>
          <a:xfrm>
            <a:off x="36698" y="656487"/>
            <a:ext cx="4061860" cy="954107"/>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600" b="1" dirty="0" smtClean="0">
                <a:latin typeface="Times New Roman" pitchFamily="18" charset="0"/>
                <a:cs typeface="Times New Roman" pitchFamily="18" charset="0"/>
              </a:rPr>
              <a:t>Экономика (как наука) </a:t>
            </a:r>
            <a:r>
              <a:rPr lang="ru-RU" sz="1600" dirty="0" smtClean="0">
                <a:latin typeface="Times New Roman" pitchFamily="18" charset="0"/>
                <a:cs typeface="Times New Roman" pitchFamily="18" charset="0"/>
              </a:rPr>
              <a:t>– это</a:t>
            </a:r>
            <a:endParaRPr lang="ru-RU" sz="1600" b="1" dirty="0" smtClean="0">
              <a:latin typeface="Times New Roman" pitchFamily="18" charset="0"/>
              <a:cs typeface="Times New Roman" pitchFamily="18" charset="0"/>
            </a:endParaRPr>
          </a:p>
          <a:p>
            <a:pPr algn="ctr"/>
            <a:endParaRPr lang="ru-RU" sz="2400" b="1" dirty="0">
              <a:latin typeface="Times New Roman" pitchFamily="18" charset="0"/>
              <a:cs typeface="Times New Roman" pitchFamily="18" charset="0"/>
            </a:endParaRPr>
          </a:p>
          <a:p>
            <a:pPr algn="ctr"/>
            <a:endParaRPr lang="ru-RU" sz="1400" b="1" dirty="0">
              <a:latin typeface="Times New Roman" pitchFamily="18" charset="0"/>
              <a:cs typeface="Times New Roman" pitchFamily="18" charset="0"/>
            </a:endParaRPr>
          </a:p>
        </p:txBody>
      </p:sp>
      <p:sp>
        <p:nvSpPr>
          <p:cNvPr id="5" name="Прямоугольник 4"/>
          <p:cNvSpPr/>
          <p:nvPr/>
        </p:nvSpPr>
        <p:spPr>
          <a:xfrm>
            <a:off x="6804248" y="4657361"/>
            <a:ext cx="2225451" cy="1077218"/>
          </a:xfrm>
          <a:prstGeom prst="rect">
            <a:avLst/>
          </a:prstGeom>
          <a:solidFill>
            <a:schemeClr val="bg1">
              <a:lumMod val="95000"/>
            </a:schemeClr>
          </a:solidFill>
          <a:ln>
            <a:solidFill>
              <a:schemeClr val="tx2">
                <a:lumMod val="50000"/>
                <a:lumOff val="50000"/>
              </a:schemeClr>
            </a:solidFill>
          </a:ln>
        </p:spPr>
        <p:txBody>
          <a:bodyPr wrap="square">
            <a:spAutoFit/>
          </a:bodyPr>
          <a:lstStyle/>
          <a:p>
            <a:pPr algn="ctr"/>
            <a:r>
              <a:rPr lang="ru-RU" sz="1600" b="1" dirty="0" smtClean="0">
                <a:latin typeface="Times New Roman" pitchFamily="18" charset="0"/>
                <a:cs typeface="Times New Roman" pitchFamily="18" charset="0"/>
              </a:rPr>
              <a:t>Услуга - это</a:t>
            </a:r>
            <a:endParaRPr lang="ru-RU" sz="1600" b="1" dirty="0">
              <a:latin typeface="Times New Roman" pitchFamily="18" charset="0"/>
              <a:cs typeface="Times New Roman" pitchFamily="18" charset="0"/>
            </a:endParaRPr>
          </a:p>
          <a:p>
            <a:pPr algn="ctr"/>
            <a:endParaRPr lang="ru-RU" sz="1600" b="1" dirty="0" smtClean="0">
              <a:latin typeface="Times New Roman" pitchFamily="18" charset="0"/>
              <a:cs typeface="Times New Roman" pitchFamily="18" charset="0"/>
            </a:endParaRPr>
          </a:p>
          <a:p>
            <a:pPr algn="ctr"/>
            <a:endParaRPr lang="ru-RU" sz="1600" b="1" dirty="0">
              <a:latin typeface="Times New Roman" pitchFamily="18" charset="0"/>
              <a:cs typeface="Times New Roman" pitchFamily="18" charset="0"/>
            </a:endParaRPr>
          </a:p>
          <a:p>
            <a:pPr algn="ctr"/>
            <a:endParaRPr lang="ru-RU" sz="1600" b="1" dirty="0" smtClean="0">
              <a:latin typeface="Times New Roman" pitchFamily="18" charset="0"/>
              <a:cs typeface="Times New Roman" pitchFamily="18" charset="0"/>
            </a:endParaRPr>
          </a:p>
        </p:txBody>
      </p:sp>
      <p:sp>
        <p:nvSpPr>
          <p:cNvPr id="6" name="Прямоугольник 5"/>
          <p:cNvSpPr/>
          <p:nvPr/>
        </p:nvSpPr>
        <p:spPr>
          <a:xfrm>
            <a:off x="4352667" y="4665291"/>
            <a:ext cx="2306940" cy="1077218"/>
          </a:xfrm>
          <a:prstGeom prst="rect">
            <a:avLst/>
          </a:prstGeom>
          <a:solidFill>
            <a:schemeClr val="bg1">
              <a:lumMod val="95000"/>
            </a:schemeClr>
          </a:solidFill>
          <a:ln>
            <a:solidFill>
              <a:schemeClr val="tx2">
                <a:lumMod val="50000"/>
                <a:lumOff val="50000"/>
              </a:schemeClr>
            </a:solidFill>
          </a:ln>
        </p:spPr>
        <p:txBody>
          <a:bodyPr wrap="square">
            <a:spAutoFit/>
          </a:bodyPr>
          <a:lstStyle/>
          <a:p>
            <a:pPr algn="ctr"/>
            <a:r>
              <a:rPr lang="ru-RU" sz="1600" b="1" dirty="0" smtClean="0">
                <a:latin typeface="Times New Roman" pitchFamily="18" charset="0"/>
                <a:cs typeface="Times New Roman" pitchFamily="18" charset="0"/>
              </a:rPr>
              <a:t>Товар – это </a:t>
            </a:r>
          </a:p>
          <a:p>
            <a:pPr algn="ctr"/>
            <a:endParaRPr lang="ru-RU" sz="1600" b="1" dirty="0">
              <a:latin typeface="Times New Roman" pitchFamily="18" charset="0"/>
              <a:cs typeface="Times New Roman" pitchFamily="18" charset="0"/>
            </a:endParaRPr>
          </a:p>
          <a:p>
            <a:pPr algn="ctr"/>
            <a:endParaRPr lang="ru-RU" sz="1600" b="1" dirty="0" smtClean="0">
              <a:latin typeface="Times New Roman" pitchFamily="18" charset="0"/>
              <a:cs typeface="Times New Roman" pitchFamily="18" charset="0"/>
            </a:endParaRPr>
          </a:p>
          <a:p>
            <a:pPr algn="ctr"/>
            <a:endParaRPr lang="ru-RU" sz="1600" b="1" dirty="0">
              <a:latin typeface="Times New Roman" pitchFamily="18" charset="0"/>
              <a:cs typeface="Times New Roman" pitchFamily="18" charset="0"/>
            </a:endParaRPr>
          </a:p>
        </p:txBody>
      </p:sp>
      <p:sp>
        <p:nvSpPr>
          <p:cNvPr id="4" name="Прямоугольник 3"/>
          <p:cNvSpPr/>
          <p:nvPr/>
        </p:nvSpPr>
        <p:spPr>
          <a:xfrm>
            <a:off x="18400" y="2704283"/>
            <a:ext cx="4080158" cy="1077218"/>
          </a:xfrm>
          <a:prstGeom prst="rect">
            <a:avLst/>
          </a:prstGeom>
        </p:spPr>
        <p:txBody>
          <a:bodyPr wrap="square">
            <a:spAutoFit/>
          </a:bodyPr>
          <a:lstStyle/>
          <a:p>
            <a:r>
              <a:rPr lang="ru-RU" sz="1600" b="1" dirty="0">
                <a:latin typeface="Times New Roman" pitchFamily="18" charset="0"/>
                <a:ea typeface="Calibri" pitchFamily="34" charset="0"/>
                <a:cs typeface="Times New Roman" pitchFamily="18" charset="0"/>
              </a:rPr>
              <a:t>Роль экономики в жизни общества </a:t>
            </a:r>
            <a:endParaRPr lang="ru-RU" sz="1600" b="1" dirty="0" smtClean="0">
              <a:latin typeface="Times New Roman" pitchFamily="18" charset="0"/>
              <a:ea typeface="Calibri" pitchFamily="34" charset="0"/>
              <a:cs typeface="Times New Roman" pitchFamily="18" charset="0"/>
            </a:endParaRPr>
          </a:p>
          <a:p>
            <a:r>
              <a:rPr lang="ru-RU" sz="1600" b="1" dirty="0" smtClean="0">
                <a:latin typeface="Times New Roman" pitchFamily="18" charset="0"/>
                <a:cs typeface="Times New Roman" pitchFamily="18" charset="0"/>
              </a:rPr>
              <a:t>1.</a:t>
            </a:r>
          </a:p>
          <a:p>
            <a:r>
              <a:rPr lang="ru-RU" sz="1600" b="1" dirty="0" smtClean="0">
                <a:latin typeface="Times New Roman" pitchFamily="18" charset="0"/>
                <a:cs typeface="Times New Roman" pitchFamily="18" charset="0"/>
              </a:rPr>
              <a:t>2.</a:t>
            </a:r>
          </a:p>
          <a:p>
            <a:r>
              <a:rPr lang="ru-RU" sz="1600" b="1" dirty="0" smtClean="0">
                <a:latin typeface="Times New Roman" pitchFamily="18" charset="0"/>
                <a:cs typeface="Times New Roman" pitchFamily="18" charset="0"/>
              </a:rPr>
              <a:t>3.</a:t>
            </a:r>
          </a:p>
        </p:txBody>
      </p:sp>
      <p:sp>
        <p:nvSpPr>
          <p:cNvPr id="8" name="Прямоугольник 7"/>
          <p:cNvSpPr/>
          <p:nvPr/>
        </p:nvSpPr>
        <p:spPr>
          <a:xfrm>
            <a:off x="4341726" y="647410"/>
            <a:ext cx="4687974" cy="615553"/>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600" b="1" dirty="0" smtClean="0">
                <a:latin typeface="Times New Roman" pitchFamily="18" charset="0"/>
                <a:cs typeface="Times New Roman" pitchFamily="18" charset="0"/>
              </a:rPr>
              <a:t>Блага</a:t>
            </a:r>
            <a:r>
              <a:rPr lang="ru-RU" sz="1600" dirty="0" smtClean="0">
                <a:latin typeface="Times New Roman" pitchFamily="18" charset="0"/>
                <a:cs typeface="Times New Roman" pitchFamily="18" charset="0"/>
              </a:rPr>
              <a:t> – это</a:t>
            </a:r>
          </a:p>
          <a:p>
            <a:endParaRPr lang="ru-RU" b="1" dirty="0">
              <a:latin typeface="Times New Roman" pitchFamily="18" charset="0"/>
              <a:cs typeface="Times New Roman" pitchFamily="18" charset="0"/>
            </a:endParaRPr>
          </a:p>
        </p:txBody>
      </p:sp>
      <p:sp>
        <p:nvSpPr>
          <p:cNvPr id="10" name="Прямоугольник 9"/>
          <p:cNvSpPr/>
          <p:nvPr/>
        </p:nvSpPr>
        <p:spPr>
          <a:xfrm>
            <a:off x="4322935" y="1451246"/>
            <a:ext cx="2265289" cy="830997"/>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600" b="1" dirty="0" smtClean="0">
                <a:latin typeface="Times New Roman" pitchFamily="18" charset="0"/>
                <a:cs typeface="Times New Roman" pitchFamily="18" charset="0"/>
              </a:rPr>
              <a:t>Свободные </a:t>
            </a:r>
            <a:r>
              <a:rPr lang="ru-RU" sz="1600" dirty="0" smtClean="0">
                <a:latin typeface="Times New Roman" pitchFamily="18" charset="0"/>
                <a:cs typeface="Times New Roman" pitchFamily="18" charset="0"/>
              </a:rPr>
              <a:t>–</a:t>
            </a:r>
          </a:p>
          <a:p>
            <a:endParaRPr lang="ru-RU" sz="1600" b="1" dirty="0" smtClean="0">
              <a:latin typeface="Times New Roman" pitchFamily="18" charset="0"/>
              <a:cs typeface="Times New Roman" pitchFamily="18" charset="0"/>
            </a:endParaRPr>
          </a:p>
          <a:p>
            <a:pPr algn="ctr"/>
            <a:endParaRPr lang="ru-RU" sz="1600" b="1" dirty="0">
              <a:latin typeface="Times New Roman" pitchFamily="18" charset="0"/>
              <a:cs typeface="Times New Roman" pitchFamily="18" charset="0"/>
            </a:endParaRPr>
          </a:p>
        </p:txBody>
      </p:sp>
      <p:sp>
        <p:nvSpPr>
          <p:cNvPr id="11" name="Прямоугольник 10"/>
          <p:cNvSpPr/>
          <p:nvPr/>
        </p:nvSpPr>
        <p:spPr>
          <a:xfrm>
            <a:off x="4330606" y="2403513"/>
            <a:ext cx="1786086" cy="2092881"/>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600" b="1" dirty="0" smtClean="0">
                <a:latin typeface="Times New Roman" pitchFamily="18" charset="0"/>
                <a:cs typeface="Times New Roman" pitchFamily="18" charset="0"/>
              </a:rPr>
              <a:t>Экономические ресурсы</a:t>
            </a:r>
            <a:r>
              <a:rPr lang="ru-RU" sz="1600" dirty="0" smtClean="0">
                <a:latin typeface="Times New Roman" pitchFamily="18" charset="0"/>
                <a:cs typeface="Times New Roman" pitchFamily="18" charset="0"/>
              </a:rPr>
              <a:t> </a:t>
            </a:r>
            <a:r>
              <a:rPr lang="ru-RU" sz="1600" dirty="0">
                <a:latin typeface="Times New Roman" pitchFamily="18" charset="0"/>
                <a:cs typeface="Times New Roman" pitchFamily="18" charset="0"/>
              </a:rPr>
              <a:t>– </a:t>
            </a:r>
            <a:r>
              <a:rPr lang="ru-RU" sz="1600" dirty="0" smtClean="0">
                <a:latin typeface="Times New Roman" pitchFamily="18" charset="0"/>
                <a:cs typeface="Times New Roman" pitchFamily="18" charset="0"/>
              </a:rPr>
              <a:t>это</a:t>
            </a:r>
          </a:p>
          <a:p>
            <a:endParaRPr lang="ru-RU" sz="1600" dirty="0">
              <a:latin typeface="Times New Roman" pitchFamily="18" charset="0"/>
              <a:cs typeface="Times New Roman" pitchFamily="18" charset="0"/>
            </a:endParaRPr>
          </a:p>
          <a:p>
            <a:endParaRPr lang="ru-RU" sz="1600" dirty="0" smtClean="0">
              <a:latin typeface="Times New Roman" pitchFamily="18" charset="0"/>
              <a:cs typeface="Times New Roman" pitchFamily="18" charset="0"/>
            </a:endParaRPr>
          </a:p>
          <a:p>
            <a:endParaRPr lang="ru-RU" sz="1600" dirty="0">
              <a:latin typeface="Times New Roman" pitchFamily="18" charset="0"/>
              <a:cs typeface="Times New Roman" pitchFamily="18" charset="0"/>
            </a:endParaRPr>
          </a:p>
          <a:p>
            <a:endParaRPr lang="ru-RU" sz="1600" dirty="0" smtClean="0">
              <a:latin typeface="Times New Roman" pitchFamily="18" charset="0"/>
              <a:cs typeface="Times New Roman" pitchFamily="18" charset="0"/>
            </a:endParaRPr>
          </a:p>
          <a:p>
            <a:endParaRPr lang="ru-RU" b="1" dirty="0">
              <a:latin typeface="Times New Roman" pitchFamily="18" charset="0"/>
              <a:cs typeface="Times New Roman" pitchFamily="18" charset="0"/>
            </a:endParaRPr>
          </a:p>
          <a:p>
            <a:pPr algn="ctr"/>
            <a:endParaRPr lang="ru-RU" sz="1600" b="1" dirty="0">
              <a:latin typeface="Times New Roman" pitchFamily="18" charset="0"/>
              <a:cs typeface="Times New Roman" pitchFamily="18" charset="0"/>
            </a:endParaRPr>
          </a:p>
        </p:txBody>
      </p:sp>
      <p:sp>
        <p:nvSpPr>
          <p:cNvPr id="12" name="Прямоугольник 11"/>
          <p:cNvSpPr/>
          <p:nvPr/>
        </p:nvSpPr>
        <p:spPr>
          <a:xfrm>
            <a:off x="878283" y="3815109"/>
            <a:ext cx="2088096" cy="584775"/>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400" b="1" dirty="0" smtClean="0">
                <a:latin typeface="Times New Roman" pitchFamily="18" charset="0"/>
                <a:cs typeface="Times New Roman" pitchFamily="18" charset="0"/>
              </a:rPr>
              <a:t>Производство – это</a:t>
            </a:r>
            <a:endParaRPr lang="ru-RU" b="1" dirty="0">
              <a:latin typeface="Times New Roman" pitchFamily="18" charset="0"/>
              <a:cs typeface="Times New Roman" pitchFamily="18" charset="0"/>
            </a:endParaRPr>
          </a:p>
          <a:p>
            <a:pPr algn="ctr"/>
            <a:endParaRPr lang="ru-RU" b="1" dirty="0">
              <a:latin typeface="Times New Roman" pitchFamily="18" charset="0"/>
              <a:cs typeface="Times New Roman" pitchFamily="18" charset="0"/>
            </a:endParaRPr>
          </a:p>
        </p:txBody>
      </p:sp>
      <p:sp>
        <p:nvSpPr>
          <p:cNvPr id="16" name="Стрелка вниз 15"/>
          <p:cNvSpPr/>
          <p:nvPr/>
        </p:nvSpPr>
        <p:spPr>
          <a:xfrm>
            <a:off x="5391756" y="1177922"/>
            <a:ext cx="199029" cy="365271"/>
          </a:xfrm>
          <a:prstGeom prst="down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Прямоугольник 21"/>
          <p:cNvSpPr/>
          <p:nvPr/>
        </p:nvSpPr>
        <p:spPr>
          <a:xfrm>
            <a:off x="36698" y="1671219"/>
            <a:ext cx="4061860" cy="954107"/>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600" b="1" dirty="0" smtClean="0">
                <a:latin typeface="Times New Roman" pitchFamily="18" charset="0"/>
                <a:cs typeface="Times New Roman" pitchFamily="18" charset="0"/>
              </a:rPr>
              <a:t>Экономика (как хозяйство) </a:t>
            </a:r>
            <a:r>
              <a:rPr lang="ru-RU" sz="1600" dirty="0" smtClean="0">
                <a:latin typeface="Times New Roman" pitchFamily="18" charset="0"/>
                <a:cs typeface="Times New Roman" pitchFamily="18" charset="0"/>
              </a:rPr>
              <a:t>– это</a:t>
            </a:r>
            <a:endParaRPr lang="ru-RU" sz="1600" b="1" dirty="0" smtClean="0">
              <a:latin typeface="Times New Roman" pitchFamily="18" charset="0"/>
              <a:cs typeface="Times New Roman" pitchFamily="18" charset="0"/>
            </a:endParaRPr>
          </a:p>
          <a:p>
            <a:pPr algn="ctr"/>
            <a:endParaRPr lang="ru-RU" sz="2400" b="1" dirty="0">
              <a:latin typeface="Times New Roman" pitchFamily="18" charset="0"/>
              <a:cs typeface="Times New Roman" pitchFamily="18" charset="0"/>
            </a:endParaRPr>
          </a:p>
          <a:p>
            <a:pPr algn="ctr"/>
            <a:endParaRPr lang="ru-RU" sz="1400" b="1" dirty="0">
              <a:latin typeface="Times New Roman" pitchFamily="18" charset="0"/>
              <a:cs typeface="Times New Roman" pitchFamily="18" charset="0"/>
            </a:endParaRPr>
          </a:p>
        </p:txBody>
      </p:sp>
      <p:sp>
        <p:nvSpPr>
          <p:cNvPr id="23" name="Прямоугольник 22"/>
          <p:cNvSpPr/>
          <p:nvPr/>
        </p:nvSpPr>
        <p:spPr>
          <a:xfrm>
            <a:off x="0" y="4495898"/>
            <a:ext cx="2088096" cy="584775"/>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400" b="1" dirty="0" smtClean="0">
                <a:latin typeface="Times New Roman" pitchFamily="18" charset="0"/>
                <a:cs typeface="Times New Roman" pitchFamily="18" charset="0"/>
              </a:rPr>
              <a:t>Потребление – это</a:t>
            </a:r>
            <a:endParaRPr lang="ru-RU" b="1" dirty="0">
              <a:latin typeface="Times New Roman" pitchFamily="18" charset="0"/>
              <a:cs typeface="Times New Roman" pitchFamily="18" charset="0"/>
            </a:endParaRPr>
          </a:p>
          <a:p>
            <a:pPr algn="ctr"/>
            <a:endParaRPr lang="ru-RU" b="1" dirty="0">
              <a:latin typeface="Times New Roman" pitchFamily="18" charset="0"/>
              <a:cs typeface="Times New Roman" pitchFamily="18" charset="0"/>
            </a:endParaRPr>
          </a:p>
        </p:txBody>
      </p:sp>
      <p:sp>
        <p:nvSpPr>
          <p:cNvPr id="24" name="Прямоугольник 23"/>
          <p:cNvSpPr/>
          <p:nvPr/>
        </p:nvSpPr>
        <p:spPr>
          <a:xfrm>
            <a:off x="878283" y="5157734"/>
            <a:ext cx="2088096" cy="584775"/>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400" b="1" dirty="0" smtClean="0">
                <a:latin typeface="Times New Roman" pitchFamily="18" charset="0"/>
                <a:cs typeface="Times New Roman" pitchFamily="18" charset="0"/>
              </a:rPr>
              <a:t>Обмен – это</a:t>
            </a:r>
            <a:endParaRPr lang="ru-RU" b="1" dirty="0">
              <a:latin typeface="Times New Roman" pitchFamily="18" charset="0"/>
              <a:cs typeface="Times New Roman" pitchFamily="18" charset="0"/>
            </a:endParaRPr>
          </a:p>
          <a:p>
            <a:pPr algn="ctr"/>
            <a:endParaRPr lang="ru-RU" b="1" dirty="0">
              <a:latin typeface="Times New Roman" pitchFamily="18" charset="0"/>
              <a:cs typeface="Times New Roman" pitchFamily="18" charset="0"/>
            </a:endParaRPr>
          </a:p>
        </p:txBody>
      </p:sp>
      <p:sp>
        <p:nvSpPr>
          <p:cNvPr id="25" name="Прямоугольник 24"/>
          <p:cNvSpPr/>
          <p:nvPr/>
        </p:nvSpPr>
        <p:spPr>
          <a:xfrm>
            <a:off x="2234839" y="4493356"/>
            <a:ext cx="2088096" cy="584775"/>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400" b="1" dirty="0" smtClean="0">
                <a:latin typeface="Times New Roman" pitchFamily="18" charset="0"/>
                <a:cs typeface="Times New Roman" pitchFamily="18" charset="0"/>
              </a:rPr>
              <a:t>Распределение – это</a:t>
            </a:r>
            <a:endParaRPr lang="ru-RU" b="1" dirty="0">
              <a:latin typeface="Times New Roman" pitchFamily="18" charset="0"/>
              <a:cs typeface="Times New Roman" pitchFamily="18" charset="0"/>
            </a:endParaRPr>
          </a:p>
          <a:p>
            <a:pPr algn="ctr"/>
            <a:endParaRPr lang="ru-RU" b="1" dirty="0">
              <a:latin typeface="Times New Roman" pitchFamily="18" charset="0"/>
              <a:cs typeface="Times New Roman" pitchFamily="18" charset="0"/>
            </a:endParaRPr>
          </a:p>
        </p:txBody>
      </p:sp>
      <p:sp>
        <p:nvSpPr>
          <p:cNvPr id="18" name="Прямоугольник 17"/>
          <p:cNvSpPr/>
          <p:nvPr/>
        </p:nvSpPr>
        <p:spPr>
          <a:xfrm>
            <a:off x="36698" y="5832075"/>
            <a:ext cx="4606212" cy="338554"/>
          </a:xfrm>
          <a:prstGeom prst="rect">
            <a:avLst/>
          </a:prstGeom>
        </p:spPr>
        <p:txBody>
          <a:bodyPr wrap="square">
            <a:spAutoFit/>
          </a:bodyPr>
          <a:lstStyle/>
          <a:p>
            <a:r>
              <a:rPr lang="ru-RU" sz="1600" b="1" dirty="0" smtClean="0">
                <a:latin typeface="Times New Roman" panose="02020603050405020304" pitchFamily="18" charset="0"/>
                <a:cs typeface="Times New Roman" panose="02020603050405020304" pitchFamily="18" charset="0"/>
              </a:rPr>
              <a:t>Основная проблема экономики   -</a:t>
            </a:r>
            <a:endParaRPr lang="ru-RU" sz="1600" b="1" dirty="0">
              <a:latin typeface="Times New Roman" panose="02020603050405020304" pitchFamily="18" charset="0"/>
              <a:cs typeface="Times New Roman" panose="02020603050405020304" pitchFamily="18" charset="0"/>
            </a:endParaRPr>
          </a:p>
        </p:txBody>
      </p:sp>
      <p:sp>
        <p:nvSpPr>
          <p:cNvPr id="28" name="Прямоугольник 27"/>
          <p:cNvSpPr/>
          <p:nvPr/>
        </p:nvSpPr>
        <p:spPr>
          <a:xfrm>
            <a:off x="6659607" y="1467646"/>
            <a:ext cx="2370094" cy="830997"/>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600" b="1" dirty="0" smtClean="0">
                <a:latin typeface="Times New Roman" pitchFamily="18" charset="0"/>
                <a:cs typeface="Times New Roman" pitchFamily="18" charset="0"/>
              </a:rPr>
              <a:t>Экономические </a:t>
            </a:r>
            <a:r>
              <a:rPr lang="ru-RU" sz="1600" dirty="0" smtClean="0">
                <a:latin typeface="Times New Roman" pitchFamily="18" charset="0"/>
                <a:cs typeface="Times New Roman" pitchFamily="18" charset="0"/>
              </a:rPr>
              <a:t>–</a:t>
            </a:r>
          </a:p>
          <a:p>
            <a:endParaRPr lang="ru-RU" sz="1600" b="1" dirty="0" smtClean="0">
              <a:latin typeface="Times New Roman" pitchFamily="18" charset="0"/>
              <a:cs typeface="Times New Roman" pitchFamily="18" charset="0"/>
            </a:endParaRPr>
          </a:p>
          <a:p>
            <a:pPr algn="ctr"/>
            <a:endParaRPr lang="ru-RU" sz="1600" b="1" dirty="0">
              <a:latin typeface="Times New Roman" pitchFamily="18" charset="0"/>
              <a:cs typeface="Times New Roman" pitchFamily="18" charset="0"/>
            </a:endParaRPr>
          </a:p>
        </p:txBody>
      </p:sp>
      <p:sp>
        <p:nvSpPr>
          <p:cNvPr id="27" name="Стрелка вниз 26"/>
          <p:cNvSpPr/>
          <p:nvPr/>
        </p:nvSpPr>
        <p:spPr>
          <a:xfrm>
            <a:off x="7308303" y="1218719"/>
            <a:ext cx="228843" cy="324474"/>
          </a:xfrm>
          <a:prstGeom prst="down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Прямоугольник 28"/>
          <p:cNvSpPr/>
          <p:nvPr/>
        </p:nvSpPr>
        <p:spPr>
          <a:xfrm>
            <a:off x="6124363" y="2388124"/>
            <a:ext cx="2905338" cy="2246769"/>
          </a:xfrm>
          <a:prstGeom prst="rect">
            <a:avLst/>
          </a:prstGeom>
          <a:solidFill>
            <a:schemeClr val="bg1">
              <a:lumMod val="95000"/>
            </a:schemeClr>
          </a:solidFill>
          <a:ln>
            <a:solidFill>
              <a:schemeClr val="tx2">
                <a:lumMod val="50000"/>
                <a:lumOff val="50000"/>
              </a:schemeClr>
            </a:solidFill>
          </a:ln>
        </p:spPr>
        <p:txBody>
          <a:bodyPr wrap="square">
            <a:spAutoFit/>
          </a:bodyPr>
          <a:lstStyle/>
          <a:p>
            <a:pPr marL="285750" indent="-285750">
              <a:buFont typeface="Wingdings" panose="05000000000000000000" pitchFamily="2" charset="2"/>
              <a:buChar char="ü"/>
            </a:pPr>
            <a:r>
              <a:rPr lang="ru-RU" sz="1400" b="1" dirty="0" smtClean="0">
                <a:latin typeface="Times New Roman" pitchFamily="18" charset="0"/>
                <a:cs typeface="Times New Roman" pitchFamily="18" charset="0"/>
              </a:rPr>
              <a:t>Природные- </a:t>
            </a:r>
          </a:p>
          <a:p>
            <a:endParaRPr lang="ru-RU" sz="1400" b="1" dirty="0" smtClean="0">
              <a:latin typeface="Times New Roman" pitchFamily="18" charset="0"/>
              <a:cs typeface="Times New Roman" pitchFamily="18" charset="0"/>
            </a:endParaRPr>
          </a:p>
          <a:p>
            <a:pPr marL="285750" indent="-285750">
              <a:buFont typeface="Wingdings" panose="05000000000000000000" pitchFamily="2" charset="2"/>
              <a:buChar char="ü"/>
            </a:pPr>
            <a:r>
              <a:rPr lang="ru-RU" sz="1400" b="1" dirty="0" smtClean="0">
                <a:latin typeface="Times New Roman" pitchFamily="18" charset="0"/>
                <a:cs typeface="Times New Roman" pitchFamily="18" charset="0"/>
              </a:rPr>
              <a:t>Материальные –</a:t>
            </a:r>
          </a:p>
          <a:p>
            <a:endParaRPr lang="ru-RU" sz="1400" b="1" dirty="0" smtClean="0">
              <a:latin typeface="Times New Roman" pitchFamily="18" charset="0"/>
              <a:cs typeface="Times New Roman" pitchFamily="18" charset="0"/>
            </a:endParaRPr>
          </a:p>
          <a:p>
            <a:pPr marL="285750" indent="-285750">
              <a:buFont typeface="Wingdings" panose="05000000000000000000" pitchFamily="2" charset="2"/>
              <a:buChar char="ü"/>
            </a:pPr>
            <a:r>
              <a:rPr lang="ru-RU" sz="1400" b="1" dirty="0" smtClean="0">
                <a:latin typeface="Times New Roman" pitchFamily="18" charset="0"/>
                <a:cs typeface="Times New Roman" pitchFamily="18" charset="0"/>
              </a:rPr>
              <a:t>Трудовые – </a:t>
            </a:r>
          </a:p>
          <a:p>
            <a:endParaRPr lang="ru-RU" sz="1400" b="1" dirty="0" smtClean="0">
              <a:latin typeface="Times New Roman" pitchFamily="18" charset="0"/>
              <a:cs typeface="Times New Roman" pitchFamily="18" charset="0"/>
            </a:endParaRPr>
          </a:p>
          <a:p>
            <a:pPr marL="285750" indent="-285750">
              <a:buFont typeface="Wingdings" panose="05000000000000000000" pitchFamily="2" charset="2"/>
              <a:buChar char="ü"/>
            </a:pPr>
            <a:r>
              <a:rPr lang="ru-RU" sz="1400" b="1" dirty="0" smtClean="0">
                <a:latin typeface="Times New Roman" pitchFamily="18" charset="0"/>
                <a:cs typeface="Times New Roman" pitchFamily="18" charset="0"/>
              </a:rPr>
              <a:t>Финансовые – </a:t>
            </a:r>
          </a:p>
          <a:p>
            <a:pPr marL="285750" indent="-285750">
              <a:buFont typeface="Wingdings" panose="05000000000000000000" pitchFamily="2" charset="2"/>
              <a:buChar char="ü"/>
            </a:pPr>
            <a:endParaRPr lang="ru-RU" sz="1400" b="1" dirty="0" smtClean="0">
              <a:latin typeface="Times New Roman" pitchFamily="18" charset="0"/>
              <a:cs typeface="Times New Roman" pitchFamily="18" charset="0"/>
            </a:endParaRPr>
          </a:p>
          <a:p>
            <a:pPr marL="285750" indent="-285750">
              <a:buFont typeface="Wingdings" panose="05000000000000000000" pitchFamily="2" charset="2"/>
              <a:buChar char="ü"/>
            </a:pPr>
            <a:r>
              <a:rPr lang="ru-RU" sz="1400" b="1" dirty="0" smtClean="0">
                <a:latin typeface="Times New Roman" pitchFamily="18" charset="0"/>
                <a:cs typeface="Times New Roman" pitchFamily="18" charset="0"/>
              </a:rPr>
              <a:t>Информационные –</a:t>
            </a:r>
          </a:p>
          <a:p>
            <a:endParaRPr lang="ru-RU" sz="1400" b="1" dirty="0">
              <a:latin typeface="Times New Roman" pitchFamily="18" charset="0"/>
              <a:cs typeface="Times New Roman" pitchFamily="18" charset="0"/>
            </a:endParaRPr>
          </a:p>
        </p:txBody>
      </p:sp>
      <p:sp>
        <p:nvSpPr>
          <p:cNvPr id="30" name="Прямоугольник 29"/>
          <p:cNvSpPr/>
          <p:nvPr/>
        </p:nvSpPr>
        <p:spPr>
          <a:xfrm>
            <a:off x="4371814" y="5832075"/>
            <a:ext cx="2306940" cy="1077218"/>
          </a:xfrm>
          <a:prstGeom prst="rect">
            <a:avLst/>
          </a:prstGeom>
          <a:solidFill>
            <a:schemeClr val="bg1">
              <a:lumMod val="95000"/>
            </a:schemeClr>
          </a:solidFill>
          <a:ln>
            <a:solidFill>
              <a:schemeClr val="tx2">
                <a:lumMod val="50000"/>
                <a:lumOff val="50000"/>
              </a:schemeClr>
            </a:solidFill>
          </a:ln>
        </p:spPr>
        <p:txBody>
          <a:bodyPr wrap="square">
            <a:spAutoFit/>
          </a:bodyPr>
          <a:lstStyle/>
          <a:p>
            <a:pPr algn="ctr"/>
            <a:r>
              <a:rPr lang="ru-RU" sz="1600" b="1" dirty="0" smtClean="0">
                <a:latin typeface="Times New Roman" pitchFamily="18" charset="0"/>
                <a:cs typeface="Times New Roman" pitchFamily="18" charset="0"/>
              </a:rPr>
              <a:t>Макроэкономика – это </a:t>
            </a:r>
          </a:p>
          <a:p>
            <a:pPr algn="ctr"/>
            <a:endParaRPr lang="ru-RU" sz="1600" b="1" dirty="0">
              <a:latin typeface="Times New Roman" pitchFamily="18" charset="0"/>
              <a:cs typeface="Times New Roman" pitchFamily="18" charset="0"/>
            </a:endParaRPr>
          </a:p>
          <a:p>
            <a:pPr algn="ctr"/>
            <a:endParaRPr lang="ru-RU" sz="1600" b="1" dirty="0" smtClean="0">
              <a:latin typeface="Times New Roman" pitchFamily="18" charset="0"/>
              <a:cs typeface="Times New Roman" pitchFamily="18" charset="0"/>
            </a:endParaRPr>
          </a:p>
          <a:p>
            <a:pPr algn="ctr"/>
            <a:endParaRPr lang="ru-RU" sz="1600" b="1" dirty="0">
              <a:latin typeface="Times New Roman" pitchFamily="18" charset="0"/>
              <a:cs typeface="Times New Roman" pitchFamily="18" charset="0"/>
            </a:endParaRPr>
          </a:p>
        </p:txBody>
      </p:sp>
      <p:sp>
        <p:nvSpPr>
          <p:cNvPr id="31" name="Прямоугольник 30"/>
          <p:cNvSpPr/>
          <p:nvPr/>
        </p:nvSpPr>
        <p:spPr>
          <a:xfrm>
            <a:off x="6763502" y="5827281"/>
            <a:ext cx="2380497" cy="1077218"/>
          </a:xfrm>
          <a:prstGeom prst="rect">
            <a:avLst/>
          </a:prstGeom>
          <a:solidFill>
            <a:schemeClr val="bg1">
              <a:lumMod val="95000"/>
            </a:schemeClr>
          </a:solidFill>
          <a:ln>
            <a:solidFill>
              <a:schemeClr val="tx2">
                <a:lumMod val="50000"/>
                <a:lumOff val="50000"/>
              </a:schemeClr>
            </a:solidFill>
          </a:ln>
        </p:spPr>
        <p:txBody>
          <a:bodyPr wrap="square">
            <a:spAutoFit/>
          </a:bodyPr>
          <a:lstStyle/>
          <a:p>
            <a:pPr algn="ctr"/>
            <a:r>
              <a:rPr lang="ru-RU" sz="1600" b="1" dirty="0" smtClean="0">
                <a:latin typeface="Times New Roman" pitchFamily="18" charset="0"/>
                <a:cs typeface="Times New Roman" pitchFamily="18" charset="0"/>
              </a:rPr>
              <a:t>Микроэкономика – это </a:t>
            </a:r>
          </a:p>
          <a:p>
            <a:pPr algn="ctr"/>
            <a:endParaRPr lang="ru-RU" sz="1600" b="1" dirty="0">
              <a:latin typeface="Times New Roman" pitchFamily="18" charset="0"/>
              <a:cs typeface="Times New Roman" pitchFamily="18" charset="0"/>
            </a:endParaRPr>
          </a:p>
          <a:p>
            <a:pPr algn="ctr"/>
            <a:endParaRPr lang="ru-RU" sz="1600" b="1" dirty="0" smtClean="0">
              <a:latin typeface="Times New Roman" pitchFamily="18" charset="0"/>
              <a:cs typeface="Times New Roman" pitchFamily="18" charset="0"/>
            </a:endParaRPr>
          </a:p>
          <a:p>
            <a:pPr algn="ctr"/>
            <a:endParaRPr lang="ru-RU" sz="16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204" y="46377"/>
            <a:ext cx="8614260" cy="738664"/>
          </a:xfrm>
          <a:prstGeom prst="rect">
            <a:avLst/>
          </a:prstGeom>
        </p:spPr>
        <p:txBody>
          <a:bodyPr wrap="square">
            <a:spAutoFit/>
          </a:bodyPr>
          <a:lstStyle/>
          <a:p>
            <a:pPr eaLnBrk="0" fontAlgn="base" hangingPunct="0">
              <a:spcBef>
                <a:spcPct val="0"/>
              </a:spcBef>
              <a:spcAft>
                <a:spcPct val="0"/>
              </a:spcAft>
            </a:pPr>
            <a:r>
              <a:rPr lang="ru-RU" sz="1400" b="1" dirty="0">
                <a:latin typeface="Times New Roman" pitchFamily="18" charset="0"/>
                <a:ea typeface="Calibri" pitchFamily="34" charset="0"/>
                <a:cs typeface="Times New Roman" pitchFamily="18" charset="0"/>
              </a:rPr>
              <a:t>2.10. </a:t>
            </a:r>
            <a:r>
              <a:rPr lang="ru-RU" sz="1400" dirty="0">
                <a:latin typeface="Times New Roman" pitchFamily="18" charset="0"/>
                <a:ea typeface="Calibri" pitchFamily="34" charset="0"/>
                <a:cs typeface="Times New Roman" pitchFamily="18" charset="0"/>
              </a:rPr>
              <a:t>Финансовый рынок. Финансовые институты</a:t>
            </a:r>
            <a:r>
              <a:rPr lang="ru-RU" sz="1400" dirty="0" smtClean="0">
                <a:latin typeface="Times New Roman" pitchFamily="18" charset="0"/>
                <a:ea typeface="Calibri" pitchFamily="34" charset="0"/>
                <a:cs typeface="Times New Roman" pitchFamily="18" charset="0"/>
              </a:rPr>
              <a:t>. Банки</a:t>
            </a:r>
            <a:r>
              <a:rPr lang="ru-RU" sz="1400" dirty="0">
                <a:latin typeface="Times New Roman" pitchFamily="18" charset="0"/>
                <a:ea typeface="Calibri" pitchFamily="34" charset="0"/>
                <a:cs typeface="Times New Roman" pitchFamily="18" charset="0"/>
              </a:rPr>
              <a:t>. </a:t>
            </a:r>
            <a:r>
              <a:rPr lang="ru-RU" sz="1400" b="1" dirty="0">
                <a:latin typeface="Times New Roman" pitchFamily="18" charset="0"/>
                <a:ea typeface="Calibri" pitchFamily="34" charset="0"/>
                <a:cs typeface="Times New Roman" pitchFamily="18" charset="0"/>
              </a:rPr>
              <a:t>Банковская система.</a:t>
            </a:r>
          </a:p>
          <a:p>
            <a:pPr eaLnBrk="0" fontAlgn="base" hangingPunct="0">
              <a:spcBef>
                <a:spcPct val="0"/>
              </a:spcBef>
              <a:spcAft>
                <a:spcPct val="0"/>
              </a:spcAft>
            </a:pPr>
            <a:r>
              <a:rPr lang="ru-RU" sz="1400" b="1" dirty="0">
                <a:latin typeface="Times New Roman" pitchFamily="18" charset="0"/>
                <a:ea typeface="Calibri" pitchFamily="34" charset="0"/>
                <a:cs typeface="Times New Roman" pitchFamily="18" charset="0"/>
              </a:rPr>
              <a:t>Центральный банк Российской </a:t>
            </a:r>
            <a:r>
              <a:rPr lang="ru-RU" sz="1400" b="1" dirty="0" smtClean="0">
                <a:latin typeface="Times New Roman" pitchFamily="18" charset="0"/>
                <a:ea typeface="Calibri" pitchFamily="34" charset="0"/>
                <a:cs typeface="Times New Roman" pitchFamily="18" charset="0"/>
              </a:rPr>
              <a:t>Федерации: задачи </a:t>
            </a:r>
            <a:r>
              <a:rPr lang="ru-RU" sz="1400" b="1" dirty="0">
                <a:latin typeface="Times New Roman" pitchFamily="18" charset="0"/>
                <a:ea typeface="Calibri" pitchFamily="34" charset="0"/>
                <a:cs typeface="Times New Roman" pitchFamily="18" charset="0"/>
              </a:rPr>
              <a:t>и функции. Монетарная </a:t>
            </a:r>
            <a:r>
              <a:rPr lang="ru-RU" sz="1400" b="1" dirty="0" smtClean="0">
                <a:latin typeface="Times New Roman" pitchFamily="18" charset="0"/>
                <a:ea typeface="Calibri" pitchFamily="34" charset="0"/>
                <a:cs typeface="Times New Roman" pitchFamily="18" charset="0"/>
              </a:rPr>
              <a:t>политика. Денежно-кредитная </a:t>
            </a:r>
            <a:r>
              <a:rPr lang="ru-RU" sz="1400" b="1" dirty="0">
                <a:latin typeface="Times New Roman" pitchFamily="18" charset="0"/>
                <a:ea typeface="Calibri" pitchFamily="34" charset="0"/>
                <a:cs typeface="Times New Roman" pitchFamily="18" charset="0"/>
              </a:rPr>
              <a:t>политика Банка </a:t>
            </a:r>
            <a:r>
              <a:rPr lang="ru-RU" sz="1400" b="1" dirty="0" smtClean="0">
                <a:latin typeface="Times New Roman" pitchFamily="18" charset="0"/>
                <a:ea typeface="Calibri" pitchFamily="34" charset="0"/>
                <a:cs typeface="Times New Roman" pitchFamily="18" charset="0"/>
              </a:rPr>
              <a:t>России.</a:t>
            </a:r>
            <a:endParaRPr lang="ru-RU" sz="1400" b="1" dirty="0">
              <a:latin typeface="Times New Roman" pitchFamily="18" charset="0"/>
              <a:cs typeface="Times New Roman" pitchFamily="18" charset="0"/>
            </a:endParaRPr>
          </a:p>
        </p:txBody>
      </p:sp>
      <p:sp>
        <p:nvSpPr>
          <p:cNvPr id="10" name="Прямоугольник 9"/>
          <p:cNvSpPr/>
          <p:nvPr/>
        </p:nvSpPr>
        <p:spPr>
          <a:xfrm>
            <a:off x="4325802" y="600375"/>
            <a:ext cx="4797757" cy="830997"/>
          </a:xfrm>
          <a:prstGeom prst="rect">
            <a:avLst/>
          </a:prstGeom>
          <a:solidFill>
            <a:schemeClr val="bg1">
              <a:lumMod val="95000"/>
            </a:schemeClr>
          </a:solidFill>
          <a:ln>
            <a:solidFill>
              <a:schemeClr val="tx2">
                <a:lumMod val="75000"/>
                <a:lumOff val="25000"/>
              </a:schemeClr>
            </a:solidFill>
          </a:ln>
        </p:spPr>
        <p:txBody>
          <a:bodyPr wrap="square">
            <a:spAutoFit/>
          </a:bodyPr>
          <a:lstStyle/>
          <a:p>
            <a:r>
              <a:rPr lang="ru-RU" sz="1200" b="1" dirty="0">
                <a:latin typeface="Times New Roman" pitchFamily="18" charset="0"/>
                <a:ea typeface="Calibri" pitchFamily="34" charset="0"/>
                <a:cs typeface="Times New Roman" pitchFamily="18" charset="0"/>
              </a:rPr>
              <a:t>Денежно-кредитная политика Банка </a:t>
            </a:r>
            <a:r>
              <a:rPr lang="ru-RU" sz="1200" b="1" dirty="0" smtClean="0">
                <a:latin typeface="Times New Roman" pitchFamily="18" charset="0"/>
                <a:ea typeface="Calibri" pitchFamily="34" charset="0"/>
                <a:cs typeface="Times New Roman" pitchFamily="18" charset="0"/>
              </a:rPr>
              <a:t>России -  </a:t>
            </a:r>
          </a:p>
          <a:p>
            <a:endParaRPr lang="ru-RU" sz="1200" b="1" dirty="0">
              <a:latin typeface="Times New Roman" pitchFamily="18" charset="0"/>
              <a:ea typeface="Calibri" pitchFamily="34" charset="0"/>
              <a:cs typeface="Times New Roman" pitchFamily="18" charset="0"/>
            </a:endParaRPr>
          </a:p>
          <a:p>
            <a:endParaRPr lang="ru-RU" sz="1200" b="1" dirty="0" smtClean="0">
              <a:latin typeface="Times New Roman" pitchFamily="18" charset="0"/>
              <a:ea typeface="Calibri" pitchFamily="34" charset="0"/>
              <a:cs typeface="Times New Roman" pitchFamily="18" charset="0"/>
            </a:endParaRPr>
          </a:p>
          <a:p>
            <a:r>
              <a:rPr lang="ru-RU" sz="1200" b="1" dirty="0" smtClean="0">
                <a:latin typeface="Times New Roman" pitchFamily="18" charset="0"/>
                <a:ea typeface="Calibri" pitchFamily="34" charset="0"/>
                <a:cs typeface="Times New Roman" pitchFamily="18" charset="0"/>
              </a:rPr>
              <a:t> </a:t>
            </a:r>
            <a:endParaRPr lang="ru-RU" sz="1200" b="1" dirty="0">
              <a:latin typeface="Times New Roman" pitchFamily="18" charset="0"/>
              <a:cs typeface="Times New Roman" pitchFamily="18" charset="0"/>
            </a:endParaRPr>
          </a:p>
        </p:txBody>
      </p:sp>
      <p:sp>
        <p:nvSpPr>
          <p:cNvPr id="12" name="Прямоугольник 11"/>
          <p:cNvSpPr/>
          <p:nvPr/>
        </p:nvSpPr>
        <p:spPr>
          <a:xfrm>
            <a:off x="89260" y="5206265"/>
            <a:ext cx="4162853" cy="1631216"/>
          </a:xfrm>
          <a:prstGeom prst="rect">
            <a:avLst/>
          </a:prstGeom>
          <a:solidFill>
            <a:schemeClr val="bg1">
              <a:lumMod val="95000"/>
            </a:schemeClr>
          </a:solidFill>
          <a:ln>
            <a:solidFill>
              <a:schemeClr val="tx2">
                <a:lumMod val="75000"/>
                <a:lumOff val="25000"/>
              </a:schemeClr>
            </a:solidFill>
          </a:ln>
        </p:spPr>
        <p:txBody>
          <a:bodyPr wrap="square">
            <a:spAutoFit/>
          </a:bodyPr>
          <a:lstStyle/>
          <a:p>
            <a:r>
              <a:rPr lang="ru-RU" sz="1000" b="1" dirty="0" smtClean="0">
                <a:latin typeface="Times New Roman" pitchFamily="18" charset="0"/>
                <a:ea typeface="Calibri" pitchFamily="34" charset="0"/>
                <a:cs typeface="Times New Roman" pitchFamily="18" charset="0"/>
              </a:rPr>
              <a:t>Центральный Банк– </a:t>
            </a:r>
            <a:r>
              <a:rPr lang="ru-RU" sz="1000" dirty="0">
                <a:latin typeface="Times New Roman" panose="02020603050405020304" pitchFamily="18" charset="0"/>
                <a:cs typeface="Times New Roman" panose="02020603050405020304" pitchFamily="18" charset="0"/>
              </a:rPr>
              <a:t>это находящееся под контролем государства учреждение, которое обслуживает все прочие банки данной </a:t>
            </a:r>
            <a:r>
              <a:rPr lang="ru-RU" sz="1000" dirty="0" smtClean="0">
                <a:latin typeface="Times New Roman" panose="02020603050405020304" pitchFamily="18" charset="0"/>
                <a:cs typeface="Times New Roman" panose="02020603050405020304" pitchFamily="18" charset="0"/>
              </a:rPr>
              <a:t>страны. </a:t>
            </a:r>
          </a:p>
          <a:p>
            <a:r>
              <a:rPr lang="ru-RU" sz="1000" b="1" dirty="0" smtClean="0">
                <a:latin typeface="Times New Roman" pitchFamily="18" charset="0"/>
                <a:ea typeface="Calibri" pitchFamily="34" charset="0"/>
                <a:cs typeface="Times New Roman" pitchFamily="18" charset="0"/>
              </a:rPr>
              <a:t>основными </a:t>
            </a:r>
            <a:r>
              <a:rPr lang="ru-RU" sz="1000" b="1" dirty="0">
                <a:latin typeface="Times New Roman" pitchFamily="18" charset="0"/>
                <a:ea typeface="Calibri" pitchFamily="34" charset="0"/>
                <a:cs typeface="Times New Roman" pitchFamily="18" charset="0"/>
              </a:rPr>
              <a:t>целями</a:t>
            </a:r>
            <a:r>
              <a:rPr lang="ru-RU" sz="1000" dirty="0">
                <a:latin typeface="Times New Roman" pitchFamily="18" charset="0"/>
                <a:ea typeface="Calibri" pitchFamily="34" charset="0"/>
                <a:cs typeface="Times New Roman" pitchFamily="18" charset="0"/>
              </a:rPr>
              <a:t> ЦБ РФ являются:</a:t>
            </a:r>
          </a:p>
          <a:p>
            <a:pPr marL="171450" indent="-171450">
              <a:buFont typeface="Wingdings" panose="05000000000000000000" pitchFamily="2" charset="2"/>
              <a:buChar char="ü"/>
            </a:pPr>
            <a:r>
              <a:rPr lang="ru-RU" sz="1000" dirty="0">
                <a:latin typeface="Times New Roman" pitchFamily="18" charset="0"/>
                <a:ea typeface="Calibri" pitchFamily="34" charset="0"/>
                <a:cs typeface="Times New Roman" pitchFamily="18" charset="0"/>
              </a:rPr>
              <a:t>защита и обеспечение устойчивости рубля;</a:t>
            </a:r>
          </a:p>
          <a:p>
            <a:pPr marL="171450" indent="-171450">
              <a:buFont typeface="Wingdings" panose="05000000000000000000" pitchFamily="2" charset="2"/>
              <a:buChar char="ü"/>
            </a:pPr>
            <a:r>
              <a:rPr lang="ru-RU" sz="1000" dirty="0">
                <a:latin typeface="Times New Roman" pitchFamily="18" charset="0"/>
                <a:ea typeface="Calibri" pitchFamily="34" charset="0"/>
                <a:cs typeface="Times New Roman" pitchFamily="18" charset="0"/>
              </a:rPr>
              <a:t>развитие и укрепление банковской системы Российской Федерации;</a:t>
            </a:r>
          </a:p>
          <a:p>
            <a:pPr marL="171450" indent="-171450">
              <a:buFont typeface="Wingdings" panose="05000000000000000000" pitchFamily="2" charset="2"/>
              <a:buChar char="ü"/>
            </a:pPr>
            <a:r>
              <a:rPr lang="ru-RU" sz="1000" dirty="0">
                <a:latin typeface="Times New Roman" pitchFamily="18" charset="0"/>
                <a:ea typeface="Calibri" pitchFamily="34" charset="0"/>
                <a:cs typeface="Times New Roman" pitchFamily="18" charset="0"/>
              </a:rPr>
              <a:t>обеспечение стабильности и развитие национальной платёжной системы;</a:t>
            </a:r>
          </a:p>
          <a:p>
            <a:pPr marL="171450" indent="-171450">
              <a:buFont typeface="Wingdings" panose="05000000000000000000" pitchFamily="2" charset="2"/>
              <a:buChar char="ü"/>
            </a:pPr>
            <a:r>
              <a:rPr lang="ru-RU" sz="1000" dirty="0">
                <a:latin typeface="Times New Roman" pitchFamily="18" charset="0"/>
                <a:ea typeface="Calibri" pitchFamily="34" charset="0"/>
                <a:cs typeface="Times New Roman" pitchFamily="18" charset="0"/>
              </a:rPr>
              <a:t>развитие финансового рынка Российской Федерации;</a:t>
            </a:r>
          </a:p>
          <a:p>
            <a:pPr marL="171450" indent="-171450">
              <a:buFont typeface="Wingdings" panose="05000000000000000000" pitchFamily="2" charset="2"/>
              <a:buChar char="ü"/>
            </a:pPr>
            <a:r>
              <a:rPr lang="ru-RU" sz="1000" dirty="0">
                <a:latin typeface="Times New Roman" pitchFamily="18" charset="0"/>
                <a:ea typeface="Calibri" pitchFamily="34" charset="0"/>
                <a:cs typeface="Times New Roman" pitchFamily="18" charset="0"/>
              </a:rPr>
              <a:t>обеспечение стабильности финансового рынка Российской Федерации</a:t>
            </a:r>
            <a:r>
              <a:rPr lang="ru-RU" sz="1000" dirty="0" smtClean="0">
                <a:latin typeface="Times New Roman" pitchFamily="18" charset="0"/>
                <a:ea typeface="Calibri" pitchFamily="34" charset="0"/>
                <a:cs typeface="Times New Roman" pitchFamily="18" charset="0"/>
              </a:rPr>
              <a:t>.</a:t>
            </a:r>
            <a:endParaRPr lang="ru-RU" sz="1200" b="1" dirty="0">
              <a:latin typeface="Times New Roman" pitchFamily="18" charset="0"/>
              <a:ea typeface="Calibri" pitchFamily="34" charset="0"/>
              <a:cs typeface="Times New Roman" pitchFamily="18" charset="0"/>
            </a:endParaRPr>
          </a:p>
        </p:txBody>
      </p:sp>
      <p:sp>
        <p:nvSpPr>
          <p:cNvPr id="14" name="Прямоугольник 13"/>
          <p:cNvSpPr/>
          <p:nvPr/>
        </p:nvSpPr>
        <p:spPr>
          <a:xfrm>
            <a:off x="77345" y="755006"/>
            <a:ext cx="4165451" cy="1631216"/>
          </a:xfrm>
          <a:prstGeom prst="rect">
            <a:avLst/>
          </a:prstGeom>
          <a:solidFill>
            <a:schemeClr val="bg1">
              <a:lumMod val="95000"/>
            </a:schemeClr>
          </a:solidFill>
          <a:ln>
            <a:solidFill>
              <a:schemeClr val="tx2">
                <a:lumMod val="75000"/>
                <a:lumOff val="25000"/>
              </a:schemeClr>
            </a:solidFill>
          </a:ln>
        </p:spPr>
        <p:txBody>
          <a:bodyPr wrap="square">
            <a:spAutoFit/>
          </a:bodyPr>
          <a:lstStyle/>
          <a:p>
            <a:pPr eaLnBrk="0" fontAlgn="base" hangingPunct="0">
              <a:spcBef>
                <a:spcPct val="0"/>
              </a:spcBef>
              <a:spcAft>
                <a:spcPct val="0"/>
              </a:spcAft>
            </a:pPr>
            <a:r>
              <a:rPr lang="ru-RU" sz="1200" b="1" dirty="0">
                <a:latin typeface="Times New Roman" pitchFamily="18" charset="0"/>
                <a:ea typeface="Calibri" pitchFamily="34" charset="0"/>
                <a:cs typeface="Times New Roman" pitchFamily="18" charset="0"/>
              </a:rPr>
              <a:t>Банковская </a:t>
            </a:r>
            <a:r>
              <a:rPr lang="ru-RU" sz="1200" b="1" dirty="0" smtClean="0">
                <a:latin typeface="Times New Roman" pitchFamily="18" charset="0"/>
                <a:ea typeface="Calibri" pitchFamily="34" charset="0"/>
                <a:cs typeface="Times New Roman" pitchFamily="18" charset="0"/>
              </a:rPr>
              <a:t>система – </a:t>
            </a:r>
            <a:endParaRPr lang="ru-RU" sz="1400" b="1" dirty="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400" b="1" dirty="0">
              <a:latin typeface="Times New Roman" pitchFamily="18" charset="0"/>
              <a:ea typeface="Calibri" pitchFamily="34" charset="0"/>
              <a:cs typeface="Times New Roman" pitchFamily="18" charset="0"/>
            </a:endParaRPr>
          </a:p>
          <a:p>
            <a:pPr eaLnBrk="0" fontAlgn="base" hangingPunct="0">
              <a:spcBef>
                <a:spcPct val="0"/>
              </a:spcBef>
              <a:spcAft>
                <a:spcPct val="0"/>
              </a:spcAft>
            </a:pPr>
            <a:r>
              <a:rPr lang="ru-RU" sz="1000" b="1" dirty="0">
                <a:latin typeface="Times New Roman" panose="02020603050405020304" pitchFamily="18" charset="0"/>
                <a:cs typeface="Times New Roman" panose="02020603050405020304" pitchFamily="18" charset="0"/>
              </a:rPr>
              <a:t>В банковскую систему входят</a:t>
            </a:r>
            <a:r>
              <a:rPr lang="ru-RU" sz="1000" dirty="0" smtClean="0">
                <a:latin typeface="Times New Roman" panose="02020603050405020304" pitchFamily="18" charset="0"/>
                <a:cs typeface="Times New Roman" panose="02020603050405020304" pitchFamily="18" charset="0"/>
              </a:rPr>
              <a:t>:</a:t>
            </a:r>
          </a:p>
          <a:p>
            <a:pPr marL="171450" indent="-171450">
              <a:buFont typeface="Wingdings" panose="05000000000000000000" pitchFamily="2" charset="2"/>
              <a:buChar char="Ø"/>
            </a:pPr>
            <a:r>
              <a:rPr lang="ru-RU" sz="1000" dirty="0">
                <a:latin typeface="Times New Roman" panose="02020603050405020304" pitchFamily="18" charset="0"/>
                <a:cs typeface="Times New Roman" panose="02020603050405020304" pitchFamily="18" charset="0"/>
              </a:rPr>
              <a:t>международные банки;</a:t>
            </a:r>
          </a:p>
          <a:p>
            <a:pPr marL="171450" indent="-171450">
              <a:buFont typeface="Wingdings" panose="05000000000000000000" pitchFamily="2" charset="2"/>
              <a:buChar char="Ø"/>
            </a:pPr>
            <a:r>
              <a:rPr lang="ru-RU" sz="1000" dirty="0">
                <a:latin typeface="Times New Roman" panose="02020603050405020304" pitchFamily="18" charset="0"/>
                <a:cs typeface="Times New Roman" panose="02020603050405020304" pitchFamily="18" charset="0"/>
              </a:rPr>
              <a:t>Государственный эмиссионный банк (Центральный банк);</a:t>
            </a:r>
          </a:p>
          <a:p>
            <a:pPr marL="171450" indent="-171450">
              <a:buFont typeface="Wingdings" panose="05000000000000000000" pitchFamily="2" charset="2"/>
              <a:buChar char="Ø"/>
            </a:pPr>
            <a:r>
              <a:rPr lang="ru-RU" sz="1000" dirty="0">
                <a:latin typeface="Times New Roman" panose="02020603050405020304" pitchFamily="18" charset="0"/>
                <a:cs typeface="Times New Roman" panose="02020603050405020304" pitchFamily="18" charset="0"/>
              </a:rPr>
              <a:t>коммерческие банки;</a:t>
            </a:r>
          </a:p>
          <a:p>
            <a:pPr marL="171450" indent="-171450">
              <a:buFont typeface="Wingdings" panose="05000000000000000000" pitchFamily="2" charset="2"/>
              <a:buChar char="Ø"/>
            </a:pPr>
            <a:r>
              <a:rPr lang="ru-RU" sz="1000" dirty="0">
                <a:latin typeface="Times New Roman" panose="02020603050405020304" pitchFamily="18" charset="0"/>
                <a:cs typeface="Times New Roman" panose="02020603050405020304" pitchFamily="18" charset="0"/>
              </a:rPr>
              <a:t>специализированные финансовые институты (пенсионные фонды, страховые компании</a:t>
            </a:r>
            <a:r>
              <a:rPr lang="ru-RU" sz="1000" dirty="0" smtClean="0">
                <a:latin typeface="Times New Roman" panose="02020603050405020304" pitchFamily="18" charset="0"/>
                <a:cs typeface="Times New Roman" panose="02020603050405020304" pitchFamily="18" charset="0"/>
              </a:rPr>
              <a:t>).</a:t>
            </a:r>
            <a:endParaRPr lang="ru-RU" sz="1000" b="1" dirty="0">
              <a:latin typeface="Times New Roman" pitchFamily="18" charset="0"/>
              <a:ea typeface="Calibri" pitchFamily="34" charset="0"/>
              <a:cs typeface="Times New Roman" pitchFamily="18" charset="0"/>
            </a:endParaRPr>
          </a:p>
        </p:txBody>
      </p:sp>
      <p:graphicFrame>
        <p:nvGraphicFramePr>
          <p:cNvPr id="9" name="Таблица 8"/>
          <p:cNvGraphicFramePr>
            <a:graphicFrameLocks noGrp="1"/>
          </p:cNvGraphicFramePr>
          <p:nvPr>
            <p:extLst>
              <p:ext uri="{D42A27DB-BD31-4B8C-83A1-F6EECF244321}">
                <p14:modId xmlns:p14="http://schemas.microsoft.com/office/powerpoint/2010/main" val="3021200406"/>
              </p:ext>
            </p:extLst>
          </p:nvPr>
        </p:nvGraphicFramePr>
        <p:xfrm>
          <a:off x="80339" y="2434591"/>
          <a:ext cx="4159462" cy="1623636"/>
        </p:xfrm>
        <a:graphic>
          <a:graphicData uri="http://schemas.openxmlformats.org/drawingml/2006/table">
            <a:tbl>
              <a:tblPr firstRow="1" firstCol="1" bandRow="1"/>
              <a:tblGrid>
                <a:gridCol w="2126693">
                  <a:extLst>
                    <a:ext uri="{9D8B030D-6E8A-4147-A177-3AD203B41FA5}">
                      <a16:colId xmlns:a16="http://schemas.microsoft.com/office/drawing/2014/main" val="20000"/>
                    </a:ext>
                  </a:extLst>
                </a:gridCol>
                <a:gridCol w="2032769">
                  <a:extLst>
                    <a:ext uri="{9D8B030D-6E8A-4147-A177-3AD203B41FA5}">
                      <a16:colId xmlns:a16="http://schemas.microsoft.com/office/drawing/2014/main" val="20001"/>
                    </a:ext>
                  </a:extLst>
                </a:gridCol>
              </a:tblGrid>
              <a:tr h="298438">
                <a:tc>
                  <a:txBody>
                    <a:bodyPr/>
                    <a:lstStyle/>
                    <a:p>
                      <a:pPr algn="ctr">
                        <a:lnSpc>
                          <a:spcPct val="100000"/>
                        </a:lnSpc>
                        <a:spcAft>
                          <a:spcPts val="0"/>
                        </a:spcAft>
                      </a:pPr>
                      <a:r>
                        <a:rPr lang="ru-RU" sz="1200" b="1" dirty="0" smtClean="0">
                          <a:solidFill>
                            <a:schemeClr val="tx1"/>
                          </a:solidFill>
                          <a:effectLst/>
                          <a:latin typeface="Times New Roman" panose="02020603050405020304" pitchFamily="18" charset="0"/>
                          <a:ea typeface="Calibri"/>
                          <a:cs typeface="Times New Roman" panose="02020603050405020304" pitchFamily="18" charset="0"/>
                        </a:rPr>
                        <a:t>Функции ЦБ</a:t>
                      </a: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a:txBody>
                    <a:bodyPr/>
                    <a:lstStyle/>
                    <a:p>
                      <a:pPr algn="ctr">
                        <a:lnSpc>
                          <a:spcPct val="100000"/>
                        </a:lnSpc>
                        <a:spcAft>
                          <a:spcPts val="0"/>
                        </a:spcAft>
                      </a:pPr>
                      <a:r>
                        <a:rPr lang="ru-RU" sz="1200" b="1" dirty="0" smtClean="0">
                          <a:solidFill>
                            <a:schemeClr val="tx1"/>
                          </a:solidFill>
                          <a:effectLst/>
                          <a:latin typeface="Times New Roman" panose="02020603050405020304" pitchFamily="18" charset="0"/>
                          <a:ea typeface="Calibri"/>
                          <a:cs typeface="Times New Roman" panose="02020603050405020304" pitchFamily="18" charset="0"/>
                        </a:rPr>
                        <a:t>Функции коммерческих банков</a:t>
                      </a: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extLst>
                  <a:ext uri="{0D108BD9-81ED-4DB2-BD59-A6C34878D82A}">
                    <a16:rowId xmlns:a16="http://schemas.microsoft.com/office/drawing/2014/main" val="10000"/>
                  </a:ext>
                </a:extLst>
              </a:tr>
              <a:tr h="246527">
                <a:tc>
                  <a:txBody>
                    <a:bodyPr/>
                    <a:lstStyle/>
                    <a:p>
                      <a:pPr>
                        <a:lnSpc>
                          <a:spcPct val="100000"/>
                        </a:lnSpc>
                        <a:spcAft>
                          <a:spcPts val="0"/>
                        </a:spcAft>
                      </a:pPr>
                      <a:r>
                        <a:rPr lang="ru-RU" sz="1200" b="1" dirty="0" smtClean="0">
                          <a:solidFill>
                            <a:schemeClr val="tx1"/>
                          </a:solidFill>
                          <a:effectLst/>
                          <a:latin typeface="Times New Roman" panose="02020603050405020304" pitchFamily="18" charset="0"/>
                          <a:ea typeface="Calibri"/>
                          <a:cs typeface="Times New Roman" panose="02020603050405020304" pitchFamily="18" charset="0"/>
                        </a:rPr>
                        <a:t>1</a:t>
                      </a:r>
                    </a:p>
                    <a:p>
                      <a:pPr>
                        <a:lnSpc>
                          <a:spcPct val="100000"/>
                        </a:lnSpc>
                        <a:spcAft>
                          <a:spcPts val="0"/>
                        </a:spcAft>
                      </a:pPr>
                      <a:r>
                        <a:rPr lang="ru-RU" sz="1200" b="1" dirty="0" smtClean="0">
                          <a:solidFill>
                            <a:schemeClr val="tx1"/>
                          </a:solidFill>
                          <a:effectLst/>
                          <a:latin typeface="Times New Roman" panose="02020603050405020304" pitchFamily="18" charset="0"/>
                          <a:ea typeface="Calibri"/>
                          <a:cs typeface="Times New Roman" panose="02020603050405020304" pitchFamily="18" charset="0"/>
                        </a:rPr>
                        <a:t>2</a:t>
                      </a:r>
                    </a:p>
                    <a:p>
                      <a:pPr>
                        <a:lnSpc>
                          <a:spcPct val="100000"/>
                        </a:lnSpc>
                        <a:spcAft>
                          <a:spcPts val="0"/>
                        </a:spcAft>
                      </a:pPr>
                      <a:r>
                        <a:rPr lang="ru-RU" sz="1200" b="1" dirty="0" smtClean="0">
                          <a:solidFill>
                            <a:schemeClr val="tx1"/>
                          </a:solidFill>
                          <a:effectLst/>
                          <a:latin typeface="Times New Roman" panose="02020603050405020304" pitchFamily="18" charset="0"/>
                          <a:ea typeface="Calibri"/>
                          <a:cs typeface="Times New Roman" panose="02020603050405020304" pitchFamily="18" charset="0"/>
                        </a:rPr>
                        <a:t>3</a:t>
                      </a:r>
                    </a:p>
                    <a:p>
                      <a:pPr>
                        <a:lnSpc>
                          <a:spcPct val="100000"/>
                        </a:lnSpc>
                        <a:spcAft>
                          <a:spcPts val="0"/>
                        </a:spcAft>
                      </a:pPr>
                      <a:r>
                        <a:rPr lang="ru-RU" sz="1200" b="1" dirty="0" smtClean="0">
                          <a:solidFill>
                            <a:schemeClr val="tx1"/>
                          </a:solidFill>
                          <a:effectLst/>
                          <a:latin typeface="Times New Roman" panose="02020603050405020304" pitchFamily="18" charset="0"/>
                          <a:ea typeface="Calibri"/>
                          <a:cs typeface="Times New Roman" panose="02020603050405020304" pitchFamily="18" charset="0"/>
                        </a:rPr>
                        <a:t>4</a:t>
                      </a:r>
                    </a:p>
                    <a:p>
                      <a:pPr>
                        <a:lnSpc>
                          <a:spcPct val="100000"/>
                        </a:lnSpc>
                        <a:spcAft>
                          <a:spcPts val="0"/>
                        </a:spcAft>
                      </a:pPr>
                      <a:r>
                        <a:rPr lang="ru-RU" sz="1200" b="1" dirty="0" smtClean="0">
                          <a:solidFill>
                            <a:schemeClr val="tx1"/>
                          </a:solidFill>
                          <a:effectLst/>
                          <a:latin typeface="Times New Roman" panose="02020603050405020304" pitchFamily="18" charset="0"/>
                          <a:ea typeface="Calibri"/>
                          <a:cs typeface="Times New Roman" panose="02020603050405020304" pitchFamily="18" charset="0"/>
                        </a:rPr>
                        <a:t>5</a:t>
                      </a: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a:lnSpc>
                          <a:spcPct val="100000"/>
                        </a:lnSpc>
                        <a:spcAft>
                          <a:spcPts val="0"/>
                        </a:spcAft>
                      </a:pP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bl>
          </a:graphicData>
        </a:graphic>
      </p:graphicFrame>
      <p:graphicFrame>
        <p:nvGraphicFramePr>
          <p:cNvPr id="11" name="Таблица 10"/>
          <p:cNvGraphicFramePr>
            <a:graphicFrameLocks noGrp="1"/>
          </p:cNvGraphicFramePr>
          <p:nvPr>
            <p:extLst>
              <p:ext uri="{D42A27DB-BD31-4B8C-83A1-F6EECF244321}">
                <p14:modId xmlns:p14="http://schemas.microsoft.com/office/powerpoint/2010/main" val="2976655112"/>
              </p:ext>
            </p:extLst>
          </p:nvPr>
        </p:nvGraphicFramePr>
        <p:xfrm>
          <a:off x="77345" y="4094748"/>
          <a:ext cx="4178452" cy="1074996"/>
        </p:xfrm>
        <a:graphic>
          <a:graphicData uri="http://schemas.openxmlformats.org/drawingml/2006/table">
            <a:tbl>
              <a:tblPr firstRow="1" firstCol="1" bandRow="1"/>
              <a:tblGrid>
                <a:gridCol w="2010472">
                  <a:extLst>
                    <a:ext uri="{9D8B030D-6E8A-4147-A177-3AD203B41FA5}">
                      <a16:colId xmlns:a16="http://schemas.microsoft.com/office/drawing/2014/main" val="20000"/>
                    </a:ext>
                  </a:extLst>
                </a:gridCol>
                <a:gridCol w="2167980">
                  <a:extLst>
                    <a:ext uri="{9D8B030D-6E8A-4147-A177-3AD203B41FA5}">
                      <a16:colId xmlns:a16="http://schemas.microsoft.com/office/drawing/2014/main" val="20001"/>
                    </a:ext>
                  </a:extLst>
                </a:gridCol>
              </a:tblGrid>
              <a:tr h="298438">
                <a:tc gridSpan="2">
                  <a:txBody>
                    <a:bodyPr/>
                    <a:lstStyle/>
                    <a:p>
                      <a:pPr algn="ctr">
                        <a:lnSpc>
                          <a:spcPct val="100000"/>
                        </a:lnSpc>
                        <a:spcAft>
                          <a:spcPts val="0"/>
                        </a:spcAft>
                      </a:pPr>
                      <a:r>
                        <a:rPr lang="ru-RU" sz="1200" b="1" dirty="0" smtClean="0">
                          <a:solidFill>
                            <a:schemeClr val="tx1"/>
                          </a:solidFill>
                          <a:effectLst/>
                          <a:latin typeface="Times New Roman" panose="02020603050405020304" pitchFamily="18" charset="0"/>
                          <a:ea typeface="Calibri"/>
                          <a:cs typeface="Times New Roman" panose="02020603050405020304" pitchFamily="18" charset="0"/>
                        </a:rPr>
                        <a:t>Банковские операции</a:t>
                      </a: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hMerge="1">
                  <a:txBody>
                    <a:bodyPr/>
                    <a:lstStyle/>
                    <a:p>
                      <a:pPr algn="ctr">
                        <a:lnSpc>
                          <a:spcPct val="100000"/>
                        </a:lnSpc>
                        <a:spcAft>
                          <a:spcPts val="0"/>
                        </a:spcAft>
                      </a:pP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extLst>
                  <a:ext uri="{0D108BD9-81ED-4DB2-BD59-A6C34878D82A}">
                    <a16:rowId xmlns:a16="http://schemas.microsoft.com/office/drawing/2014/main" val="10000"/>
                  </a:ext>
                </a:extLst>
              </a:tr>
              <a:tr h="24652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dirty="0" smtClean="0">
                          <a:solidFill>
                            <a:schemeClr val="tx1"/>
                          </a:solidFill>
                          <a:effectLst/>
                          <a:latin typeface="Times New Roman" panose="02020603050405020304" pitchFamily="18" charset="0"/>
                          <a:ea typeface="Calibri"/>
                          <a:cs typeface="Times New Roman" panose="02020603050405020304" pitchFamily="18" charset="0"/>
                        </a:rPr>
                        <a:t>Активные</a:t>
                      </a:r>
                      <a:r>
                        <a:rPr lang="ru-RU" sz="1200" b="1" baseline="0" dirty="0" smtClean="0">
                          <a:solidFill>
                            <a:schemeClr val="tx1"/>
                          </a:solidFill>
                          <a:effectLst/>
                          <a:latin typeface="Times New Roman" panose="02020603050405020304" pitchFamily="18" charset="0"/>
                          <a:ea typeface="Calibri"/>
                          <a:cs typeface="Times New Roman" panose="02020603050405020304" pitchFamily="18" charset="0"/>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ru-RU" sz="1200" b="1" dirty="0" smtClean="0">
                        <a:solidFill>
                          <a:schemeClr val="tx1"/>
                        </a:solidFill>
                        <a:effectLst/>
                        <a:latin typeface="Times New Roman" panose="02020603050405020304" pitchFamily="18" charset="0"/>
                        <a:ea typeface="Calibri"/>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lvl="0">
                        <a:lnSpc>
                          <a:spcPct val="100000"/>
                        </a:lnSpc>
                        <a:spcAft>
                          <a:spcPts val="0"/>
                        </a:spcAft>
                      </a:pPr>
                      <a:r>
                        <a:rPr lang="ru-RU" sz="1200" b="1" dirty="0" smtClean="0">
                          <a:solidFill>
                            <a:schemeClr val="tx1"/>
                          </a:solidFill>
                          <a:effectLst/>
                          <a:latin typeface="Times New Roman" panose="02020603050405020304" pitchFamily="18" charset="0"/>
                          <a:ea typeface="Calibri"/>
                          <a:cs typeface="Times New Roman" panose="02020603050405020304" pitchFamily="18" charset="0"/>
                        </a:rPr>
                        <a:t>Пассивные</a:t>
                      </a:r>
                    </a:p>
                    <a:p>
                      <a:pPr marR="79375" lvl="0">
                        <a:lnSpc>
                          <a:spcPct val="100000"/>
                        </a:lnSpc>
                        <a:spcAft>
                          <a:spcPts val="0"/>
                        </a:spcAft>
                      </a:pPr>
                      <a:endParaRPr lang="ru-RU" sz="1200" b="1" baseline="0" dirty="0" smtClean="0">
                        <a:solidFill>
                          <a:schemeClr val="tx1"/>
                        </a:solidFill>
                        <a:effectLst/>
                        <a:latin typeface="Times New Roman" panose="02020603050405020304" pitchFamily="18" charset="0"/>
                        <a:ea typeface="Calibri"/>
                        <a:cs typeface="Times New Roman" panose="02020603050405020304" pitchFamily="18" charset="0"/>
                      </a:endParaRPr>
                    </a:p>
                    <a:p>
                      <a:pPr marR="79375" lvl="0">
                        <a:lnSpc>
                          <a:spcPct val="100000"/>
                        </a:lnSpc>
                        <a:spcAft>
                          <a:spcPts val="0"/>
                        </a:spcAft>
                      </a:pP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bl>
          </a:graphicData>
        </a:graphic>
      </p:graphicFrame>
      <p:sp>
        <p:nvSpPr>
          <p:cNvPr id="4" name="Стрелка вниз 3"/>
          <p:cNvSpPr/>
          <p:nvPr/>
        </p:nvSpPr>
        <p:spPr>
          <a:xfrm>
            <a:off x="6554372" y="1329674"/>
            <a:ext cx="340616" cy="32427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рямоугольник 12"/>
          <p:cNvSpPr/>
          <p:nvPr/>
        </p:nvSpPr>
        <p:spPr>
          <a:xfrm>
            <a:off x="4357932" y="1674024"/>
            <a:ext cx="4770225" cy="1015663"/>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200" b="1" dirty="0" smtClean="0">
                <a:latin typeface="Times New Roman" pitchFamily="18" charset="0"/>
                <a:cs typeface="Times New Roman" pitchFamily="18" charset="0"/>
              </a:rPr>
              <a:t>Цель - </a:t>
            </a:r>
            <a:r>
              <a:rPr lang="ru-RU" sz="1200" dirty="0" smtClean="0">
                <a:latin typeface="Times New Roman" panose="02020603050405020304" pitchFamily="18" charset="0"/>
                <a:cs typeface="Times New Roman" panose="02020603050405020304" pitchFamily="18" charset="0"/>
              </a:rPr>
              <a:t>контроль </a:t>
            </a:r>
            <a:r>
              <a:rPr lang="ru-RU" sz="1200" dirty="0">
                <a:latin typeface="Times New Roman" panose="02020603050405020304" pitchFamily="18" charset="0"/>
                <a:cs typeface="Times New Roman" panose="02020603050405020304" pitchFamily="18" charset="0"/>
              </a:rPr>
              <a:t>за денежной </a:t>
            </a:r>
            <a:r>
              <a:rPr lang="ru-RU" sz="1200" dirty="0" smtClean="0">
                <a:latin typeface="Times New Roman" panose="02020603050405020304" pitchFamily="18" charset="0"/>
                <a:cs typeface="Times New Roman" panose="02020603050405020304" pitchFamily="18" charset="0"/>
              </a:rPr>
              <a:t>массой, … стр.186</a:t>
            </a:r>
            <a:endParaRPr lang="ru-RU" sz="1200" b="1" dirty="0" smtClean="0">
              <a:latin typeface="Times New Roman" pitchFamily="18" charset="0"/>
              <a:cs typeface="Times New Roman" pitchFamily="18" charset="0"/>
            </a:endParaRPr>
          </a:p>
          <a:p>
            <a:endParaRPr lang="ru-RU" sz="1200" b="1" dirty="0" smtClean="0">
              <a:latin typeface="Times New Roman" pitchFamily="18" charset="0"/>
              <a:cs typeface="Times New Roman" pitchFamily="18" charset="0"/>
            </a:endParaRPr>
          </a:p>
          <a:p>
            <a:endParaRPr lang="ru-RU" sz="1200" b="1" dirty="0">
              <a:latin typeface="Times New Roman" pitchFamily="18" charset="0"/>
              <a:cs typeface="Times New Roman" pitchFamily="18" charset="0"/>
            </a:endParaRPr>
          </a:p>
          <a:p>
            <a:r>
              <a:rPr lang="ru-RU" sz="1200" b="1" dirty="0">
                <a:latin typeface="Times New Roman" pitchFamily="18" charset="0"/>
                <a:cs typeface="Times New Roman" pitchFamily="18" charset="0"/>
              </a:rPr>
              <a:t>Объектом</a:t>
            </a:r>
            <a:r>
              <a:rPr lang="ru-RU" sz="1200" dirty="0">
                <a:latin typeface="Times New Roman" panose="02020603050405020304" pitchFamily="18" charset="0"/>
                <a:cs typeface="Times New Roman" panose="02020603050405020304" pitchFamily="18" charset="0"/>
              </a:rPr>
              <a:t> регулирования выступают спрос и предложение на финансовом рынке. Эта политика проводится </a:t>
            </a:r>
            <a:r>
              <a:rPr lang="ru-RU" sz="1200" b="1" dirty="0">
                <a:latin typeface="Times New Roman" panose="02020603050405020304" pitchFamily="18" charset="0"/>
                <a:cs typeface="Times New Roman" panose="02020603050405020304" pitchFamily="18" charset="0"/>
              </a:rPr>
              <a:t>центральным </a:t>
            </a:r>
            <a:r>
              <a:rPr lang="ru-RU" sz="1200" b="1" dirty="0" smtClean="0">
                <a:latin typeface="Times New Roman" panose="02020603050405020304" pitchFamily="18" charset="0"/>
                <a:cs typeface="Times New Roman" panose="02020603050405020304" pitchFamily="18" charset="0"/>
              </a:rPr>
              <a:t>банком.</a:t>
            </a:r>
          </a:p>
        </p:txBody>
      </p:sp>
      <p:graphicFrame>
        <p:nvGraphicFramePr>
          <p:cNvPr id="15" name="Таблица 14"/>
          <p:cNvGraphicFramePr>
            <a:graphicFrameLocks noGrp="1"/>
          </p:cNvGraphicFramePr>
          <p:nvPr>
            <p:extLst>
              <p:ext uri="{D42A27DB-BD31-4B8C-83A1-F6EECF244321}">
                <p14:modId xmlns:p14="http://schemas.microsoft.com/office/powerpoint/2010/main" val="1009041585"/>
              </p:ext>
            </p:extLst>
          </p:nvPr>
        </p:nvGraphicFramePr>
        <p:xfrm>
          <a:off x="4373775" y="2802870"/>
          <a:ext cx="4770225" cy="3658752"/>
        </p:xfrm>
        <a:graphic>
          <a:graphicData uri="http://schemas.openxmlformats.org/drawingml/2006/table">
            <a:tbl>
              <a:tblPr firstRow="1" firstCol="1" bandRow="1"/>
              <a:tblGrid>
                <a:gridCol w="1148587">
                  <a:extLst>
                    <a:ext uri="{9D8B030D-6E8A-4147-A177-3AD203B41FA5}">
                      <a16:colId xmlns:a16="http://schemas.microsoft.com/office/drawing/2014/main" val="20000"/>
                    </a:ext>
                  </a:extLst>
                </a:gridCol>
                <a:gridCol w="3621638">
                  <a:extLst>
                    <a:ext uri="{9D8B030D-6E8A-4147-A177-3AD203B41FA5}">
                      <a16:colId xmlns:a16="http://schemas.microsoft.com/office/drawing/2014/main" val="20001"/>
                    </a:ext>
                  </a:extLst>
                </a:gridCol>
              </a:tblGrid>
              <a:tr h="313090">
                <a:tc gridSpan="2">
                  <a:txBody>
                    <a:bodyPr/>
                    <a:lstStyle/>
                    <a:p>
                      <a:pPr algn="ctr"/>
                      <a:r>
                        <a:rPr lang="ru-RU" sz="1200" b="1" dirty="0" smtClean="0">
                          <a:latin typeface="Times New Roman" panose="02020603050405020304" pitchFamily="18" charset="0"/>
                          <a:cs typeface="Times New Roman" panose="02020603050405020304" pitchFamily="18" charset="0"/>
                        </a:rPr>
                        <a:t>Основные инструменты </a:t>
                      </a:r>
                      <a:r>
                        <a:rPr lang="ru-RU" sz="1200" b="1" dirty="0" smtClean="0">
                          <a:latin typeface="Times New Roman" pitchFamily="18" charset="0"/>
                          <a:ea typeface="Calibri" pitchFamily="34" charset="0"/>
                          <a:cs typeface="Times New Roman" pitchFamily="18" charset="0"/>
                        </a:rPr>
                        <a:t>денежно-кредитной политики</a:t>
                      </a:r>
                      <a:endParaRPr lang="ru-RU" sz="1200" b="1" dirty="0">
                        <a:latin typeface="Times New Roman" panose="02020603050405020304" pitchFamily="18" charset="0"/>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sz="1200" dirty="0">
                        <a:solidFill>
                          <a:srgbClr val="002060"/>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0"/>
                  </a:ext>
                </a:extLst>
              </a:tr>
              <a:tr h="24652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dirty="0" smtClean="0">
                          <a:latin typeface="Times New Roman" pitchFamily="18" charset="0"/>
                          <a:cs typeface="Times New Roman" pitchFamily="18" charset="0"/>
                        </a:rPr>
                        <a:t>Операции на открытом рынке</a:t>
                      </a:r>
                    </a:p>
                    <a:p>
                      <a:pPr>
                        <a:lnSpc>
                          <a:spcPct val="100000"/>
                        </a:lnSpc>
                        <a:spcAft>
                          <a:spcPts val="0"/>
                        </a:spcAft>
                      </a:pPr>
                      <a:endParaRPr lang="ru-RU" sz="1200" dirty="0">
                        <a:solidFill>
                          <a:srgbClr val="002060"/>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79375">
                        <a:lnSpc>
                          <a:spcPct val="100000"/>
                        </a:lnSpc>
                        <a:spcAft>
                          <a:spcPts val="0"/>
                        </a:spcAft>
                      </a:pPr>
                      <a:endParaRPr lang="ru-RU" sz="1200" dirty="0">
                        <a:solidFill>
                          <a:srgbClr val="002060"/>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22613">
                <a:tc>
                  <a:txBody>
                    <a:bodyPr/>
                    <a:lstStyle/>
                    <a:p>
                      <a:r>
                        <a:rPr lang="ru-RU" sz="1200" b="1" dirty="0" smtClean="0">
                          <a:latin typeface="Times New Roman" pitchFamily="18" charset="0"/>
                          <a:cs typeface="Times New Roman" pitchFamily="18" charset="0"/>
                        </a:rPr>
                        <a:t>Изменение учетной ставки процента</a:t>
                      </a:r>
                    </a:p>
                    <a:p>
                      <a:pPr>
                        <a:lnSpc>
                          <a:spcPct val="100000"/>
                        </a:lnSpc>
                        <a:spcAft>
                          <a:spcPts val="0"/>
                        </a:spcAft>
                      </a:pPr>
                      <a:endParaRPr lang="ru-RU" sz="1200" dirty="0">
                        <a:solidFill>
                          <a:srgbClr val="002060"/>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endParaRPr lang="ru-RU" sz="1200" dirty="0">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222613">
                <a:tc>
                  <a:txBody>
                    <a:bodyPr/>
                    <a:lstStyle/>
                    <a:p>
                      <a:pPr>
                        <a:lnSpc>
                          <a:spcPct val="100000"/>
                        </a:lnSpc>
                        <a:spcAft>
                          <a:spcPts val="0"/>
                        </a:spcAft>
                      </a:pPr>
                      <a:endParaRPr lang="ru-RU" sz="800" dirty="0" smtClean="0">
                        <a:solidFill>
                          <a:srgbClr val="002060"/>
                        </a:solidFill>
                        <a:effectLst/>
                        <a:latin typeface="Calibri"/>
                        <a:ea typeface="Calibri"/>
                        <a:cs typeface="Times New Roman"/>
                      </a:endParaRPr>
                    </a:p>
                    <a:p>
                      <a:pPr marL="0" marR="0" indent="0" algn="l" defTabSz="914400" rtl="0" eaLnBrk="1" fontAlgn="auto" latinLnBrk="0" hangingPunct="1">
                        <a:lnSpc>
                          <a:spcPct val="100000"/>
                        </a:lnSpc>
                        <a:spcBef>
                          <a:spcPts val="0"/>
                        </a:spcBef>
                        <a:spcAft>
                          <a:spcPts val="0"/>
                        </a:spcAft>
                        <a:buClrTx/>
                        <a:buSzTx/>
                        <a:buFontTx/>
                        <a:buNone/>
                        <a:tabLst/>
                        <a:defRPr/>
                      </a:pPr>
                      <a:r>
                        <a:rPr lang="ru-RU" sz="1100" b="1" dirty="0" smtClean="0">
                          <a:latin typeface="Times New Roman" pitchFamily="18" charset="0"/>
                          <a:cs typeface="Times New Roman" pitchFamily="18" charset="0"/>
                        </a:rPr>
                        <a:t>Изменение нормы обязательных</a:t>
                      </a:r>
                      <a:r>
                        <a:rPr lang="ru-RU" sz="1100" b="1" baseline="0" dirty="0" smtClean="0">
                          <a:latin typeface="Times New Roman" pitchFamily="18" charset="0"/>
                          <a:cs typeface="Times New Roman" pitchFamily="18" charset="0"/>
                        </a:rPr>
                        <a:t> резервов</a:t>
                      </a:r>
                      <a:endParaRPr lang="ru-RU" sz="1100" b="1" dirty="0" smtClean="0">
                        <a:latin typeface="Times New Roman" pitchFamily="18" charset="0"/>
                        <a:cs typeface="Times New Roman" pitchFamily="18" charset="0"/>
                      </a:endParaRPr>
                    </a:p>
                    <a:p>
                      <a:pPr>
                        <a:lnSpc>
                          <a:spcPct val="100000"/>
                        </a:lnSpc>
                        <a:spcAft>
                          <a:spcPts val="0"/>
                        </a:spcAft>
                      </a:pPr>
                      <a:endParaRPr lang="ru-RU" sz="1100" dirty="0">
                        <a:solidFill>
                          <a:srgbClr val="002060"/>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881367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ChangeArrowheads="1"/>
          </p:cNvSpPr>
          <p:nvPr/>
        </p:nvSpPr>
        <p:spPr bwMode="auto">
          <a:xfrm>
            <a:off x="195994" y="126771"/>
            <a:ext cx="8856984"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ru-RU" sz="1400" b="1" dirty="0" smtClean="0">
                <a:latin typeface="Times New Roman" pitchFamily="18" charset="0"/>
                <a:ea typeface="Calibri" pitchFamily="34" charset="0"/>
                <a:cs typeface="Times New Roman" pitchFamily="18" charset="0"/>
              </a:rPr>
              <a:t>2.11. Финансовые </a:t>
            </a:r>
            <a:r>
              <a:rPr lang="ru-RU" sz="1400" b="1" dirty="0">
                <a:latin typeface="Times New Roman" pitchFamily="18" charset="0"/>
                <a:ea typeface="Calibri" pitchFamily="34" charset="0"/>
                <a:cs typeface="Times New Roman" pitchFamily="18" charset="0"/>
              </a:rPr>
              <a:t>услуги. Вклады и кредиты. </a:t>
            </a:r>
            <a:r>
              <a:rPr lang="ru-RU" sz="1400" b="1" dirty="0" smtClean="0">
                <a:latin typeface="Times New Roman" pitchFamily="18" charset="0"/>
                <a:ea typeface="Calibri" pitchFamily="34" charset="0"/>
                <a:cs typeface="Times New Roman" pitchFamily="18" charset="0"/>
              </a:rPr>
              <a:t>Цифровые </a:t>
            </a:r>
            <a:r>
              <a:rPr lang="ru-RU" sz="1400" b="1" dirty="0">
                <a:latin typeface="Times New Roman" pitchFamily="18" charset="0"/>
                <a:ea typeface="Calibri" pitchFamily="34" charset="0"/>
                <a:cs typeface="Times New Roman" pitchFamily="18" charset="0"/>
              </a:rPr>
              <a:t>финансовые услуги. </a:t>
            </a:r>
            <a:r>
              <a:rPr lang="ru-RU" sz="1400" dirty="0">
                <a:latin typeface="Times New Roman" pitchFamily="18" charset="0"/>
                <a:ea typeface="Calibri" pitchFamily="34" charset="0"/>
                <a:cs typeface="Times New Roman" pitchFamily="18" charset="0"/>
              </a:rPr>
              <a:t>Финансовые </a:t>
            </a:r>
            <a:r>
              <a:rPr lang="ru-RU" sz="1400" dirty="0" smtClean="0">
                <a:latin typeface="Times New Roman" pitchFamily="18" charset="0"/>
                <a:ea typeface="Calibri" pitchFamily="34" charset="0"/>
                <a:cs typeface="Times New Roman" pitchFamily="18" charset="0"/>
              </a:rPr>
              <a:t>технологии </a:t>
            </a:r>
            <a:r>
              <a:rPr lang="ru-RU" sz="1400" dirty="0">
                <a:latin typeface="Times New Roman" pitchFamily="18" charset="0"/>
                <a:ea typeface="Calibri" pitchFamily="34" charset="0"/>
                <a:cs typeface="Times New Roman" pitchFamily="18" charset="0"/>
              </a:rPr>
              <a:t>и финансовая </a:t>
            </a:r>
            <a:r>
              <a:rPr lang="ru-RU" sz="1400" dirty="0" smtClean="0">
                <a:latin typeface="Times New Roman" pitchFamily="18" charset="0"/>
                <a:ea typeface="Calibri" pitchFamily="34" charset="0"/>
                <a:cs typeface="Times New Roman" pitchFamily="18" charset="0"/>
              </a:rPr>
              <a:t>безопасность. Денежные </a:t>
            </a:r>
            <a:r>
              <a:rPr lang="ru-RU" sz="1400" dirty="0">
                <a:latin typeface="Times New Roman" pitchFamily="18" charset="0"/>
                <a:ea typeface="Calibri" pitchFamily="34" charset="0"/>
                <a:cs typeface="Times New Roman" pitchFamily="18" charset="0"/>
              </a:rPr>
              <a:t>агрегаты</a:t>
            </a:r>
            <a:endParaRPr lang="ru-RU" sz="1400" dirty="0">
              <a:latin typeface="Times New Roman" pitchFamily="18" charset="0"/>
              <a:cs typeface="Times New Roman" pitchFamily="18" charset="0"/>
            </a:endParaRPr>
          </a:p>
        </p:txBody>
      </p:sp>
      <p:sp>
        <p:nvSpPr>
          <p:cNvPr id="9" name="Прямоугольник 8"/>
          <p:cNvSpPr/>
          <p:nvPr/>
        </p:nvSpPr>
        <p:spPr>
          <a:xfrm>
            <a:off x="36064" y="664911"/>
            <a:ext cx="4358684" cy="4708981"/>
          </a:xfrm>
          <a:prstGeom prst="rect">
            <a:avLst/>
          </a:prstGeom>
          <a:solidFill>
            <a:schemeClr val="bg1"/>
          </a:solidFill>
          <a:ln>
            <a:solidFill>
              <a:schemeClr val="tx2">
                <a:lumMod val="50000"/>
                <a:lumOff val="50000"/>
              </a:schemeClr>
            </a:solidFill>
          </a:ln>
        </p:spPr>
        <p:txBody>
          <a:bodyPr wrap="square">
            <a:spAutoFit/>
          </a:bodyPr>
          <a:lstStyle/>
          <a:p>
            <a:r>
              <a:rPr lang="ru-RU" sz="1200" b="1" dirty="0">
                <a:latin typeface="Times New Roman" panose="02020603050405020304" pitchFamily="18" charset="0"/>
                <a:cs typeface="Times New Roman" panose="02020603050405020304" pitchFamily="18" charset="0"/>
              </a:rPr>
              <a:t>Финансовая организация — </a:t>
            </a:r>
            <a:r>
              <a:rPr lang="ru-RU" sz="1200" dirty="0">
                <a:latin typeface="Times New Roman" panose="02020603050405020304" pitchFamily="18" charset="0"/>
                <a:cs typeface="Times New Roman" panose="02020603050405020304" pitchFamily="18" charset="0"/>
              </a:rPr>
              <a:t>это специальная организация, которая на основании государственного разрешения (его называют лицензией) предоставляет различного рода услуги, связанные с использованием и перемещением денежных средств от одного клиента к другому. </a:t>
            </a:r>
            <a:r>
              <a:rPr lang="ru-RU" sz="1200" dirty="0" smtClean="0">
                <a:latin typeface="Times New Roman" panose="02020603050405020304" pitchFamily="18" charset="0"/>
                <a:cs typeface="Times New Roman" panose="02020603050405020304" pitchFamily="18" charset="0"/>
              </a:rPr>
              <a:t>Это </a:t>
            </a:r>
            <a:r>
              <a:rPr lang="ru-RU" sz="1200" dirty="0">
                <a:latin typeface="Times New Roman" panose="02020603050405020304" pitchFamily="18" charset="0"/>
                <a:cs typeface="Times New Roman" panose="02020603050405020304" pitchFamily="18" charset="0"/>
              </a:rPr>
              <a:t>организации, которые оказывают</a:t>
            </a:r>
            <a:r>
              <a:rPr lang="ru-RU" sz="1200" b="1" dirty="0">
                <a:latin typeface="Times New Roman" panose="02020603050405020304" pitchFamily="18" charset="0"/>
                <a:cs typeface="Times New Roman" panose="02020603050405020304" pitchFamily="18" charset="0"/>
              </a:rPr>
              <a:t> финансовые услуги. </a:t>
            </a:r>
            <a:endParaRPr lang="ru-RU" sz="1200" b="1" dirty="0" smtClean="0">
              <a:latin typeface="Times New Roman" panose="02020603050405020304" pitchFamily="18" charset="0"/>
              <a:cs typeface="Times New Roman" panose="02020603050405020304" pitchFamily="18" charset="0"/>
            </a:endParaRPr>
          </a:p>
          <a:p>
            <a:r>
              <a:rPr lang="ru-RU" sz="1200" b="1" dirty="0">
                <a:latin typeface="Times New Roman" panose="02020603050405020304" pitchFamily="18" charset="0"/>
                <a:cs typeface="Times New Roman" panose="02020603050405020304" pitchFamily="18" charset="0"/>
              </a:rPr>
              <a:t>К финансовым услугам относятся:</a:t>
            </a:r>
          </a:p>
          <a:p>
            <a:pPr marL="171450" indent="-171450">
              <a:buFont typeface="Wingdings" panose="05000000000000000000" pitchFamily="2" charset="2"/>
              <a:buChar char="Ø"/>
            </a:pPr>
            <a:r>
              <a:rPr lang="ru-RU" sz="1200" dirty="0">
                <a:latin typeface="Times New Roman" panose="02020603050405020304" pitchFamily="18" charset="0"/>
                <a:cs typeface="Times New Roman" panose="02020603050405020304" pitchFamily="18" charset="0"/>
              </a:rPr>
              <a:t>банковские услуги;</a:t>
            </a:r>
          </a:p>
          <a:p>
            <a:pPr marL="171450" indent="-171450">
              <a:buFont typeface="Wingdings" panose="05000000000000000000" pitchFamily="2" charset="2"/>
              <a:buChar char="Ø"/>
            </a:pPr>
            <a:r>
              <a:rPr lang="ru-RU" sz="1200" dirty="0">
                <a:latin typeface="Times New Roman" panose="02020603050405020304" pitchFamily="18" charset="0"/>
                <a:cs typeface="Times New Roman" panose="02020603050405020304" pitchFamily="18" charset="0"/>
              </a:rPr>
              <a:t>страховые услуги;</a:t>
            </a:r>
          </a:p>
          <a:p>
            <a:pPr marL="171450" indent="-171450">
              <a:buFont typeface="Wingdings" panose="05000000000000000000" pitchFamily="2" charset="2"/>
              <a:buChar char="Ø"/>
            </a:pPr>
            <a:r>
              <a:rPr lang="ru-RU" sz="1200" dirty="0">
                <a:latin typeface="Times New Roman" panose="02020603050405020304" pitchFamily="18" charset="0"/>
                <a:cs typeface="Times New Roman" panose="02020603050405020304" pitchFamily="18" charset="0"/>
              </a:rPr>
              <a:t>услуги по пенсионному накоплению;</a:t>
            </a:r>
          </a:p>
          <a:p>
            <a:pPr marL="171450" indent="-171450">
              <a:buFont typeface="Wingdings" panose="05000000000000000000" pitchFamily="2" charset="2"/>
              <a:buChar char="Ø"/>
            </a:pPr>
            <a:r>
              <a:rPr lang="ru-RU" sz="1200" dirty="0">
                <a:latin typeface="Times New Roman" panose="02020603050405020304" pitchFamily="18" charset="0"/>
                <a:cs typeface="Times New Roman" panose="02020603050405020304" pitchFamily="18" charset="0"/>
              </a:rPr>
              <a:t>покупка и продажа ценных бумаг и многое другое.</a:t>
            </a:r>
          </a:p>
          <a:p>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Каждый </a:t>
            </a:r>
            <a:r>
              <a:rPr lang="ru-RU" sz="1200" b="1" dirty="0">
                <a:latin typeface="Times New Roman" panose="02020603050405020304" pitchFamily="18" charset="0"/>
                <a:cs typeface="Times New Roman" panose="02020603050405020304" pitchFamily="18" charset="0"/>
              </a:rPr>
              <a:t>гражданин взаимодействует с финансовыми организациями, в частности с целью:</a:t>
            </a:r>
          </a:p>
          <a:p>
            <a:pPr marL="171450" indent="-171450">
              <a:buFont typeface="Wingdings" panose="05000000000000000000" pitchFamily="2" charset="2"/>
              <a:buChar char="Ø"/>
            </a:pPr>
            <a:r>
              <a:rPr lang="ru-RU" sz="1200" dirty="0" smtClean="0">
                <a:latin typeface="Times New Roman" panose="02020603050405020304" pitchFamily="18" charset="0"/>
                <a:cs typeface="Times New Roman" panose="02020603050405020304" pitchFamily="18" charset="0"/>
              </a:rPr>
              <a:t>открытия вкладов </a:t>
            </a:r>
            <a:r>
              <a:rPr lang="ru-RU" sz="1200" dirty="0">
                <a:latin typeface="Times New Roman" panose="02020603050405020304" pitchFamily="18" charset="0"/>
                <a:cs typeface="Times New Roman" panose="02020603050405020304" pitchFamily="18" charset="0"/>
              </a:rPr>
              <a:t>в банке;</a:t>
            </a:r>
          </a:p>
          <a:p>
            <a:pPr marL="171450" indent="-171450">
              <a:buFont typeface="Wingdings" panose="05000000000000000000" pitchFamily="2" charset="2"/>
              <a:buChar char="Ø"/>
            </a:pPr>
            <a:r>
              <a:rPr lang="ru-RU" sz="1200" dirty="0" smtClean="0">
                <a:latin typeface="Times New Roman" panose="02020603050405020304" pitchFamily="18" charset="0"/>
                <a:cs typeface="Times New Roman" panose="02020603050405020304" pitchFamily="18" charset="0"/>
              </a:rPr>
              <a:t>оформления </a:t>
            </a:r>
            <a:r>
              <a:rPr lang="ru-RU" sz="1200" dirty="0">
                <a:latin typeface="Times New Roman" panose="02020603050405020304" pitchFamily="18" charset="0"/>
                <a:cs typeface="Times New Roman" panose="02020603050405020304" pitchFamily="18" charset="0"/>
              </a:rPr>
              <a:t>банковских карт; </a:t>
            </a:r>
          </a:p>
          <a:p>
            <a:pPr marL="171450" indent="-171450">
              <a:buFont typeface="Wingdings" panose="05000000000000000000" pitchFamily="2" charset="2"/>
              <a:buChar char="Ø"/>
            </a:pPr>
            <a:r>
              <a:rPr lang="ru-RU" sz="1200" dirty="0">
                <a:latin typeface="Times New Roman" panose="02020603050405020304" pitchFamily="18" charset="0"/>
                <a:cs typeface="Times New Roman" panose="02020603050405020304" pitchFamily="18" charset="0"/>
              </a:rPr>
              <a:t>страхования своего имущества или здоровья и т. д</a:t>
            </a:r>
            <a:r>
              <a:rPr lang="ru-RU" sz="1200" dirty="0" smtClean="0">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Грамотное использование возможностей различных финансовых организаций позволяет людям облегчить или ускорить решение денежных проблем. </a:t>
            </a:r>
            <a:r>
              <a:rPr lang="ru-RU" sz="1200" b="1" dirty="0" smtClean="0">
                <a:latin typeface="Times New Roman" panose="02020603050405020304" pitchFamily="18" charset="0"/>
                <a:cs typeface="Times New Roman" panose="02020603050405020304" pitchFamily="18" charset="0"/>
              </a:rPr>
              <a:t>Стоит </a:t>
            </a:r>
            <a:r>
              <a:rPr lang="ru-RU" sz="1200" b="1" dirty="0">
                <a:latin typeface="Times New Roman" panose="02020603050405020304" pitchFamily="18" charset="0"/>
                <a:cs typeface="Times New Roman" panose="02020603050405020304" pitchFamily="18" charset="0"/>
              </a:rPr>
              <a:t>помнить:</a:t>
            </a:r>
          </a:p>
          <a:p>
            <a:pPr marL="171450" indent="-171450">
              <a:buFont typeface="Wingdings" panose="05000000000000000000" pitchFamily="2" charset="2"/>
              <a:buChar char="ü"/>
            </a:pPr>
            <a:r>
              <a:rPr lang="ru-RU" sz="1200" dirty="0">
                <a:latin typeface="Times New Roman" panose="02020603050405020304" pitchFamily="18" charset="0"/>
                <a:cs typeface="Times New Roman" panose="02020603050405020304" pitchFamily="18" charset="0"/>
              </a:rPr>
              <a:t>за услуги финансовых организаций необходима определённая </a:t>
            </a:r>
            <a:r>
              <a:rPr lang="ru-RU" sz="1200" dirty="0" smtClean="0">
                <a:latin typeface="Times New Roman" panose="02020603050405020304" pitchFamily="18" charset="0"/>
                <a:cs typeface="Times New Roman" panose="02020603050405020304" pitchFamily="18" charset="0"/>
              </a:rPr>
              <a:t>плата;</a:t>
            </a:r>
            <a:endParaRPr lang="ru-RU" sz="1200" dirty="0">
              <a:latin typeface="Times New Roman" panose="02020603050405020304" pitchFamily="18" charset="0"/>
              <a:cs typeface="Times New Roman" panose="02020603050405020304" pitchFamily="18" charset="0"/>
            </a:endParaRPr>
          </a:p>
          <a:p>
            <a:pPr marL="171450" indent="-171450">
              <a:buFont typeface="Wingdings" panose="05000000000000000000" pitchFamily="2" charset="2"/>
              <a:buChar char="ü"/>
            </a:pPr>
            <a:r>
              <a:rPr lang="ru-RU" sz="1200" dirty="0">
                <a:latin typeface="Times New Roman" panose="02020603050405020304" pitchFamily="18" charset="0"/>
                <a:cs typeface="Times New Roman" panose="02020603050405020304" pitchFamily="18" charset="0"/>
              </a:rPr>
              <a:t>собираясь воспользоваться услугами любой организации, готовой помочь вам в работе с деньгами, всегда будьте осмотрительны и пользуйтесь услугами только надёжных финансовых организаций</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sp>
        <p:nvSpPr>
          <p:cNvPr id="12" name="Прямоугольник 11"/>
          <p:cNvSpPr/>
          <p:nvPr/>
        </p:nvSpPr>
        <p:spPr>
          <a:xfrm>
            <a:off x="4394749" y="3510860"/>
            <a:ext cx="4749251" cy="3323987"/>
          </a:xfrm>
          <a:prstGeom prst="rect">
            <a:avLst/>
          </a:prstGeom>
          <a:solidFill>
            <a:schemeClr val="bg1"/>
          </a:solidFill>
          <a:ln>
            <a:solidFill>
              <a:schemeClr val="tx2">
                <a:lumMod val="50000"/>
                <a:lumOff val="50000"/>
              </a:schemeClr>
            </a:solidFill>
          </a:ln>
        </p:spPr>
        <p:txBody>
          <a:bodyPr wrap="square">
            <a:spAutoFit/>
          </a:bodyPr>
          <a:lstStyle/>
          <a:p>
            <a:r>
              <a:rPr lang="ru-RU" sz="1000" b="1" dirty="0">
                <a:latin typeface="Times New Roman" panose="02020603050405020304" pitchFamily="18" charset="0"/>
                <a:cs typeface="Times New Roman" panose="02020603050405020304" pitchFamily="18" charset="0"/>
              </a:rPr>
              <a:t>Цифровые финансовые </a:t>
            </a:r>
            <a:r>
              <a:rPr lang="ru-RU" sz="1000" b="1" dirty="0" smtClean="0">
                <a:latin typeface="Times New Roman" panose="02020603050405020304" pitchFamily="18" charset="0"/>
                <a:cs typeface="Times New Roman" panose="02020603050405020304" pitchFamily="18" charset="0"/>
              </a:rPr>
              <a:t>услуги</a:t>
            </a:r>
          </a:p>
          <a:p>
            <a:r>
              <a:rPr lang="ru-RU" sz="1000" dirty="0">
                <a:latin typeface="Times New Roman" panose="02020603050405020304" pitchFamily="18" charset="0"/>
                <a:cs typeface="Times New Roman" panose="02020603050405020304" pitchFamily="18" charset="0"/>
              </a:rPr>
              <a:t>С развитием информационных технологий многие услуги получают цифровой формат. Банки также начинают оказывать свои услуги дистанционно.</a:t>
            </a:r>
          </a:p>
          <a:p>
            <a:r>
              <a:rPr lang="ru-RU" sz="1000" b="1" dirty="0">
                <a:latin typeface="Times New Roman" panose="02020603050405020304" pitchFamily="18" charset="0"/>
                <a:cs typeface="Times New Roman" panose="02020603050405020304" pitchFamily="18" charset="0"/>
              </a:rPr>
              <a:t> </a:t>
            </a:r>
            <a:r>
              <a:rPr lang="ru-RU" sz="1000" b="1" dirty="0" smtClean="0">
                <a:latin typeface="Times New Roman" panose="02020603050405020304" pitchFamily="18" charset="0"/>
                <a:cs typeface="Times New Roman" panose="02020603050405020304" pitchFamily="18" charset="0"/>
              </a:rPr>
              <a:t>Цифровые </a:t>
            </a:r>
            <a:r>
              <a:rPr lang="ru-RU" sz="1000" b="1" dirty="0">
                <a:latin typeface="Times New Roman" panose="02020603050405020304" pitchFamily="18" charset="0"/>
                <a:cs typeface="Times New Roman" panose="02020603050405020304" pitchFamily="18" charset="0"/>
              </a:rPr>
              <a:t>финансовые услуги </a:t>
            </a:r>
            <a:r>
              <a:rPr lang="ru-RU" sz="1000" dirty="0">
                <a:latin typeface="Times New Roman" panose="02020603050405020304" pitchFamily="18" charset="0"/>
                <a:cs typeface="Times New Roman" panose="02020603050405020304" pitchFamily="18" charset="0"/>
              </a:rPr>
              <a:t>предоставляются по цифровым каналам (мобильная связь, интернет), а также в терминалах и банкоматах за пределами банка.</a:t>
            </a:r>
          </a:p>
          <a:p>
            <a:r>
              <a:rPr lang="ru-RU" sz="1000" dirty="0" smtClean="0">
                <a:latin typeface="Times New Roman" panose="02020603050405020304" pitchFamily="18" charset="0"/>
                <a:cs typeface="Times New Roman" panose="02020603050405020304" pitchFamily="18" charset="0"/>
              </a:rPr>
              <a:t>Сегодня </a:t>
            </a:r>
            <a:r>
              <a:rPr lang="ru-RU" sz="1000" dirty="0">
                <a:latin typeface="Times New Roman" panose="02020603050405020304" pitchFamily="18" charset="0"/>
                <a:cs typeface="Times New Roman" panose="02020603050405020304" pitchFamily="18" charset="0"/>
              </a:rPr>
              <a:t>большинство банков позволяет дистанционно получить следующие </a:t>
            </a:r>
            <a:r>
              <a:rPr lang="ru-RU" sz="1000" b="1" dirty="0">
                <a:latin typeface="Times New Roman" panose="02020603050405020304" pitchFamily="18" charset="0"/>
                <a:cs typeface="Times New Roman" panose="02020603050405020304" pitchFamily="18" charset="0"/>
              </a:rPr>
              <a:t>услуги</a:t>
            </a:r>
            <a:r>
              <a:rPr lang="ru-RU" sz="1000" dirty="0" smtClean="0">
                <a:latin typeface="Times New Roman" panose="02020603050405020304" pitchFamily="18" charset="0"/>
                <a:cs typeface="Times New Roman" panose="02020603050405020304" pitchFamily="18" charset="0"/>
              </a:rPr>
              <a:t>:  совершить </a:t>
            </a:r>
            <a:r>
              <a:rPr lang="ru-RU" sz="1000" dirty="0">
                <a:latin typeface="Times New Roman" panose="02020603050405020304" pitchFamily="18" charset="0"/>
                <a:cs typeface="Times New Roman" panose="02020603050405020304" pitchFamily="18" charset="0"/>
              </a:rPr>
              <a:t>денежный </a:t>
            </a:r>
            <a:r>
              <a:rPr lang="ru-RU" sz="1000" dirty="0" smtClean="0">
                <a:latin typeface="Times New Roman" panose="02020603050405020304" pitchFamily="18" charset="0"/>
                <a:cs typeface="Times New Roman" panose="02020603050405020304" pitchFamily="18" charset="0"/>
              </a:rPr>
              <a:t>перевод; оформить кредит; открыть </a:t>
            </a:r>
            <a:r>
              <a:rPr lang="ru-RU" sz="1000" dirty="0">
                <a:latin typeface="Times New Roman" panose="02020603050405020304" pitchFamily="18" charset="0"/>
                <a:cs typeface="Times New Roman" panose="02020603050405020304" pitchFamily="18" charset="0"/>
              </a:rPr>
              <a:t>вклад;</a:t>
            </a:r>
          </a:p>
          <a:p>
            <a:r>
              <a:rPr lang="ru-RU" sz="1000" dirty="0">
                <a:latin typeface="Times New Roman" panose="02020603050405020304" pitchFamily="18" charset="0"/>
                <a:cs typeface="Times New Roman" panose="02020603050405020304" pitchFamily="18" charset="0"/>
              </a:rPr>
              <a:t>провести операции с валютой и ценными бумагами.</a:t>
            </a:r>
          </a:p>
          <a:p>
            <a:r>
              <a:rPr lang="ru-RU" sz="1000" dirty="0" smtClean="0">
                <a:latin typeface="Times New Roman" panose="02020603050405020304" pitchFamily="18" charset="0"/>
                <a:cs typeface="Times New Roman" panose="02020603050405020304" pitchFamily="18" charset="0"/>
              </a:rPr>
              <a:t>Для </a:t>
            </a:r>
            <a:r>
              <a:rPr lang="ru-RU" sz="1000" dirty="0">
                <a:latin typeface="Times New Roman" panose="02020603050405020304" pitchFamily="18" charset="0"/>
                <a:cs typeface="Times New Roman" panose="02020603050405020304" pitchFamily="18" charset="0"/>
              </a:rPr>
              <a:t>получения этих услуг потребители чаще всего пользуются онлайн-банкингом на сайте или в мобильном приложении банка, электронными кошельками. Предприниматели используют мобильные банковские терминалы.</a:t>
            </a:r>
          </a:p>
          <a:p>
            <a:r>
              <a:rPr lang="ru-RU" sz="1000" b="1" dirty="0" smtClean="0">
                <a:latin typeface="Times New Roman" panose="02020603050405020304" pitchFamily="18" charset="0"/>
                <a:cs typeface="Times New Roman" panose="02020603050405020304" pitchFamily="18" charset="0"/>
              </a:rPr>
              <a:t>Использование </a:t>
            </a:r>
            <a:r>
              <a:rPr lang="ru-RU" sz="1000" b="1" dirty="0">
                <a:latin typeface="Times New Roman" panose="02020603050405020304" pitchFamily="18" charset="0"/>
                <a:cs typeface="Times New Roman" panose="02020603050405020304" pitchFamily="18" charset="0"/>
              </a:rPr>
              <a:t>цифровых финансовых услуг позволяет:</a:t>
            </a:r>
          </a:p>
          <a:p>
            <a:pPr marL="171450" indent="-171450">
              <a:buFont typeface="Wingdings" panose="05000000000000000000" pitchFamily="2" charset="2"/>
              <a:buChar char="Ø"/>
            </a:pPr>
            <a:r>
              <a:rPr lang="ru-RU" sz="1000" dirty="0">
                <a:latin typeface="Times New Roman" panose="02020603050405020304" pitchFamily="18" charset="0"/>
                <a:cs typeface="Times New Roman" panose="02020603050405020304" pitchFamily="18" charset="0"/>
              </a:rPr>
              <a:t>расширить круг пользователей банковских услуг (для людей, живущих в отдалённых районах, для маломобильных групп населения);</a:t>
            </a:r>
          </a:p>
          <a:p>
            <a:pPr marL="171450" indent="-171450">
              <a:buFont typeface="Wingdings" panose="05000000000000000000" pitchFamily="2" charset="2"/>
              <a:buChar char="Ø"/>
            </a:pPr>
            <a:r>
              <a:rPr lang="ru-RU" sz="1000" dirty="0">
                <a:latin typeface="Times New Roman" panose="02020603050405020304" pitchFamily="18" charset="0"/>
                <a:cs typeface="Times New Roman" panose="02020603050405020304" pitchFamily="18" charset="0"/>
              </a:rPr>
              <a:t>потребителям экономить время и снижать количество социальных контактов;</a:t>
            </a:r>
          </a:p>
          <a:p>
            <a:pPr marL="171450" indent="-171450">
              <a:buFont typeface="Wingdings" panose="05000000000000000000" pitchFamily="2" charset="2"/>
              <a:buChar char="Ø"/>
            </a:pPr>
            <a:r>
              <a:rPr lang="ru-RU" sz="1000" dirty="0">
                <a:latin typeface="Times New Roman" panose="02020603050405020304" pitchFamily="18" charset="0"/>
                <a:cs typeface="Times New Roman" panose="02020603050405020304" pitchFamily="18" charset="0"/>
              </a:rPr>
              <a:t>обеспечить получение государственных социальных выплат всеми гражданами;</a:t>
            </a:r>
          </a:p>
          <a:p>
            <a:pPr marL="171450" indent="-171450">
              <a:buFont typeface="Wingdings" panose="05000000000000000000" pitchFamily="2" charset="2"/>
              <a:buChar char="Ø"/>
            </a:pPr>
            <a:r>
              <a:rPr lang="ru-RU" sz="1000" dirty="0">
                <a:latin typeface="Times New Roman" panose="02020603050405020304" pitchFamily="18" charset="0"/>
                <a:cs typeface="Times New Roman" panose="02020603050405020304" pitchFamily="18" charset="0"/>
              </a:rPr>
              <a:t>потребителям и фирмам получать статистику расходов и доходов и планировать бюджет;</a:t>
            </a:r>
          </a:p>
          <a:p>
            <a:pPr marL="171450" indent="-171450">
              <a:buFont typeface="Wingdings" panose="05000000000000000000" pitchFamily="2" charset="2"/>
              <a:buChar char="Ø"/>
            </a:pPr>
            <a:r>
              <a:rPr lang="ru-RU" sz="1000" dirty="0">
                <a:latin typeface="Times New Roman" panose="02020603050405020304" pitchFamily="18" charset="0"/>
                <a:cs typeface="Times New Roman" panose="02020603050405020304" pitchFamily="18" charset="0"/>
              </a:rPr>
              <a:t>правоохранительным органам эффективнее осуществлять деятельность в сфере защиты финансовых прав граждан</a:t>
            </a:r>
            <a:r>
              <a:rPr lang="ru-RU" sz="1000" dirty="0" smtClean="0">
                <a:latin typeface="Times New Roman" panose="02020603050405020304" pitchFamily="18" charset="0"/>
                <a:cs typeface="Times New Roman" panose="02020603050405020304" pitchFamily="18" charset="0"/>
              </a:rPr>
              <a:t>.</a:t>
            </a:r>
            <a:endParaRPr lang="ru-RU" b="1" dirty="0">
              <a:latin typeface="Times New Roman" pitchFamily="18" charset="0"/>
              <a:cs typeface="Times New Roman" pitchFamily="18" charset="0"/>
            </a:endParaRPr>
          </a:p>
        </p:txBody>
      </p:sp>
      <p:sp>
        <p:nvSpPr>
          <p:cNvPr id="13" name="Прямоугольник 12"/>
          <p:cNvSpPr/>
          <p:nvPr/>
        </p:nvSpPr>
        <p:spPr>
          <a:xfrm>
            <a:off x="36064" y="5296296"/>
            <a:ext cx="4358685" cy="1600438"/>
          </a:xfrm>
          <a:prstGeom prst="rect">
            <a:avLst/>
          </a:prstGeom>
          <a:solidFill>
            <a:schemeClr val="bg1">
              <a:lumMod val="95000"/>
            </a:schemeClr>
          </a:solidFill>
          <a:ln>
            <a:solidFill>
              <a:schemeClr val="tx2">
                <a:lumMod val="75000"/>
                <a:lumOff val="25000"/>
              </a:schemeClr>
            </a:solidFill>
          </a:ln>
        </p:spPr>
        <p:txBody>
          <a:bodyPr wrap="square">
            <a:spAutoFit/>
          </a:bodyPr>
          <a:lstStyle/>
          <a:p>
            <a:r>
              <a:rPr lang="ru-RU" sz="1200" b="1" dirty="0">
                <a:latin typeface="Times New Roman" panose="02020603050405020304" pitchFamily="18" charset="0"/>
                <a:cs typeface="Times New Roman" panose="02020603050405020304" pitchFamily="18" charset="0"/>
              </a:rPr>
              <a:t>Банковский вклад (депозит) </a:t>
            </a:r>
            <a:r>
              <a:rPr lang="ru-RU" sz="1200" dirty="0">
                <a:latin typeface="Times New Roman" panose="02020603050405020304" pitchFamily="18" charset="0"/>
                <a:cs typeface="Times New Roman" panose="02020603050405020304" pitchFamily="18" charset="0"/>
              </a:rPr>
              <a:t>— это денежные средства, размещённые гражданином в банке на определённый срок или бессрочно и под определённый процент.</a:t>
            </a:r>
          </a:p>
          <a:p>
            <a:r>
              <a:rPr lang="ru-RU" sz="1000" dirty="0">
                <a:latin typeface="Times New Roman" panose="02020603050405020304" pitchFamily="18" charset="0"/>
                <a:cs typeface="Times New Roman" panose="02020603050405020304" pitchFamily="18" charset="0"/>
              </a:rPr>
              <a:t>Вклад помогает сберечь и приумножить деньги, защитив их от обесценивания</a:t>
            </a:r>
            <a:r>
              <a:rPr lang="ru-RU" sz="1000" dirty="0" smtClean="0">
                <a:latin typeface="Times New Roman" panose="02020603050405020304" pitchFamily="18" charset="0"/>
                <a:cs typeface="Times New Roman" panose="02020603050405020304" pitchFamily="18" charset="0"/>
              </a:rPr>
              <a:t>.</a:t>
            </a:r>
            <a:endParaRPr lang="ru-RU" sz="1000" dirty="0">
              <a:latin typeface="Times New Roman" panose="02020603050405020304" pitchFamily="18" charset="0"/>
              <a:cs typeface="Times New Roman" panose="02020603050405020304" pitchFamily="18" charset="0"/>
            </a:endParaRPr>
          </a:p>
          <a:p>
            <a:r>
              <a:rPr lang="ru-RU" sz="1000" b="1" dirty="0">
                <a:latin typeface="Times New Roman" panose="02020603050405020304" pitchFamily="18" charset="0"/>
                <a:cs typeface="Times New Roman" panose="02020603050405020304" pitchFamily="18" charset="0"/>
              </a:rPr>
              <a:t>Выделяют следующие виды вкладов:</a:t>
            </a:r>
          </a:p>
          <a:p>
            <a:pPr marL="171450" indent="-171450">
              <a:buFont typeface="Wingdings" panose="05000000000000000000" pitchFamily="2" charset="2"/>
              <a:buChar char="Ø"/>
            </a:pPr>
            <a:r>
              <a:rPr lang="ru-RU" sz="1000" dirty="0">
                <a:latin typeface="Times New Roman" panose="02020603050405020304" pitchFamily="18" charset="0"/>
                <a:cs typeface="Times New Roman" panose="02020603050405020304" pitchFamily="18" charset="0"/>
              </a:rPr>
              <a:t>срочные (на определённый срок);</a:t>
            </a:r>
          </a:p>
          <a:p>
            <a:pPr marL="171450" indent="-171450">
              <a:buFont typeface="Wingdings" panose="05000000000000000000" pitchFamily="2" charset="2"/>
              <a:buChar char="Ø"/>
            </a:pPr>
            <a:r>
              <a:rPr lang="ru-RU" sz="1000" dirty="0">
                <a:latin typeface="Times New Roman" panose="02020603050405020304" pitchFamily="18" charset="0"/>
                <a:cs typeface="Times New Roman" panose="02020603050405020304" pitchFamily="18" charset="0"/>
              </a:rPr>
              <a:t>до востребования (без определённого срока);</a:t>
            </a:r>
          </a:p>
          <a:p>
            <a:pPr marL="171450" indent="-171450">
              <a:buFont typeface="Wingdings" panose="05000000000000000000" pitchFamily="2" charset="2"/>
              <a:buChar char="Ø"/>
            </a:pPr>
            <a:r>
              <a:rPr lang="ru-RU" sz="1000" dirty="0">
                <a:latin typeface="Times New Roman" panose="02020603050405020304" pitchFamily="18" charset="0"/>
                <a:cs typeface="Times New Roman" panose="02020603050405020304" pitchFamily="18" charset="0"/>
              </a:rPr>
              <a:t>накопительные (с возможностью пополнять вклад</a:t>
            </a:r>
            <a:r>
              <a:rPr lang="ru-RU" sz="10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itchFamily="18" charset="0"/>
              <a:cs typeface="Times New Roman" pitchFamily="18" charset="0"/>
            </a:endParaRPr>
          </a:p>
        </p:txBody>
      </p:sp>
      <p:sp>
        <p:nvSpPr>
          <p:cNvPr id="14" name="Прямоугольник 13"/>
          <p:cNvSpPr/>
          <p:nvPr/>
        </p:nvSpPr>
        <p:spPr>
          <a:xfrm>
            <a:off x="4487225" y="984735"/>
            <a:ext cx="4656775" cy="830997"/>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200" b="1" dirty="0" smtClean="0">
                <a:latin typeface="Times New Roman" pitchFamily="18" charset="0"/>
                <a:cs typeface="Times New Roman" pitchFamily="18" charset="0"/>
              </a:rPr>
              <a:t>Функции кредита</a:t>
            </a:r>
          </a:p>
          <a:p>
            <a:pPr marL="171450" indent="-171450">
              <a:buFont typeface="Wingdings" panose="05000000000000000000" pitchFamily="2" charset="2"/>
              <a:buChar char="ü"/>
            </a:pPr>
            <a:r>
              <a:rPr lang="ru-RU" sz="1200" b="1" dirty="0" smtClean="0">
                <a:latin typeface="Times New Roman" pitchFamily="18" charset="0"/>
                <a:cs typeface="Times New Roman" pitchFamily="18" charset="0"/>
              </a:rPr>
              <a:t>.</a:t>
            </a:r>
          </a:p>
          <a:p>
            <a:pPr marL="171450" indent="-171450">
              <a:buFont typeface="Wingdings" panose="05000000000000000000" pitchFamily="2" charset="2"/>
              <a:buChar char="ü"/>
            </a:pPr>
            <a:r>
              <a:rPr lang="ru-RU" sz="1200" b="1" dirty="0" smtClean="0">
                <a:latin typeface="Times New Roman" pitchFamily="18" charset="0"/>
                <a:cs typeface="Times New Roman" pitchFamily="18" charset="0"/>
              </a:rPr>
              <a:t>.</a:t>
            </a:r>
          </a:p>
          <a:p>
            <a:pPr marL="171450" indent="-171450">
              <a:buFont typeface="Wingdings" panose="05000000000000000000" pitchFamily="2" charset="2"/>
              <a:buChar char="ü"/>
            </a:pPr>
            <a:r>
              <a:rPr lang="ru-RU" sz="1200" b="1" dirty="0" smtClean="0">
                <a:latin typeface="Times New Roman" pitchFamily="18" charset="0"/>
                <a:cs typeface="Times New Roman" pitchFamily="18" charset="0"/>
              </a:rPr>
              <a:t>.</a:t>
            </a:r>
          </a:p>
        </p:txBody>
      </p:sp>
      <p:sp>
        <p:nvSpPr>
          <p:cNvPr id="17" name="Прямоугольник 16"/>
          <p:cNvSpPr/>
          <p:nvPr/>
        </p:nvSpPr>
        <p:spPr>
          <a:xfrm>
            <a:off x="4464753" y="502824"/>
            <a:ext cx="4679247" cy="461665"/>
          </a:xfrm>
          <a:prstGeom prst="rect">
            <a:avLst/>
          </a:prstGeom>
          <a:solidFill>
            <a:schemeClr val="bg1">
              <a:lumMod val="95000"/>
            </a:schemeClr>
          </a:solidFill>
          <a:ln>
            <a:solidFill>
              <a:schemeClr val="tx2">
                <a:lumMod val="75000"/>
                <a:lumOff val="25000"/>
              </a:schemeClr>
            </a:solidFill>
          </a:ln>
        </p:spPr>
        <p:txBody>
          <a:bodyPr wrap="square">
            <a:spAutoFit/>
          </a:bodyPr>
          <a:lstStyle/>
          <a:p>
            <a:r>
              <a:rPr lang="ru-RU" sz="1200" b="1" dirty="0" smtClean="0">
                <a:latin typeface="Times New Roman" panose="02020603050405020304" pitchFamily="18" charset="0"/>
                <a:cs typeface="Times New Roman" panose="02020603050405020304" pitchFamily="18" charset="0"/>
              </a:rPr>
              <a:t>Кредит </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endParaRPr lang="ru-RU" sz="1200" dirty="0">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a:off x="4487225" y="1854914"/>
            <a:ext cx="4656775" cy="861774"/>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000" b="1" dirty="0" smtClean="0">
                <a:latin typeface="Times New Roman" pitchFamily="18" charset="0"/>
                <a:cs typeface="Times New Roman" pitchFamily="18" charset="0"/>
              </a:rPr>
              <a:t>Принципы кредитования</a:t>
            </a:r>
          </a:p>
          <a:p>
            <a:pPr marL="171450" indent="-171450">
              <a:buFont typeface="Wingdings" panose="05000000000000000000" pitchFamily="2" charset="2"/>
              <a:buChar char="ü"/>
            </a:pPr>
            <a:r>
              <a:rPr lang="ru-RU" sz="1000" b="1" dirty="0" smtClean="0">
                <a:latin typeface="Times New Roman" pitchFamily="18" charset="0"/>
                <a:cs typeface="Times New Roman" pitchFamily="18" charset="0"/>
              </a:rPr>
              <a:t>.</a:t>
            </a:r>
          </a:p>
          <a:p>
            <a:pPr marL="171450" indent="-171450">
              <a:buFont typeface="Wingdings" panose="05000000000000000000" pitchFamily="2" charset="2"/>
              <a:buChar char="ü"/>
            </a:pPr>
            <a:r>
              <a:rPr lang="ru-RU" sz="1000" b="1" dirty="0" smtClean="0">
                <a:latin typeface="Times New Roman" pitchFamily="18" charset="0"/>
                <a:cs typeface="Times New Roman" pitchFamily="18" charset="0"/>
              </a:rPr>
              <a:t>.</a:t>
            </a:r>
          </a:p>
          <a:p>
            <a:pPr marL="171450" indent="-171450">
              <a:buFont typeface="Wingdings" panose="05000000000000000000" pitchFamily="2" charset="2"/>
              <a:buChar char="ü"/>
            </a:pPr>
            <a:r>
              <a:rPr lang="ru-RU" sz="1000" b="1" dirty="0" smtClean="0">
                <a:latin typeface="Times New Roman" pitchFamily="18" charset="0"/>
                <a:cs typeface="Times New Roman" pitchFamily="18" charset="0"/>
              </a:rPr>
              <a:t>.</a:t>
            </a:r>
          </a:p>
          <a:p>
            <a:pPr marL="171450" indent="-171450">
              <a:buFont typeface="Wingdings" panose="05000000000000000000" pitchFamily="2" charset="2"/>
              <a:buChar char="ü"/>
            </a:pPr>
            <a:r>
              <a:rPr lang="ru-RU" sz="1000" b="1" dirty="0">
                <a:latin typeface="Times New Roman" pitchFamily="18" charset="0"/>
                <a:cs typeface="Times New Roman" pitchFamily="18" charset="0"/>
              </a:rPr>
              <a:t>.</a:t>
            </a:r>
            <a:endParaRPr lang="ru-RU" sz="1000" b="1" dirty="0" smtClean="0">
              <a:latin typeface="Times New Roman" pitchFamily="18" charset="0"/>
              <a:cs typeface="Times New Roman" pitchFamily="18" charset="0"/>
            </a:endParaRPr>
          </a:p>
        </p:txBody>
      </p:sp>
      <p:sp>
        <p:nvSpPr>
          <p:cNvPr id="19" name="Прямоугольник 18"/>
          <p:cNvSpPr/>
          <p:nvPr/>
        </p:nvSpPr>
        <p:spPr>
          <a:xfrm>
            <a:off x="4487225" y="2759831"/>
            <a:ext cx="4656775" cy="707886"/>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000" b="1" dirty="0" smtClean="0">
                <a:latin typeface="Times New Roman" pitchFamily="18" charset="0"/>
                <a:cs typeface="Times New Roman" pitchFamily="18" charset="0"/>
              </a:rPr>
              <a:t>Классификации кредита</a:t>
            </a:r>
          </a:p>
          <a:p>
            <a:pPr marL="171450" indent="-171450">
              <a:buFont typeface="Wingdings" panose="05000000000000000000" pitchFamily="2" charset="2"/>
              <a:buChar char="ü"/>
            </a:pPr>
            <a:r>
              <a:rPr lang="ru-RU" sz="1000" b="1" dirty="0" smtClean="0">
                <a:latin typeface="Times New Roman" pitchFamily="18" charset="0"/>
                <a:cs typeface="Times New Roman" pitchFamily="18" charset="0"/>
              </a:rPr>
              <a:t>.</a:t>
            </a:r>
          </a:p>
          <a:p>
            <a:pPr marL="171450" indent="-171450">
              <a:buFont typeface="Wingdings" panose="05000000000000000000" pitchFamily="2" charset="2"/>
              <a:buChar char="ü"/>
            </a:pPr>
            <a:r>
              <a:rPr lang="ru-RU" sz="1000" b="1" dirty="0" smtClean="0">
                <a:latin typeface="Times New Roman" pitchFamily="18" charset="0"/>
                <a:cs typeface="Times New Roman" pitchFamily="18" charset="0"/>
              </a:rPr>
              <a:t>.</a:t>
            </a:r>
          </a:p>
          <a:p>
            <a:pPr marL="171450" indent="-171450">
              <a:buFont typeface="Wingdings" panose="05000000000000000000" pitchFamily="2" charset="2"/>
              <a:buChar char="ü"/>
            </a:pPr>
            <a:r>
              <a:rPr lang="ru-RU" sz="1000" b="1" dirty="0">
                <a:latin typeface="Times New Roman" pitchFamily="18" charset="0"/>
                <a:cs typeface="Times New Roman" pitchFamily="18" charset="0"/>
              </a:rPr>
              <a:t>.</a:t>
            </a:r>
            <a:endParaRPr lang="ru-RU" sz="1000" b="1"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403516724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ChangeArrowheads="1"/>
          </p:cNvSpPr>
          <p:nvPr/>
        </p:nvSpPr>
        <p:spPr bwMode="auto">
          <a:xfrm>
            <a:off x="195994" y="126771"/>
            <a:ext cx="8856984"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ru-RU" sz="1400" b="1" dirty="0" smtClean="0">
                <a:latin typeface="Times New Roman" pitchFamily="18" charset="0"/>
                <a:ea typeface="Calibri" pitchFamily="34" charset="0"/>
                <a:cs typeface="Times New Roman" pitchFamily="18" charset="0"/>
              </a:rPr>
              <a:t>2.11. </a:t>
            </a:r>
            <a:r>
              <a:rPr lang="ru-RU" sz="1400" dirty="0" smtClean="0">
                <a:latin typeface="Times New Roman" pitchFamily="18" charset="0"/>
                <a:ea typeface="Calibri" pitchFamily="34" charset="0"/>
                <a:cs typeface="Times New Roman" pitchFamily="18" charset="0"/>
              </a:rPr>
              <a:t>Финансовые </a:t>
            </a:r>
            <a:r>
              <a:rPr lang="ru-RU" sz="1400" dirty="0">
                <a:latin typeface="Times New Roman" pitchFamily="18" charset="0"/>
                <a:ea typeface="Calibri" pitchFamily="34" charset="0"/>
                <a:cs typeface="Times New Roman" pitchFamily="18" charset="0"/>
              </a:rPr>
              <a:t>услуги. Вклады и кредиты. </a:t>
            </a:r>
            <a:r>
              <a:rPr lang="ru-RU" sz="1400" dirty="0" smtClean="0">
                <a:latin typeface="Times New Roman" pitchFamily="18" charset="0"/>
                <a:ea typeface="Calibri" pitchFamily="34" charset="0"/>
                <a:cs typeface="Times New Roman" pitchFamily="18" charset="0"/>
              </a:rPr>
              <a:t>Цифровые </a:t>
            </a:r>
            <a:r>
              <a:rPr lang="ru-RU" sz="1400" dirty="0">
                <a:latin typeface="Times New Roman" pitchFamily="18" charset="0"/>
                <a:ea typeface="Calibri" pitchFamily="34" charset="0"/>
                <a:cs typeface="Times New Roman" pitchFamily="18" charset="0"/>
              </a:rPr>
              <a:t>финансовые услуги. </a:t>
            </a:r>
            <a:r>
              <a:rPr lang="ru-RU" sz="1400" b="1" dirty="0">
                <a:latin typeface="Times New Roman" pitchFamily="18" charset="0"/>
                <a:ea typeface="Calibri" pitchFamily="34" charset="0"/>
                <a:cs typeface="Times New Roman" pitchFamily="18" charset="0"/>
              </a:rPr>
              <a:t>Финансовые </a:t>
            </a:r>
            <a:r>
              <a:rPr lang="ru-RU" sz="1400" b="1" dirty="0" smtClean="0">
                <a:latin typeface="Times New Roman" pitchFamily="18" charset="0"/>
                <a:ea typeface="Calibri" pitchFamily="34" charset="0"/>
                <a:cs typeface="Times New Roman" pitchFamily="18" charset="0"/>
              </a:rPr>
              <a:t>технологии </a:t>
            </a:r>
            <a:r>
              <a:rPr lang="ru-RU" sz="1400" b="1" dirty="0">
                <a:latin typeface="Times New Roman" pitchFamily="18" charset="0"/>
                <a:ea typeface="Calibri" pitchFamily="34" charset="0"/>
                <a:cs typeface="Times New Roman" pitchFamily="18" charset="0"/>
              </a:rPr>
              <a:t>и финансовая </a:t>
            </a:r>
            <a:r>
              <a:rPr lang="ru-RU" sz="1400" b="1" dirty="0" smtClean="0">
                <a:latin typeface="Times New Roman" pitchFamily="18" charset="0"/>
                <a:ea typeface="Calibri" pitchFamily="34" charset="0"/>
                <a:cs typeface="Times New Roman" pitchFamily="18" charset="0"/>
              </a:rPr>
              <a:t>безопасность. Денежные </a:t>
            </a:r>
            <a:r>
              <a:rPr lang="ru-RU" sz="1400" b="1" dirty="0">
                <a:latin typeface="Times New Roman" pitchFamily="18" charset="0"/>
                <a:ea typeface="Calibri" pitchFamily="34" charset="0"/>
                <a:cs typeface="Times New Roman" pitchFamily="18" charset="0"/>
              </a:rPr>
              <a:t>агрегаты</a:t>
            </a:r>
            <a:endParaRPr lang="ru-RU" sz="1400" b="1" dirty="0">
              <a:latin typeface="Times New Roman" pitchFamily="18" charset="0"/>
              <a:cs typeface="Times New Roman" pitchFamily="18" charset="0"/>
            </a:endParaRPr>
          </a:p>
        </p:txBody>
      </p:sp>
      <p:sp>
        <p:nvSpPr>
          <p:cNvPr id="9" name="Прямоугольник 8"/>
          <p:cNvSpPr/>
          <p:nvPr/>
        </p:nvSpPr>
        <p:spPr>
          <a:xfrm>
            <a:off x="15047" y="648538"/>
            <a:ext cx="4358684" cy="3816429"/>
          </a:xfrm>
          <a:prstGeom prst="rect">
            <a:avLst/>
          </a:prstGeom>
          <a:solidFill>
            <a:schemeClr val="bg1"/>
          </a:solidFill>
          <a:ln>
            <a:solidFill>
              <a:schemeClr val="tx2">
                <a:lumMod val="50000"/>
                <a:lumOff val="50000"/>
              </a:schemeClr>
            </a:solidFill>
          </a:ln>
        </p:spPr>
        <p:txBody>
          <a:bodyPr wrap="square">
            <a:spAutoFit/>
          </a:bodyPr>
          <a:lstStyle/>
          <a:p>
            <a:r>
              <a:rPr lang="ru-RU" sz="1200" b="1" dirty="0">
                <a:latin typeface="Times New Roman" pitchFamily="18" charset="0"/>
                <a:ea typeface="Calibri" pitchFamily="34" charset="0"/>
                <a:cs typeface="Times New Roman" pitchFamily="18" charset="0"/>
              </a:rPr>
              <a:t>Финансовые технологии и финансовая </a:t>
            </a:r>
            <a:r>
              <a:rPr lang="ru-RU" sz="1200" b="1" dirty="0" smtClean="0">
                <a:latin typeface="Times New Roman" pitchFamily="18" charset="0"/>
                <a:ea typeface="Calibri" pitchFamily="34" charset="0"/>
                <a:cs typeface="Times New Roman" pitchFamily="18" charset="0"/>
              </a:rPr>
              <a:t>безопасность.</a:t>
            </a:r>
          </a:p>
          <a:p>
            <a:r>
              <a:rPr lang="ru-RU" sz="1000" dirty="0">
                <a:latin typeface="Times New Roman" panose="02020603050405020304" pitchFamily="18" charset="0"/>
                <a:cs typeface="Times New Roman" panose="02020603050405020304" pitchFamily="18" charset="0"/>
              </a:rPr>
              <a:t>Предоставление цифровых финансовых услуг осуществляется с помощью информационных технологий.</a:t>
            </a:r>
          </a:p>
          <a:p>
            <a:r>
              <a:rPr lang="ru-RU" sz="1000" b="1" dirty="0">
                <a:latin typeface="Times New Roman" panose="02020603050405020304" pitchFamily="18" charset="0"/>
                <a:cs typeface="Times New Roman" panose="02020603050405020304" pitchFamily="18" charset="0"/>
              </a:rPr>
              <a:t>Финансовые технологии — это инновационные технологии, которые помогают предоставлять цифровые финансовые услуги.</a:t>
            </a:r>
          </a:p>
          <a:p>
            <a:r>
              <a:rPr lang="ru-RU" sz="1000" dirty="0">
                <a:latin typeface="Times New Roman" panose="02020603050405020304" pitchFamily="18" charset="0"/>
                <a:cs typeface="Times New Roman" panose="02020603050405020304" pitchFamily="18" charset="0"/>
              </a:rPr>
              <a:t>Пример</a:t>
            </a:r>
            <a:r>
              <a:rPr lang="ru-RU" sz="1000" dirty="0" smtClean="0">
                <a:latin typeface="Times New Roman" panose="02020603050405020304" pitchFamily="18" charset="0"/>
                <a:cs typeface="Times New Roman" panose="02020603050405020304" pitchFamily="18" charset="0"/>
              </a:rPr>
              <a:t>: применяются </a:t>
            </a:r>
            <a:r>
              <a:rPr lang="ru-RU" sz="1000" dirty="0">
                <a:latin typeface="Times New Roman" panose="02020603050405020304" pitchFamily="18" charset="0"/>
                <a:cs typeface="Times New Roman" panose="02020603050405020304" pitchFamily="18" charset="0"/>
              </a:rPr>
              <a:t>технологии обработки «больших данных», искусственный интеллект, машинное обучение, </a:t>
            </a:r>
            <a:r>
              <a:rPr lang="ru-RU" sz="1000" dirty="0" err="1">
                <a:latin typeface="Times New Roman" panose="02020603050405020304" pitchFamily="18" charset="0"/>
                <a:cs typeface="Times New Roman" panose="02020603050405020304" pitchFamily="18" charset="0"/>
              </a:rPr>
              <a:t>блокчейн</a:t>
            </a:r>
            <a:r>
              <a:rPr lang="ru-RU" sz="1000" dirty="0">
                <a:latin typeface="Times New Roman" panose="02020603050405020304" pitchFamily="18" charset="0"/>
                <a:cs typeface="Times New Roman" panose="02020603050405020304" pitchFamily="18" charset="0"/>
              </a:rPr>
              <a:t>, биометрия, NFC.</a:t>
            </a:r>
          </a:p>
          <a:p>
            <a:endParaRPr lang="ru-RU" sz="1000" dirty="0" smtClean="0">
              <a:latin typeface="Times New Roman" panose="02020603050405020304" pitchFamily="18" charset="0"/>
              <a:cs typeface="Times New Roman" panose="02020603050405020304" pitchFamily="18" charset="0"/>
            </a:endParaRPr>
          </a:p>
          <a:p>
            <a:r>
              <a:rPr lang="ru-RU" sz="1000" dirty="0" smtClean="0">
                <a:latin typeface="Times New Roman" panose="02020603050405020304" pitchFamily="18" charset="0"/>
                <a:cs typeface="Times New Roman" panose="02020603050405020304" pitchFamily="18" charset="0"/>
              </a:rPr>
              <a:t>Использование </a:t>
            </a:r>
            <a:r>
              <a:rPr lang="ru-RU" sz="1000" dirty="0">
                <a:latin typeface="Times New Roman" panose="02020603050405020304" pitchFamily="18" charset="0"/>
                <a:cs typeface="Times New Roman" panose="02020603050405020304" pitchFamily="18" charset="0"/>
              </a:rPr>
              <a:t>информационных технологий, с одной стороны, снижает риски, присутствующие при классическом оказании финансовых услуг, но в то же время </a:t>
            </a:r>
            <a:r>
              <a:rPr lang="ru-RU" sz="1000" b="1" dirty="0">
                <a:latin typeface="Times New Roman" panose="02020603050405020304" pitchFamily="18" charset="0"/>
                <a:cs typeface="Times New Roman" panose="02020603050405020304" pitchFamily="18" charset="0"/>
              </a:rPr>
              <a:t>создаёт новые риски</a:t>
            </a:r>
            <a:r>
              <a:rPr lang="ru-RU" sz="1000" dirty="0">
                <a:latin typeface="Times New Roman" panose="02020603050405020304" pitchFamily="18" charset="0"/>
                <a:cs typeface="Times New Roman" panose="02020603050405020304" pitchFamily="18" charset="0"/>
              </a:rPr>
              <a:t>, порождаемые этими самыми технологиями.</a:t>
            </a:r>
          </a:p>
          <a:p>
            <a:pPr marL="171450" indent="-171450">
              <a:buFont typeface="Wingdings" panose="05000000000000000000" pitchFamily="2" charset="2"/>
              <a:buChar char="Ø"/>
            </a:pPr>
            <a:r>
              <a:rPr lang="ru-RU" sz="1000" dirty="0" smtClean="0">
                <a:latin typeface="Times New Roman" panose="02020603050405020304" pitchFamily="18" charset="0"/>
                <a:cs typeface="Times New Roman" panose="02020603050405020304" pitchFamily="18" charset="0"/>
              </a:rPr>
              <a:t>Часть </a:t>
            </a:r>
            <a:r>
              <a:rPr lang="ru-RU" sz="1000" dirty="0">
                <a:latin typeface="Times New Roman" panose="02020603050405020304" pitchFamily="18" charset="0"/>
                <a:cs typeface="Times New Roman" panose="02020603050405020304" pitchFamily="18" charset="0"/>
              </a:rPr>
              <a:t>рисков связана с </a:t>
            </a:r>
            <a:r>
              <a:rPr lang="ru-RU" sz="1000" b="1" dirty="0">
                <a:latin typeface="Times New Roman" panose="02020603050405020304" pitchFamily="18" charset="0"/>
                <a:cs typeface="Times New Roman" panose="02020603050405020304" pitchFamily="18" charset="0"/>
              </a:rPr>
              <a:t>недостаточной цифровой грамотностью</a:t>
            </a:r>
            <a:r>
              <a:rPr lang="ru-RU" sz="1000" dirty="0">
                <a:latin typeface="Times New Roman" panose="02020603050405020304" pitchFamily="18" charset="0"/>
                <a:cs typeface="Times New Roman" panose="02020603050405020304" pitchFamily="18" charset="0"/>
              </a:rPr>
              <a:t> потребителей.</a:t>
            </a:r>
          </a:p>
          <a:p>
            <a:r>
              <a:rPr lang="ru-RU" sz="1000" dirty="0">
                <a:latin typeface="Times New Roman" panose="02020603050405020304" pitchFamily="18" charset="0"/>
                <a:cs typeface="Times New Roman" panose="02020603050405020304" pitchFamily="18" charset="0"/>
              </a:rPr>
              <a:t>Пример</a:t>
            </a:r>
            <a:r>
              <a:rPr lang="ru-RU" sz="1000" dirty="0" smtClean="0">
                <a:latin typeface="Times New Roman" panose="02020603050405020304" pitchFamily="18" charset="0"/>
                <a:cs typeface="Times New Roman" panose="02020603050405020304" pitchFamily="18" charset="0"/>
              </a:rPr>
              <a:t>: использование </a:t>
            </a:r>
            <a:r>
              <a:rPr lang="ru-RU" sz="1000" dirty="0">
                <a:latin typeface="Times New Roman" panose="02020603050405020304" pitchFamily="18" charset="0"/>
                <a:cs typeface="Times New Roman" panose="02020603050405020304" pitchFamily="18" charset="0"/>
              </a:rPr>
              <a:t>лёгких паролей, сообщение проверочных кодов посторонним людям.</a:t>
            </a:r>
          </a:p>
          <a:p>
            <a:pPr marL="171450" indent="-171450">
              <a:buFont typeface="Wingdings" panose="05000000000000000000" pitchFamily="2" charset="2"/>
              <a:buChar char="Ø"/>
            </a:pPr>
            <a:r>
              <a:rPr lang="ru-RU" sz="1000" dirty="0">
                <a:latin typeface="Times New Roman" panose="02020603050405020304" pitchFamily="18" charset="0"/>
                <a:cs typeface="Times New Roman" panose="02020603050405020304" pitchFamily="18" charset="0"/>
              </a:rPr>
              <a:t>Психологический аспект использования цифровых финансовых услуг заключается в его </a:t>
            </a:r>
            <a:r>
              <a:rPr lang="ru-RU" sz="1000" b="1" dirty="0">
                <a:latin typeface="Times New Roman" panose="02020603050405020304" pitchFamily="18" charset="0"/>
                <a:cs typeface="Times New Roman" panose="02020603050405020304" pitchFamily="18" charset="0"/>
              </a:rPr>
              <a:t>лёгкости</a:t>
            </a:r>
            <a:r>
              <a:rPr lang="ru-RU" sz="1000" dirty="0">
                <a:latin typeface="Times New Roman" panose="02020603050405020304" pitchFamily="18" charset="0"/>
                <a:cs typeface="Times New Roman" panose="02020603050405020304" pitchFamily="18" charset="0"/>
              </a:rPr>
              <a:t>. Это может приводить к принятию ошибочных решений: оформлению множества кредитов, частому </a:t>
            </a:r>
            <a:r>
              <a:rPr lang="ru-RU" sz="1000" dirty="0" err="1">
                <a:latin typeface="Times New Roman" panose="02020603050405020304" pitchFamily="18" charset="0"/>
                <a:cs typeface="Times New Roman" panose="02020603050405020304" pitchFamily="18" charset="0"/>
              </a:rPr>
              <a:t>прибеганию</a:t>
            </a:r>
            <a:r>
              <a:rPr lang="ru-RU" sz="1000" dirty="0">
                <a:latin typeface="Times New Roman" panose="02020603050405020304" pitchFamily="18" charset="0"/>
                <a:cs typeface="Times New Roman" panose="02020603050405020304" pitchFamily="18" charset="0"/>
              </a:rPr>
              <a:t> к использованию кредитных карт, </a:t>
            </a:r>
            <a:r>
              <a:rPr lang="ru-RU" sz="1000" dirty="0" err="1">
                <a:latin typeface="Times New Roman" panose="02020603050405020304" pitchFamily="18" charset="0"/>
                <a:cs typeface="Times New Roman" panose="02020603050405020304" pitchFamily="18" charset="0"/>
              </a:rPr>
              <a:t>шопоголизму</a:t>
            </a:r>
            <a:r>
              <a:rPr lang="ru-RU" sz="1000" dirty="0">
                <a:latin typeface="Times New Roman" panose="02020603050405020304" pitchFamily="18" charset="0"/>
                <a:cs typeface="Times New Roman" panose="02020603050405020304" pitchFamily="18" charset="0"/>
              </a:rPr>
              <a:t>.</a:t>
            </a:r>
          </a:p>
          <a:p>
            <a:pPr marL="171450" indent="-171450">
              <a:buFont typeface="Wingdings" panose="05000000000000000000" pitchFamily="2" charset="2"/>
              <a:buChar char="Ø"/>
            </a:pPr>
            <a:r>
              <a:rPr lang="ru-RU" sz="1000" dirty="0">
                <a:latin typeface="Times New Roman" panose="02020603050405020304" pitchFamily="18" charset="0"/>
                <a:cs typeface="Times New Roman" panose="02020603050405020304" pitchFamily="18" charset="0"/>
              </a:rPr>
              <a:t> </a:t>
            </a:r>
            <a:r>
              <a:rPr lang="ru-RU" sz="1000" dirty="0" smtClean="0">
                <a:latin typeface="Times New Roman" panose="02020603050405020304" pitchFamily="18" charset="0"/>
                <a:cs typeface="Times New Roman" panose="02020603050405020304" pitchFamily="18" charset="0"/>
              </a:rPr>
              <a:t>Часть </a:t>
            </a:r>
            <a:r>
              <a:rPr lang="ru-RU" sz="1000" dirty="0">
                <a:latin typeface="Times New Roman" panose="02020603050405020304" pitchFamily="18" charset="0"/>
                <a:cs typeface="Times New Roman" panose="02020603050405020304" pitchFamily="18" charset="0"/>
              </a:rPr>
              <a:t>рисков связана с недостаточной </a:t>
            </a:r>
            <a:r>
              <a:rPr lang="ru-RU" sz="1000" b="1" dirty="0">
                <a:latin typeface="Times New Roman" panose="02020603050405020304" pitchFamily="18" charset="0"/>
                <a:cs typeface="Times New Roman" panose="02020603050405020304" pitchFamily="18" charset="0"/>
              </a:rPr>
              <a:t>степенью защиты данных</a:t>
            </a:r>
            <a:r>
              <a:rPr lang="ru-RU" sz="1000" dirty="0">
                <a:latin typeface="Times New Roman" panose="02020603050405020304" pitchFamily="18" charset="0"/>
                <a:cs typeface="Times New Roman" panose="02020603050405020304" pitchFamily="18" charset="0"/>
              </a:rPr>
              <a:t> в сети Интернет и информационной безопасности финансовой организации.</a:t>
            </a:r>
          </a:p>
          <a:p>
            <a:r>
              <a:rPr lang="ru-RU" sz="1000" dirty="0">
                <a:latin typeface="Times New Roman" panose="02020603050405020304" pitchFamily="18" charset="0"/>
                <a:cs typeface="Times New Roman" panose="02020603050405020304" pitchFamily="18" charset="0"/>
              </a:rPr>
              <a:t>Пример</a:t>
            </a:r>
            <a:r>
              <a:rPr lang="ru-RU" sz="1000" dirty="0" smtClean="0">
                <a:latin typeface="Times New Roman" panose="02020603050405020304" pitchFamily="18" charset="0"/>
                <a:cs typeface="Times New Roman" panose="02020603050405020304" pitchFamily="18" charset="0"/>
              </a:rPr>
              <a:t>: взлом </a:t>
            </a:r>
            <a:r>
              <a:rPr lang="ru-RU" sz="1000" dirty="0">
                <a:latin typeface="Times New Roman" panose="02020603050405020304" pitchFamily="18" charset="0"/>
                <a:cs typeface="Times New Roman" panose="02020603050405020304" pitchFamily="18" charset="0"/>
              </a:rPr>
              <a:t>баз данных, хакерские атаки на сервисы банков</a:t>
            </a:r>
            <a:r>
              <a:rPr lang="ru-RU" sz="1000" dirty="0" smtClean="0">
                <a:latin typeface="Times New Roman" panose="02020603050405020304" pitchFamily="18" charset="0"/>
                <a:cs typeface="Times New Roman" panose="02020603050405020304" pitchFamily="18" charset="0"/>
              </a:rPr>
              <a:t>.</a:t>
            </a:r>
          </a:p>
        </p:txBody>
      </p:sp>
      <p:sp>
        <p:nvSpPr>
          <p:cNvPr id="13" name="Прямоугольник 12"/>
          <p:cNvSpPr/>
          <p:nvPr/>
        </p:nvSpPr>
        <p:spPr>
          <a:xfrm>
            <a:off x="4617590" y="1988840"/>
            <a:ext cx="4358685" cy="1600438"/>
          </a:xfrm>
          <a:prstGeom prst="rect">
            <a:avLst/>
          </a:prstGeom>
          <a:solidFill>
            <a:schemeClr val="bg1">
              <a:lumMod val="95000"/>
            </a:schemeClr>
          </a:solidFill>
          <a:ln>
            <a:solidFill>
              <a:schemeClr val="tx2">
                <a:lumMod val="75000"/>
                <a:lumOff val="25000"/>
              </a:schemeClr>
            </a:solidFill>
          </a:ln>
        </p:spPr>
        <p:txBody>
          <a:bodyPr wrap="square">
            <a:spAutoFit/>
          </a:bodyPr>
          <a:lstStyle/>
          <a:p>
            <a:r>
              <a:rPr lang="ru-RU" sz="1200" b="1" dirty="0">
                <a:latin typeface="Times New Roman" panose="02020603050405020304" pitchFamily="18" charset="0"/>
                <a:cs typeface="Times New Roman" panose="02020603050405020304" pitchFamily="18" charset="0"/>
              </a:rPr>
              <a:t>Банковский вклад (депозит) </a:t>
            </a:r>
            <a:r>
              <a:rPr lang="ru-RU" sz="1200" dirty="0">
                <a:latin typeface="Times New Roman" panose="02020603050405020304" pitchFamily="18" charset="0"/>
                <a:cs typeface="Times New Roman" panose="02020603050405020304" pitchFamily="18" charset="0"/>
              </a:rPr>
              <a:t>— это денежные средства, размещённые гражданином в банке на определённый срок или бессрочно и под определённый процент.</a:t>
            </a:r>
          </a:p>
          <a:p>
            <a:r>
              <a:rPr lang="ru-RU" sz="1000" dirty="0">
                <a:latin typeface="Times New Roman" panose="02020603050405020304" pitchFamily="18" charset="0"/>
                <a:cs typeface="Times New Roman" panose="02020603050405020304" pitchFamily="18" charset="0"/>
              </a:rPr>
              <a:t>Вклад помогает сберечь и приумножить деньги, защитив их от обесценивания</a:t>
            </a:r>
            <a:r>
              <a:rPr lang="ru-RU" sz="1000" dirty="0" smtClean="0">
                <a:latin typeface="Times New Roman" panose="02020603050405020304" pitchFamily="18" charset="0"/>
                <a:cs typeface="Times New Roman" panose="02020603050405020304" pitchFamily="18" charset="0"/>
              </a:rPr>
              <a:t>.</a:t>
            </a:r>
            <a:endParaRPr lang="ru-RU" sz="1000" dirty="0">
              <a:latin typeface="Times New Roman" panose="02020603050405020304" pitchFamily="18" charset="0"/>
              <a:cs typeface="Times New Roman" panose="02020603050405020304" pitchFamily="18" charset="0"/>
            </a:endParaRPr>
          </a:p>
          <a:p>
            <a:r>
              <a:rPr lang="ru-RU" sz="1000" b="1" dirty="0">
                <a:latin typeface="Times New Roman" panose="02020603050405020304" pitchFamily="18" charset="0"/>
                <a:cs typeface="Times New Roman" panose="02020603050405020304" pitchFamily="18" charset="0"/>
              </a:rPr>
              <a:t>Выделяют следующие виды вкладов:</a:t>
            </a:r>
          </a:p>
          <a:p>
            <a:pPr marL="171450" indent="-171450">
              <a:buFont typeface="Wingdings" panose="05000000000000000000" pitchFamily="2" charset="2"/>
              <a:buChar char="Ø"/>
            </a:pPr>
            <a:r>
              <a:rPr lang="ru-RU" sz="1000" dirty="0">
                <a:latin typeface="Times New Roman" panose="02020603050405020304" pitchFamily="18" charset="0"/>
                <a:cs typeface="Times New Roman" panose="02020603050405020304" pitchFamily="18" charset="0"/>
              </a:rPr>
              <a:t>срочные (на определённый срок);</a:t>
            </a:r>
          </a:p>
          <a:p>
            <a:pPr marL="171450" indent="-171450">
              <a:buFont typeface="Wingdings" panose="05000000000000000000" pitchFamily="2" charset="2"/>
              <a:buChar char="Ø"/>
            </a:pPr>
            <a:r>
              <a:rPr lang="ru-RU" sz="1000" dirty="0">
                <a:latin typeface="Times New Roman" panose="02020603050405020304" pitchFamily="18" charset="0"/>
                <a:cs typeface="Times New Roman" panose="02020603050405020304" pitchFamily="18" charset="0"/>
              </a:rPr>
              <a:t>до востребования (без определённого срока);</a:t>
            </a:r>
          </a:p>
          <a:p>
            <a:pPr marL="171450" indent="-171450">
              <a:buFont typeface="Wingdings" panose="05000000000000000000" pitchFamily="2" charset="2"/>
              <a:buChar char="Ø"/>
            </a:pPr>
            <a:r>
              <a:rPr lang="ru-RU" sz="1000" dirty="0">
                <a:latin typeface="Times New Roman" panose="02020603050405020304" pitchFamily="18" charset="0"/>
                <a:cs typeface="Times New Roman" panose="02020603050405020304" pitchFamily="18" charset="0"/>
              </a:rPr>
              <a:t>накопительные (с возможностью пополнять вклад</a:t>
            </a:r>
            <a:r>
              <a:rPr lang="ru-RU" sz="10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itchFamily="18" charset="0"/>
              <a:cs typeface="Times New Roman" pitchFamily="18" charset="0"/>
            </a:endParaRPr>
          </a:p>
        </p:txBody>
      </p:sp>
      <p:sp>
        <p:nvSpPr>
          <p:cNvPr id="17" name="Прямоугольник 16"/>
          <p:cNvSpPr/>
          <p:nvPr/>
        </p:nvSpPr>
        <p:spPr>
          <a:xfrm>
            <a:off x="4440554" y="476672"/>
            <a:ext cx="4679247" cy="3416320"/>
          </a:xfrm>
          <a:prstGeom prst="rect">
            <a:avLst/>
          </a:prstGeom>
          <a:solidFill>
            <a:schemeClr val="bg1">
              <a:lumMod val="95000"/>
            </a:schemeClr>
          </a:solidFill>
          <a:ln>
            <a:solidFill>
              <a:schemeClr val="tx2">
                <a:lumMod val="75000"/>
                <a:lumOff val="25000"/>
              </a:schemeClr>
            </a:solidFill>
          </a:ln>
        </p:spPr>
        <p:txBody>
          <a:bodyPr wrap="square">
            <a:spAutoFit/>
          </a:bodyPr>
          <a:lstStyle/>
          <a:p>
            <a:r>
              <a:rPr lang="ru-RU" sz="1200" b="1" dirty="0">
                <a:latin typeface="Times New Roman" pitchFamily="18" charset="0"/>
                <a:ea typeface="Calibri" pitchFamily="34" charset="0"/>
                <a:cs typeface="Times New Roman" pitchFamily="18" charset="0"/>
              </a:rPr>
              <a:t>Денежные </a:t>
            </a:r>
            <a:r>
              <a:rPr lang="ru-RU" sz="1200" b="1" dirty="0" smtClean="0">
                <a:latin typeface="Times New Roman" pitchFamily="18" charset="0"/>
                <a:ea typeface="Calibri" pitchFamily="34" charset="0"/>
                <a:cs typeface="Times New Roman" pitchFamily="18" charset="0"/>
              </a:rPr>
              <a:t>агрегаты. </a:t>
            </a:r>
          </a:p>
          <a:p>
            <a:r>
              <a:rPr lang="ru-RU" sz="1200" dirty="0">
                <a:latin typeface="Times New Roman" panose="02020603050405020304" pitchFamily="18" charset="0"/>
                <a:cs typeface="Times New Roman" panose="02020603050405020304" pitchFamily="18" charset="0"/>
              </a:rPr>
              <a:t>В зависимости от степени ликвидности денежных активов выделяют денежные агрегаты.</a:t>
            </a:r>
          </a:p>
          <a:p>
            <a:r>
              <a:rPr lang="ru-RU" sz="1200" b="1" dirty="0">
                <a:latin typeface="Times New Roman" panose="02020603050405020304" pitchFamily="18" charset="0"/>
                <a:cs typeface="Times New Roman" panose="02020603050405020304" pitchFamily="18" charset="0"/>
              </a:rPr>
              <a:t>Денежный агрегат </a:t>
            </a:r>
            <a:r>
              <a:rPr lang="ru-RU" sz="1200" dirty="0">
                <a:latin typeface="Times New Roman" panose="02020603050405020304" pitchFamily="18" charset="0"/>
                <a:cs typeface="Times New Roman" panose="02020603050405020304" pitchFamily="18" charset="0"/>
              </a:rPr>
              <a:t>— это часть денежной массы, которая отличается определённой степенью ликвидности.</a:t>
            </a:r>
          </a:p>
          <a:p>
            <a:r>
              <a:rPr lang="ru-RU" sz="1200" b="1" dirty="0">
                <a:latin typeface="Times New Roman" panose="02020603050405020304" pitchFamily="18" charset="0"/>
                <a:cs typeface="Times New Roman" panose="02020603050405020304" pitchFamily="18" charset="0"/>
              </a:rPr>
              <a:t>Виды денежных агрегатов:</a:t>
            </a:r>
          </a:p>
          <a:p>
            <a:pPr marL="171450" indent="-171450">
              <a:buFont typeface="Wingdings" panose="05000000000000000000" pitchFamily="2" charset="2"/>
              <a:buChar char="Ø"/>
            </a:pPr>
            <a:r>
              <a:rPr lang="ru-RU" sz="1200" dirty="0">
                <a:latin typeface="Times New Roman" panose="02020603050405020304" pitchFamily="18" charset="0"/>
                <a:cs typeface="Times New Roman" panose="02020603050405020304" pitchFamily="18" charset="0"/>
              </a:rPr>
              <a:t>М0 включает наличные деньги, которые есть у участников экономики «на руках»;</a:t>
            </a:r>
          </a:p>
          <a:p>
            <a:pPr marL="171450" indent="-171450">
              <a:buFont typeface="Wingdings" panose="05000000000000000000" pitchFamily="2" charset="2"/>
              <a:buChar char="Ø"/>
            </a:pPr>
            <a:r>
              <a:rPr lang="ru-RU" sz="1200" dirty="0">
                <a:latin typeface="Times New Roman" panose="02020603050405020304" pitchFamily="18" charset="0"/>
                <a:cs typeface="Times New Roman" panose="02020603050405020304" pitchFamily="18" charset="0"/>
              </a:rPr>
              <a:t>М1 включает М0 и безналичные деньги, находящиеся на рублёвых счетах в банках;</a:t>
            </a:r>
          </a:p>
          <a:p>
            <a:pPr marL="171450" indent="-171450">
              <a:buFont typeface="Wingdings" panose="05000000000000000000" pitchFamily="2" charset="2"/>
              <a:buChar char="Ø"/>
            </a:pPr>
            <a:r>
              <a:rPr lang="ru-RU" sz="1200" dirty="0">
                <a:latin typeface="Times New Roman" panose="02020603050405020304" pitchFamily="18" charset="0"/>
                <a:cs typeface="Times New Roman" panose="02020603050405020304" pitchFamily="18" charset="0"/>
              </a:rPr>
              <a:t>М2 включает М1 и безналичные деньги, находящиеся на срочных вкладах, и проценты на них;</a:t>
            </a:r>
          </a:p>
          <a:p>
            <a:pPr marL="171450" indent="-171450">
              <a:buFont typeface="Wingdings" panose="05000000000000000000" pitchFamily="2" charset="2"/>
              <a:buChar char="Ø"/>
            </a:pPr>
            <a:r>
              <a:rPr lang="ru-RU" sz="1200" dirty="0">
                <a:latin typeface="Times New Roman" panose="02020603050405020304" pitchFamily="18" charset="0"/>
                <a:cs typeface="Times New Roman" panose="02020603050405020304" pitchFamily="18" charset="0"/>
              </a:rPr>
              <a:t>М3 включает М2 и вклады в иностранной валюте и долговые ценные бумаги (государственные облигации, сберегательные сертификаты).</a:t>
            </a:r>
          </a:p>
          <a:p>
            <a:r>
              <a:rPr lang="ru-RU" sz="1200" dirty="0" smtClean="0">
                <a:latin typeface="Times New Roman" panose="02020603050405020304" pitchFamily="18" charset="0"/>
                <a:cs typeface="Times New Roman" panose="02020603050405020304" pitchFamily="18" charset="0"/>
              </a:rPr>
              <a:t>Агрегат </a:t>
            </a:r>
            <a:r>
              <a:rPr lang="ru-RU" sz="1200" dirty="0">
                <a:latin typeface="Times New Roman" panose="02020603050405020304" pitchFamily="18" charset="0"/>
                <a:cs typeface="Times New Roman" panose="02020603050405020304" pitchFamily="18" charset="0"/>
              </a:rPr>
              <a:t>М0 является самым ликвидным, а М3 — самым </a:t>
            </a:r>
            <a:r>
              <a:rPr lang="ru-RU" sz="1200" dirty="0" smtClean="0">
                <a:latin typeface="Times New Roman" panose="02020603050405020304" pitchFamily="18" charset="0"/>
                <a:cs typeface="Times New Roman" panose="02020603050405020304" pitchFamily="18" charset="0"/>
              </a:rPr>
              <a:t>неликвидным. В </a:t>
            </a:r>
            <a:r>
              <a:rPr lang="ru-RU" sz="1200" dirty="0">
                <a:latin typeface="Times New Roman" panose="02020603050405020304" pitchFamily="18" charset="0"/>
                <a:cs typeface="Times New Roman" panose="02020603050405020304" pitchFamily="18" charset="0"/>
              </a:rPr>
              <a:t>то же время агрегат М0 имеет нулевую доходность, а агрегат М3 — наибольшую доходность</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sp>
        <p:nvSpPr>
          <p:cNvPr id="2" name="Прямоугольник 1"/>
          <p:cNvSpPr/>
          <p:nvPr/>
        </p:nvSpPr>
        <p:spPr>
          <a:xfrm>
            <a:off x="4538121" y="3892992"/>
            <a:ext cx="4572000" cy="2800767"/>
          </a:xfrm>
          <a:prstGeom prst="rect">
            <a:avLst/>
          </a:prstGeom>
        </p:spPr>
        <p:txBody>
          <a:bodyPr>
            <a:spAutoFit/>
          </a:bodyPr>
          <a:lstStyle/>
          <a:p>
            <a:r>
              <a:rPr lang="ru-RU" sz="800" dirty="0" smtClean="0">
                <a:latin typeface="Times New Roman" panose="02020603050405020304" pitchFamily="18" charset="0"/>
                <a:cs typeface="Times New Roman" panose="02020603050405020304" pitchFamily="18" charset="0"/>
              </a:rPr>
              <a:t>      </a:t>
            </a:r>
            <a:r>
              <a:rPr lang="ru-RU" sz="800" b="1" dirty="0" smtClean="0">
                <a:latin typeface="Times New Roman" panose="02020603050405020304" pitchFamily="18" charset="0"/>
                <a:cs typeface="Times New Roman" panose="02020603050405020304" pitchFamily="18" charset="0"/>
              </a:rPr>
              <a:t>Безопасная </a:t>
            </a:r>
            <a:r>
              <a:rPr lang="ru-RU" sz="800" b="1" dirty="0">
                <a:latin typeface="Times New Roman" panose="02020603050405020304" pitchFamily="18" charset="0"/>
                <a:cs typeface="Times New Roman" panose="02020603050405020304" pitchFamily="18" charset="0"/>
              </a:rPr>
              <a:t>работа в сети Интернет</a:t>
            </a:r>
          </a:p>
          <a:p>
            <a:pPr marL="171450" indent="-171450">
              <a:buFont typeface="Wingdings" panose="05000000000000000000" pitchFamily="2" charset="2"/>
              <a:buChar char="Ø"/>
            </a:pPr>
            <a:r>
              <a:rPr lang="ru-RU" sz="800" dirty="0" smtClean="0">
                <a:latin typeface="Times New Roman" panose="02020603050405020304" pitchFamily="18" charset="0"/>
                <a:cs typeface="Times New Roman" panose="02020603050405020304" pitchFamily="18" charset="0"/>
              </a:rPr>
              <a:t>менять </a:t>
            </a:r>
            <a:r>
              <a:rPr lang="ru-RU" sz="800" dirty="0">
                <a:latin typeface="Times New Roman" panose="02020603050405020304" pitchFamily="18" charset="0"/>
                <a:cs typeface="Times New Roman" panose="02020603050405020304" pitchFamily="18" charset="0"/>
              </a:rPr>
              <a:t>пароли не реже одного раза в месяц;</a:t>
            </a:r>
          </a:p>
          <a:p>
            <a:pPr marL="171450" indent="-171450">
              <a:buFont typeface="Wingdings" panose="05000000000000000000" pitchFamily="2" charset="2"/>
              <a:buChar char="Ø"/>
            </a:pPr>
            <a:r>
              <a:rPr lang="ru-RU" sz="800" dirty="0">
                <a:latin typeface="Times New Roman" panose="02020603050405020304" pitchFamily="18" charset="0"/>
                <a:cs typeface="Times New Roman" panose="02020603050405020304" pitchFamily="18" charset="0"/>
              </a:rPr>
              <a:t>для компаний: компьютер, на котором хранится бухгалтерская информация, не подключать к сети Интернет; </a:t>
            </a:r>
          </a:p>
          <a:p>
            <a:pPr marL="171450" indent="-171450">
              <a:buFont typeface="Wingdings" panose="05000000000000000000" pitchFamily="2" charset="2"/>
              <a:buChar char="Ø"/>
            </a:pPr>
            <a:r>
              <a:rPr lang="ru-RU" sz="800" dirty="0">
                <a:latin typeface="Times New Roman" panose="02020603050405020304" pitchFamily="18" charset="0"/>
                <a:cs typeface="Times New Roman" panose="02020603050405020304" pitchFamily="18" charset="0"/>
              </a:rPr>
              <a:t>изучать банковские выписки и перечень совершённых операций с банковской карты;</a:t>
            </a:r>
          </a:p>
          <a:p>
            <a:pPr marL="171450" indent="-171450">
              <a:buFont typeface="Wingdings" panose="05000000000000000000" pitchFamily="2" charset="2"/>
              <a:buChar char="Ø"/>
            </a:pPr>
            <a:r>
              <a:rPr lang="ru-RU" sz="800" dirty="0">
                <a:latin typeface="Times New Roman" panose="02020603050405020304" pitchFamily="18" charset="0"/>
                <a:cs typeface="Times New Roman" panose="02020603050405020304" pitchFamily="18" charset="0"/>
              </a:rPr>
              <a:t>подбирать надёжные пароли;</a:t>
            </a:r>
          </a:p>
          <a:p>
            <a:pPr marL="171450" indent="-171450">
              <a:buFont typeface="Wingdings" panose="05000000000000000000" pitchFamily="2" charset="2"/>
              <a:buChar char="Ø"/>
            </a:pPr>
            <a:r>
              <a:rPr lang="ru-RU" sz="800" dirty="0">
                <a:latin typeface="Times New Roman" panose="02020603050405020304" pitchFamily="18" charset="0"/>
                <a:cs typeface="Times New Roman" panose="02020603050405020304" pitchFamily="18" charset="0"/>
              </a:rPr>
              <a:t>завести отдельную банковскую карту для оплаты покупок через сеть Интернет;</a:t>
            </a:r>
          </a:p>
          <a:p>
            <a:pPr marL="171450" indent="-171450">
              <a:buFont typeface="Wingdings" panose="05000000000000000000" pitchFamily="2" charset="2"/>
              <a:buChar char="Ø"/>
            </a:pPr>
            <a:r>
              <a:rPr lang="ru-RU" sz="800" dirty="0">
                <a:latin typeface="Times New Roman" panose="02020603050405020304" pitchFamily="18" charset="0"/>
                <a:cs typeface="Times New Roman" panose="02020603050405020304" pitchFamily="18" charset="0"/>
              </a:rPr>
              <a:t>не хранить средства на карте для совершения покупок через сеть Интернет, переводить на неё средства только для совершения покупки;</a:t>
            </a:r>
          </a:p>
          <a:p>
            <a:pPr marL="171450" indent="-171450">
              <a:buFont typeface="Wingdings" panose="05000000000000000000" pitchFamily="2" charset="2"/>
              <a:buChar char="Ø"/>
            </a:pPr>
            <a:r>
              <a:rPr lang="ru-RU" sz="800" dirty="0">
                <a:latin typeface="Times New Roman" panose="02020603050405020304" pitchFamily="18" charset="0"/>
                <a:cs typeface="Times New Roman" panose="02020603050405020304" pitchFamily="18" charset="0"/>
              </a:rPr>
              <a:t>при обнаружении операции, которую не совершали, срочно обратиться в банк с заявлением</a:t>
            </a:r>
            <a:r>
              <a:rPr lang="ru-RU" sz="800" dirty="0" smtClean="0">
                <a:latin typeface="Times New Roman" panose="02020603050405020304" pitchFamily="18" charset="0"/>
                <a:cs typeface="Times New Roman" panose="02020603050405020304" pitchFamily="18" charset="0"/>
              </a:rPr>
              <a:t>.</a:t>
            </a:r>
          </a:p>
          <a:p>
            <a:pPr marL="171450" indent="-171450">
              <a:buFont typeface="Wingdings" panose="05000000000000000000" pitchFamily="2" charset="2"/>
              <a:buChar char="Ø"/>
            </a:pPr>
            <a:endParaRPr lang="ru-RU" sz="800" dirty="0" smtClean="0">
              <a:latin typeface="Times New Roman" panose="02020603050405020304" pitchFamily="18" charset="0"/>
              <a:cs typeface="Times New Roman" panose="02020603050405020304" pitchFamily="18" charset="0"/>
            </a:endParaRPr>
          </a:p>
          <a:p>
            <a:r>
              <a:rPr lang="ru-RU" sz="800" b="1" dirty="0" smtClean="0">
                <a:latin typeface="Times New Roman" panose="02020603050405020304" pitchFamily="18" charset="0"/>
                <a:cs typeface="Times New Roman" panose="02020603050405020304" pitchFamily="18" charset="0"/>
              </a:rPr>
              <a:t>     Правила </a:t>
            </a:r>
            <a:r>
              <a:rPr lang="ru-RU" sz="800" b="1" dirty="0">
                <a:latin typeface="Times New Roman" panose="02020603050405020304" pitchFamily="18" charset="0"/>
                <a:cs typeface="Times New Roman" panose="02020603050405020304" pitchFamily="18" charset="0"/>
              </a:rPr>
              <a:t>безопасной работы в сети Интернет:</a:t>
            </a:r>
          </a:p>
          <a:p>
            <a:pPr marL="171450" indent="-171450">
              <a:buFont typeface="Wingdings" panose="05000000000000000000" pitchFamily="2" charset="2"/>
              <a:buChar char="Ø"/>
            </a:pPr>
            <a:r>
              <a:rPr lang="ru-RU" sz="800" dirty="0">
                <a:latin typeface="Times New Roman" panose="02020603050405020304" pitchFamily="18" charset="0"/>
                <a:cs typeface="Times New Roman" panose="02020603050405020304" pitchFamily="18" charset="0"/>
              </a:rPr>
              <a:t>не сообщать никому, даже сотрудникам банка, свои пароли и ПИН-коды от банковских карт;</a:t>
            </a:r>
          </a:p>
          <a:p>
            <a:pPr marL="171450" indent="-171450">
              <a:buFont typeface="Wingdings" panose="05000000000000000000" pitchFamily="2" charset="2"/>
              <a:buChar char="Ø"/>
            </a:pPr>
            <a:r>
              <a:rPr lang="ru-RU" sz="800" dirty="0">
                <a:latin typeface="Times New Roman" panose="02020603050405020304" pitchFamily="18" charset="0"/>
                <a:cs typeface="Times New Roman" panose="02020603050405020304" pitchFamily="18" charset="0"/>
              </a:rPr>
              <a:t>использовать антивирус не только на компьютере, но и на мобильном телефоне и планшете;</a:t>
            </a:r>
          </a:p>
          <a:p>
            <a:pPr marL="171450" indent="-171450">
              <a:buFont typeface="Wingdings" panose="05000000000000000000" pitchFamily="2" charset="2"/>
              <a:buChar char="Ø"/>
            </a:pPr>
            <a:r>
              <a:rPr lang="ru-RU" sz="800" dirty="0">
                <a:latin typeface="Times New Roman" panose="02020603050405020304" pitchFamily="18" charset="0"/>
                <a:cs typeface="Times New Roman" panose="02020603050405020304" pitchFamily="18" charset="0"/>
              </a:rPr>
              <a:t>не переходить по ссылкам, присланным в социальных сетях и по электронной почте;</a:t>
            </a:r>
          </a:p>
          <a:p>
            <a:pPr marL="171450" indent="-171450">
              <a:buFont typeface="Wingdings" panose="05000000000000000000" pitchFamily="2" charset="2"/>
              <a:buChar char="Ø"/>
            </a:pPr>
            <a:r>
              <a:rPr lang="ru-RU" sz="800" dirty="0">
                <a:latin typeface="Times New Roman" panose="02020603050405020304" pitchFamily="18" charset="0"/>
                <a:cs typeface="Times New Roman" panose="02020603050405020304" pitchFamily="18" charset="0"/>
              </a:rPr>
              <a:t>использовать только официальные приложения;</a:t>
            </a:r>
          </a:p>
          <a:p>
            <a:pPr marL="171450" indent="-171450">
              <a:buFont typeface="Wingdings" panose="05000000000000000000" pitchFamily="2" charset="2"/>
              <a:buChar char="Ø"/>
            </a:pPr>
            <a:r>
              <a:rPr lang="ru-RU" sz="800" dirty="0">
                <a:latin typeface="Times New Roman" panose="02020603050405020304" pitchFamily="18" charset="0"/>
                <a:cs typeface="Times New Roman" panose="02020603050405020304" pitchFamily="18" charset="0"/>
              </a:rPr>
              <a:t>при работе с банкоматом и при оплате банковской картой в магазине закрывать рукой клавиатуру;</a:t>
            </a:r>
          </a:p>
          <a:p>
            <a:pPr marL="171450" indent="-171450">
              <a:buFont typeface="Wingdings" panose="05000000000000000000" pitchFamily="2" charset="2"/>
              <a:buChar char="Ø"/>
            </a:pPr>
            <a:r>
              <a:rPr lang="ru-RU" sz="800" dirty="0">
                <a:latin typeface="Times New Roman" panose="02020603050405020304" pitchFamily="18" charset="0"/>
                <a:cs typeface="Times New Roman" panose="02020603050405020304" pitchFamily="18" charset="0"/>
              </a:rPr>
              <a:t>пользоваться СМС-оповещением о совершённых операциях с банковской карты;</a:t>
            </a:r>
          </a:p>
          <a:p>
            <a:pPr marL="171450" indent="-171450">
              <a:buFont typeface="Wingdings" panose="05000000000000000000" pitchFamily="2" charset="2"/>
              <a:buChar char="Ø"/>
            </a:pPr>
            <a:r>
              <a:rPr lang="ru-RU" sz="800" dirty="0">
                <a:latin typeface="Times New Roman" panose="02020603050405020304" pitchFamily="18" charset="0"/>
                <a:cs typeface="Times New Roman" panose="02020603050405020304" pitchFamily="18" charset="0"/>
              </a:rPr>
              <a:t>не использовать сомнительные сайты;</a:t>
            </a:r>
          </a:p>
          <a:p>
            <a:pPr marL="171450" indent="-171450">
              <a:buFont typeface="Wingdings" panose="05000000000000000000" pitchFamily="2" charset="2"/>
              <a:buChar char="Ø"/>
            </a:pPr>
            <a:r>
              <a:rPr lang="ru-RU" sz="800" dirty="0">
                <a:latin typeface="Times New Roman" panose="02020603050405020304" pitchFamily="18" charset="0"/>
                <a:cs typeface="Times New Roman" panose="02020603050405020304" pitchFamily="18" charset="0"/>
              </a:rPr>
              <a:t>помнить правило «бесплатный сыр бывает только в мышеловке» и не отвечать на письма о выигрышах. </a:t>
            </a:r>
          </a:p>
        </p:txBody>
      </p:sp>
      <p:sp>
        <p:nvSpPr>
          <p:cNvPr id="3" name="Прямоугольник 2"/>
          <p:cNvSpPr/>
          <p:nvPr/>
        </p:nvSpPr>
        <p:spPr>
          <a:xfrm>
            <a:off x="38631" y="4464967"/>
            <a:ext cx="4572000" cy="2477601"/>
          </a:xfrm>
          <a:prstGeom prst="rect">
            <a:avLst/>
          </a:prstGeom>
        </p:spPr>
        <p:txBody>
          <a:bodyPr>
            <a:spAutoFit/>
          </a:bodyPr>
          <a:lstStyle/>
          <a:p>
            <a:pPr lvl="0"/>
            <a:r>
              <a:rPr lang="ru-RU" sz="1000" b="1" dirty="0">
                <a:solidFill>
                  <a:prstClr val="black"/>
                </a:solidFill>
                <a:latin typeface="Times New Roman" panose="02020603050405020304" pitchFamily="18" charset="0"/>
                <a:cs typeface="Times New Roman" panose="02020603050405020304" pitchFamily="18" charset="0"/>
              </a:rPr>
              <a:t>Существует множество виртуальных ловушек в сети Интернет</a:t>
            </a:r>
            <a:r>
              <a:rPr lang="ru-RU" sz="1000" b="1" dirty="0" smtClean="0">
                <a:solidFill>
                  <a:prstClr val="black"/>
                </a:solidFill>
                <a:latin typeface="Times New Roman" panose="02020603050405020304" pitchFamily="18" charset="0"/>
                <a:cs typeface="Times New Roman" panose="02020603050405020304" pitchFamily="18" charset="0"/>
              </a:rPr>
              <a:t>.</a:t>
            </a:r>
          </a:p>
          <a:p>
            <a:pPr lvl="0"/>
            <a:endParaRPr lang="ru-RU" sz="1000" b="1" dirty="0" smtClean="0">
              <a:solidFill>
                <a:prstClr val="black"/>
              </a:solidFill>
              <a:latin typeface="Times New Roman" panose="02020603050405020304" pitchFamily="18" charset="0"/>
              <a:cs typeface="Times New Roman" panose="02020603050405020304" pitchFamily="18" charset="0"/>
            </a:endParaRPr>
          </a:p>
          <a:p>
            <a:pPr marL="171450" lvl="0" indent="-171450">
              <a:buFont typeface="Wingdings" panose="05000000000000000000" pitchFamily="2" charset="2"/>
              <a:buChar char="Ø"/>
            </a:pPr>
            <a:r>
              <a:rPr lang="ru-RU" sz="900" b="1" dirty="0" err="1" smtClean="0">
                <a:solidFill>
                  <a:prstClr val="black"/>
                </a:solidFill>
                <a:latin typeface="Times New Roman" panose="02020603050405020304" pitchFamily="18" charset="0"/>
                <a:cs typeface="Times New Roman" panose="02020603050405020304" pitchFamily="18" charset="0"/>
              </a:rPr>
              <a:t>Фишинг</a:t>
            </a:r>
            <a:r>
              <a:rPr lang="ru-RU" sz="900" b="1" dirty="0" smtClean="0">
                <a:solidFill>
                  <a:prstClr val="black"/>
                </a:solidFill>
                <a:latin typeface="Times New Roman" panose="02020603050405020304" pitchFamily="18" charset="0"/>
                <a:cs typeface="Times New Roman" panose="02020603050405020304" pitchFamily="18" charset="0"/>
              </a:rPr>
              <a:t> </a:t>
            </a:r>
            <a:r>
              <a:rPr lang="ru-RU" sz="900" dirty="0">
                <a:solidFill>
                  <a:prstClr val="black"/>
                </a:solidFill>
                <a:latin typeface="Times New Roman" panose="02020603050405020304" pitchFamily="18" charset="0"/>
                <a:cs typeface="Times New Roman" panose="02020603050405020304" pitchFamily="18" charset="0"/>
              </a:rPr>
              <a:t>— это схема похищения платёжных реквизитов с использованием поддельных сайтов, на которых пользователь сам вводит свои данные.</a:t>
            </a:r>
          </a:p>
          <a:p>
            <a:pPr marL="171450" lvl="0" indent="-171450">
              <a:buFont typeface="Wingdings" panose="05000000000000000000" pitchFamily="2" charset="2"/>
              <a:buChar char="Ø"/>
            </a:pPr>
            <a:r>
              <a:rPr lang="ru-RU" sz="900" b="1" dirty="0" err="1">
                <a:solidFill>
                  <a:prstClr val="black"/>
                </a:solidFill>
                <a:latin typeface="Times New Roman" panose="02020603050405020304" pitchFamily="18" charset="0"/>
                <a:cs typeface="Times New Roman" panose="02020603050405020304" pitchFamily="18" charset="0"/>
              </a:rPr>
              <a:t>Фарминг</a:t>
            </a:r>
            <a:r>
              <a:rPr lang="ru-RU" sz="900" b="1" dirty="0">
                <a:solidFill>
                  <a:prstClr val="black"/>
                </a:solidFill>
                <a:latin typeface="Times New Roman" panose="02020603050405020304" pitchFamily="18" charset="0"/>
                <a:cs typeface="Times New Roman" panose="02020603050405020304" pitchFamily="18" charset="0"/>
              </a:rPr>
              <a:t> </a:t>
            </a:r>
            <a:r>
              <a:rPr lang="ru-RU" sz="900" dirty="0">
                <a:solidFill>
                  <a:prstClr val="black"/>
                </a:solidFill>
                <a:latin typeface="Times New Roman" panose="02020603050405020304" pitchFamily="18" charset="0"/>
                <a:cs typeface="Times New Roman" panose="02020603050405020304" pitchFamily="18" charset="0"/>
              </a:rPr>
              <a:t>— это схема похищения платёжных реквизитов при помощи вредоносного программного обеспечения.</a:t>
            </a:r>
          </a:p>
          <a:p>
            <a:pPr marL="171450" lvl="0" indent="-171450">
              <a:buFont typeface="Wingdings" panose="05000000000000000000" pitchFamily="2" charset="2"/>
              <a:buChar char="Ø"/>
            </a:pPr>
            <a:r>
              <a:rPr lang="ru-RU" sz="900" b="1" dirty="0">
                <a:solidFill>
                  <a:prstClr val="black"/>
                </a:solidFill>
                <a:latin typeface="Times New Roman" panose="02020603050405020304" pitchFamily="18" charset="0"/>
                <a:cs typeface="Times New Roman" panose="02020603050405020304" pitchFamily="18" charset="0"/>
              </a:rPr>
              <a:t>Скандинавский аукцион </a:t>
            </a:r>
            <a:r>
              <a:rPr lang="ru-RU" sz="900" dirty="0">
                <a:solidFill>
                  <a:prstClr val="black"/>
                </a:solidFill>
                <a:latin typeface="Times New Roman" panose="02020603050405020304" pitchFamily="18" charset="0"/>
                <a:cs typeface="Times New Roman" panose="02020603050405020304" pitchFamily="18" charset="0"/>
              </a:rPr>
              <a:t>— это способ «почти честного» отъёма денег в сети Интернет</a:t>
            </a:r>
            <a:r>
              <a:rPr lang="ru-RU" sz="900" dirty="0" smtClean="0">
                <a:solidFill>
                  <a:prstClr val="black"/>
                </a:solidFill>
                <a:latin typeface="Times New Roman" panose="02020603050405020304" pitchFamily="18" charset="0"/>
                <a:cs typeface="Times New Roman" panose="02020603050405020304" pitchFamily="18" charset="0"/>
              </a:rPr>
              <a:t>. В </a:t>
            </a:r>
            <a:r>
              <a:rPr lang="ru-RU" sz="900" dirty="0">
                <a:solidFill>
                  <a:prstClr val="black"/>
                </a:solidFill>
                <a:latin typeface="Times New Roman" panose="02020603050405020304" pitchFamily="18" charset="0"/>
                <a:cs typeface="Times New Roman" panose="02020603050405020304" pitchFamily="18" charset="0"/>
              </a:rPr>
              <a:t>аукционе побеждает тот, кто назовёт цену последним. </a:t>
            </a:r>
            <a:r>
              <a:rPr lang="ru-RU" sz="900" dirty="0" smtClean="0">
                <a:solidFill>
                  <a:prstClr val="black"/>
                </a:solidFill>
                <a:latin typeface="Times New Roman" panose="02020603050405020304" pitchFamily="18" charset="0"/>
                <a:cs typeface="Times New Roman" panose="02020603050405020304" pitchFamily="18" charset="0"/>
              </a:rPr>
              <a:t>Но </a:t>
            </a:r>
            <a:r>
              <a:rPr lang="ru-RU" sz="900" dirty="0">
                <a:solidFill>
                  <a:prstClr val="black"/>
                </a:solidFill>
                <a:latin typeface="Times New Roman" panose="02020603050405020304" pitchFamily="18" charset="0"/>
                <a:cs typeface="Times New Roman" panose="02020603050405020304" pitchFamily="18" charset="0"/>
              </a:rPr>
              <a:t>кроме реальных людей в скандинавском аукционе принимают участие роботы, чья задача — не дать аукциону закончиться</a:t>
            </a:r>
            <a:r>
              <a:rPr lang="ru-RU" sz="900" dirty="0" smtClean="0">
                <a:solidFill>
                  <a:prstClr val="black"/>
                </a:solidFill>
                <a:latin typeface="Times New Roman" panose="02020603050405020304" pitchFamily="18" charset="0"/>
                <a:cs typeface="Times New Roman" panose="02020603050405020304" pitchFamily="18" charset="0"/>
              </a:rPr>
              <a:t>.</a:t>
            </a:r>
          </a:p>
          <a:p>
            <a:pPr marL="171450" lvl="0" indent="-171450">
              <a:buFont typeface="Wingdings" panose="05000000000000000000" pitchFamily="2" charset="2"/>
              <a:buChar char="Ø"/>
            </a:pPr>
            <a:r>
              <a:rPr lang="ru-RU" sz="900" dirty="0">
                <a:solidFill>
                  <a:prstClr val="black"/>
                </a:solidFill>
                <a:latin typeface="Times New Roman" panose="02020603050405020304" pitchFamily="18" charset="0"/>
                <a:cs typeface="Times New Roman" panose="02020603050405020304" pitchFamily="18" charset="0"/>
              </a:rPr>
              <a:t>Схема под названием </a:t>
            </a:r>
            <a:r>
              <a:rPr lang="ru-RU" sz="900" b="1" dirty="0">
                <a:solidFill>
                  <a:prstClr val="black"/>
                </a:solidFill>
                <a:latin typeface="Times New Roman" panose="02020603050405020304" pitchFamily="18" charset="0"/>
                <a:cs typeface="Times New Roman" panose="02020603050405020304" pitchFamily="18" charset="0"/>
              </a:rPr>
              <a:t>«семь кошельков», </a:t>
            </a:r>
            <a:r>
              <a:rPr lang="ru-RU" sz="900" dirty="0">
                <a:solidFill>
                  <a:prstClr val="black"/>
                </a:solidFill>
                <a:latin typeface="Times New Roman" panose="02020603050405020304" pitchFamily="18" charset="0"/>
                <a:cs typeface="Times New Roman" panose="02020603050405020304" pitchFamily="18" charset="0"/>
              </a:rPr>
              <a:t>когда пользователь получает письмо с предложением перевести небольшую сумму на несколько электронных кошельков в надежде на то, что следующие участники тоже перечислят деньги на электронные кошельки, среди которых будет указан и его электронный кошелёк. </a:t>
            </a:r>
            <a:r>
              <a:rPr lang="ru-RU" sz="900" b="1" dirty="0" err="1" smtClean="0">
                <a:solidFill>
                  <a:prstClr val="black"/>
                </a:solidFill>
                <a:latin typeface="Times New Roman" panose="02020603050405020304" pitchFamily="18" charset="0"/>
                <a:cs typeface="Times New Roman" panose="02020603050405020304" pitchFamily="18" charset="0"/>
              </a:rPr>
              <a:t>Лже</a:t>
            </a:r>
            <a:r>
              <a:rPr lang="ru-RU" sz="900" b="1" dirty="0" smtClean="0">
                <a:solidFill>
                  <a:prstClr val="black"/>
                </a:solidFill>
                <a:latin typeface="Times New Roman" panose="02020603050405020304" pitchFamily="18" charset="0"/>
                <a:cs typeface="Times New Roman" panose="02020603050405020304" pitchFamily="18" charset="0"/>
              </a:rPr>
              <a:t>-интернет-благотворительность </a:t>
            </a:r>
            <a:r>
              <a:rPr lang="ru-RU" sz="900" dirty="0">
                <a:solidFill>
                  <a:prstClr val="black"/>
                </a:solidFill>
                <a:latin typeface="Times New Roman" panose="02020603050405020304" pitchFamily="18" charset="0"/>
                <a:cs typeface="Times New Roman" panose="02020603050405020304" pitchFamily="18" charset="0"/>
              </a:rPr>
              <a:t>— это схема мошенничества, связанная с распространением поддельных сообщений о сборе средств на благотворительные цели. </a:t>
            </a:r>
          </a:p>
          <a:p>
            <a:pPr marL="171450" lvl="0" indent="-171450">
              <a:buFont typeface="Wingdings" panose="05000000000000000000" pitchFamily="2" charset="2"/>
              <a:buChar char="Ø"/>
            </a:pPr>
            <a:endParaRPr lang="ru-RU" sz="9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4043756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204" y="46377"/>
            <a:ext cx="8614260" cy="523220"/>
          </a:xfrm>
          <a:prstGeom prst="rect">
            <a:avLst/>
          </a:prstGeom>
        </p:spPr>
        <p:txBody>
          <a:bodyPr wrap="square">
            <a:spAutoFit/>
          </a:bodyPr>
          <a:lstStyle/>
          <a:p>
            <a:pPr eaLnBrk="0" fontAlgn="base" hangingPunct="0">
              <a:spcBef>
                <a:spcPct val="0"/>
              </a:spcBef>
              <a:spcAft>
                <a:spcPct val="0"/>
              </a:spcAft>
            </a:pPr>
            <a:r>
              <a:rPr lang="ru-RU" sz="1400" b="1" dirty="0" smtClean="0">
                <a:latin typeface="Times New Roman" pitchFamily="18" charset="0"/>
                <a:ea typeface="Calibri" pitchFamily="34" charset="0"/>
                <a:cs typeface="Times New Roman" pitchFamily="18" charset="0"/>
              </a:rPr>
              <a:t>2.12. </a:t>
            </a:r>
            <a:r>
              <a:rPr lang="ru-RU" sz="1400" b="1" dirty="0">
                <a:latin typeface="Times New Roman" pitchFamily="18" charset="0"/>
                <a:ea typeface="Calibri" pitchFamily="34" charset="0"/>
                <a:cs typeface="Times New Roman" pitchFamily="18" charset="0"/>
              </a:rPr>
              <a:t>Инфляция: причины, виды, </a:t>
            </a:r>
            <a:r>
              <a:rPr lang="ru-RU" sz="1400" b="1" dirty="0" smtClean="0">
                <a:latin typeface="Times New Roman" pitchFamily="18" charset="0"/>
                <a:ea typeface="Calibri" pitchFamily="34" charset="0"/>
                <a:cs typeface="Times New Roman" pitchFamily="18" charset="0"/>
              </a:rPr>
              <a:t>социально-экономические </a:t>
            </a:r>
            <a:r>
              <a:rPr lang="ru-RU" sz="1400" b="1" dirty="0">
                <a:latin typeface="Times New Roman" pitchFamily="18" charset="0"/>
                <a:ea typeface="Calibri" pitchFamily="34" charset="0"/>
                <a:cs typeface="Times New Roman" pitchFamily="18" charset="0"/>
              </a:rPr>
              <a:t>последствия. Антиинфляционная</a:t>
            </a:r>
          </a:p>
          <a:p>
            <a:pPr eaLnBrk="0" fontAlgn="base" hangingPunct="0">
              <a:spcBef>
                <a:spcPct val="0"/>
              </a:spcBef>
              <a:spcAft>
                <a:spcPct val="0"/>
              </a:spcAft>
            </a:pPr>
            <a:r>
              <a:rPr lang="ru-RU" sz="1400" b="1" dirty="0">
                <a:latin typeface="Times New Roman" pitchFamily="18" charset="0"/>
                <a:ea typeface="Calibri" pitchFamily="34" charset="0"/>
                <a:cs typeface="Times New Roman" pitchFamily="18" charset="0"/>
              </a:rPr>
              <a:t>политика в Российской </a:t>
            </a:r>
            <a:r>
              <a:rPr lang="ru-RU" sz="1400" b="1" dirty="0" smtClean="0">
                <a:latin typeface="Times New Roman" pitchFamily="18" charset="0"/>
                <a:ea typeface="Calibri" pitchFamily="34" charset="0"/>
                <a:cs typeface="Times New Roman" pitchFamily="18" charset="0"/>
              </a:rPr>
              <a:t>Федерации.</a:t>
            </a:r>
            <a:endParaRPr lang="ru-RU" sz="1400" b="1" dirty="0">
              <a:latin typeface="Times New Roman" pitchFamily="18" charset="0"/>
              <a:ea typeface="Calibri" pitchFamily="34" charset="0"/>
              <a:cs typeface="Times New Roman" pitchFamily="18" charset="0"/>
            </a:endParaRPr>
          </a:p>
        </p:txBody>
      </p:sp>
      <p:sp>
        <p:nvSpPr>
          <p:cNvPr id="12" name="Прямоугольник 11"/>
          <p:cNvSpPr/>
          <p:nvPr/>
        </p:nvSpPr>
        <p:spPr>
          <a:xfrm>
            <a:off x="4407211" y="2636306"/>
            <a:ext cx="4693167" cy="4247317"/>
          </a:xfrm>
          <a:prstGeom prst="rect">
            <a:avLst/>
          </a:prstGeom>
          <a:solidFill>
            <a:schemeClr val="bg1">
              <a:lumMod val="95000"/>
            </a:schemeClr>
          </a:solidFill>
          <a:ln>
            <a:solidFill>
              <a:schemeClr val="tx2">
                <a:lumMod val="75000"/>
                <a:lumOff val="25000"/>
              </a:schemeClr>
            </a:solidFill>
          </a:ln>
        </p:spPr>
        <p:txBody>
          <a:bodyPr wrap="square">
            <a:spAutoFit/>
          </a:bodyPr>
          <a:lstStyle/>
          <a:p>
            <a:r>
              <a:rPr lang="ru-RU" sz="900" b="1" dirty="0">
                <a:latin typeface="Times New Roman" pitchFamily="18" charset="0"/>
                <a:ea typeface="Calibri" pitchFamily="34" charset="0"/>
                <a:cs typeface="Times New Roman" pitchFamily="18" charset="0"/>
              </a:rPr>
              <a:t>Меры борьбы с </a:t>
            </a:r>
            <a:r>
              <a:rPr lang="ru-RU" sz="900" b="1" dirty="0" smtClean="0">
                <a:latin typeface="Times New Roman" pitchFamily="18" charset="0"/>
                <a:ea typeface="Calibri" pitchFamily="34" charset="0"/>
                <a:cs typeface="Times New Roman" pitchFamily="18" charset="0"/>
              </a:rPr>
              <a:t>инфляцией</a:t>
            </a:r>
          </a:p>
          <a:p>
            <a:r>
              <a:rPr lang="ru-RU" sz="900" dirty="0">
                <a:latin typeface="Times New Roman" pitchFamily="18" charset="0"/>
                <a:ea typeface="Calibri" pitchFamily="34" charset="0"/>
                <a:cs typeface="Times New Roman" pitchFamily="18" charset="0"/>
              </a:rPr>
              <a:t>Реагируя на ситуацию в стране, центральный банк реализует политику дорогих или дешёвых денег.</a:t>
            </a:r>
          </a:p>
          <a:p>
            <a:r>
              <a:rPr lang="ru-RU" sz="900" b="1" dirty="0" smtClean="0">
                <a:latin typeface="Times New Roman" pitchFamily="18" charset="0"/>
                <a:ea typeface="Calibri" pitchFamily="34" charset="0"/>
                <a:cs typeface="Times New Roman" pitchFamily="18" charset="0"/>
              </a:rPr>
              <a:t>Политика </a:t>
            </a:r>
            <a:r>
              <a:rPr lang="ru-RU" sz="900" b="1" dirty="0">
                <a:latin typeface="Times New Roman" pitchFamily="18" charset="0"/>
                <a:ea typeface="Calibri" pitchFamily="34" charset="0"/>
                <a:cs typeface="Times New Roman" pitchFamily="18" charset="0"/>
              </a:rPr>
              <a:t>дорогих денег </a:t>
            </a:r>
            <a:r>
              <a:rPr lang="ru-RU" sz="900" dirty="0">
                <a:latin typeface="Times New Roman" pitchFamily="18" charset="0"/>
                <a:ea typeface="Calibri" pitchFamily="34" charset="0"/>
                <a:cs typeface="Times New Roman" pitchFamily="18" charset="0"/>
              </a:rPr>
              <a:t>актуальна при высоком уровне инфляции. Её целью является «охлаждение» экономики и снижение деловой активности. Это осуществляется за счёт снижения предложения денег на рынке, что нормализует цены и снижает инфляцию.</a:t>
            </a:r>
          </a:p>
          <a:p>
            <a:r>
              <a:rPr lang="ru-RU" sz="900" b="1" dirty="0" smtClean="0">
                <a:latin typeface="Times New Roman" pitchFamily="18" charset="0"/>
                <a:ea typeface="Calibri" pitchFamily="34" charset="0"/>
                <a:cs typeface="Times New Roman" pitchFamily="18" charset="0"/>
              </a:rPr>
              <a:t>Меры </a:t>
            </a:r>
            <a:r>
              <a:rPr lang="ru-RU" sz="900" b="1" dirty="0">
                <a:latin typeface="Times New Roman" pitchFamily="18" charset="0"/>
                <a:ea typeface="Calibri" pitchFamily="34" charset="0"/>
                <a:cs typeface="Times New Roman" pitchFamily="18" charset="0"/>
              </a:rPr>
              <a:t>антиинфляционной политики:</a:t>
            </a:r>
          </a:p>
          <a:p>
            <a:pPr marL="171450" indent="-171450">
              <a:buFont typeface="Wingdings" panose="05000000000000000000" pitchFamily="2" charset="2"/>
              <a:buChar char="Ø"/>
            </a:pPr>
            <a:r>
              <a:rPr lang="ru-RU" sz="900" dirty="0">
                <a:latin typeface="Times New Roman" pitchFamily="18" charset="0"/>
                <a:ea typeface="Calibri" pitchFamily="34" charset="0"/>
                <a:cs typeface="Times New Roman" pitchFamily="18" charset="0"/>
              </a:rPr>
              <a:t>продажа государственных облигаций;</a:t>
            </a:r>
          </a:p>
          <a:p>
            <a:pPr marL="171450" indent="-171450">
              <a:buFont typeface="Wingdings" panose="05000000000000000000" pitchFamily="2" charset="2"/>
              <a:buChar char="Ø"/>
            </a:pPr>
            <a:r>
              <a:rPr lang="ru-RU" sz="900" dirty="0">
                <a:latin typeface="Times New Roman" pitchFamily="18" charset="0"/>
                <a:ea typeface="Calibri" pitchFamily="34" charset="0"/>
                <a:cs typeface="Times New Roman" pitchFamily="18" charset="0"/>
              </a:rPr>
              <a:t>повышение ключевой ставки;</a:t>
            </a:r>
          </a:p>
          <a:p>
            <a:pPr marL="171450" indent="-171450">
              <a:buFont typeface="Wingdings" panose="05000000000000000000" pitchFamily="2" charset="2"/>
              <a:buChar char="Ø"/>
            </a:pPr>
            <a:r>
              <a:rPr lang="ru-RU" sz="900" dirty="0">
                <a:latin typeface="Times New Roman" pitchFamily="18" charset="0"/>
                <a:ea typeface="Calibri" pitchFamily="34" charset="0"/>
                <a:cs typeface="Times New Roman" pitchFamily="18" charset="0"/>
              </a:rPr>
              <a:t>повышение нормы банковских резервов;</a:t>
            </a:r>
          </a:p>
          <a:p>
            <a:pPr marL="171450" indent="-171450">
              <a:buFont typeface="Wingdings" panose="05000000000000000000" pitchFamily="2" charset="2"/>
              <a:buChar char="Ø"/>
            </a:pPr>
            <a:r>
              <a:rPr lang="ru-RU" sz="900" dirty="0">
                <a:latin typeface="Times New Roman" pitchFamily="18" charset="0"/>
                <a:ea typeface="Calibri" pitchFamily="34" charset="0"/>
                <a:cs typeface="Times New Roman" pitchFamily="18" charset="0"/>
              </a:rPr>
              <a:t>ограничение эмиссии.</a:t>
            </a:r>
          </a:p>
          <a:p>
            <a:r>
              <a:rPr lang="ru-RU" sz="900" b="1" dirty="0" smtClean="0">
                <a:latin typeface="Times New Roman" pitchFamily="18" charset="0"/>
                <a:ea typeface="Calibri" pitchFamily="34" charset="0"/>
                <a:cs typeface="Times New Roman" pitchFamily="18" charset="0"/>
              </a:rPr>
              <a:t>Основная </a:t>
            </a:r>
            <a:r>
              <a:rPr lang="ru-RU" sz="900" b="1" dirty="0">
                <a:latin typeface="Times New Roman" pitchFamily="18" charset="0"/>
                <a:ea typeface="Calibri" pitchFamily="34" charset="0"/>
                <a:cs typeface="Times New Roman" pitchFamily="18" charset="0"/>
              </a:rPr>
              <a:t>задача борьбы с инфляцией </a:t>
            </a:r>
            <a:r>
              <a:rPr lang="ru-RU" sz="900" dirty="0">
                <a:latin typeface="Times New Roman" pitchFamily="18" charset="0"/>
                <a:ea typeface="Calibri" pitchFamily="34" charset="0"/>
                <a:cs typeface="Times New Roman" pitchFamily="18" charset="0"/>
              </a:rPr>
              <a:t>— изъять «лишние» деньги из оборота.</a:t>
            </a:r>
          </a:p>
          <a:p>
            <a:r>
              <a:rPr lang="ru-RU" sz="900" dirty="0">
                <a:latin typeface="Times New Roman" pitchFamily="18" charset="0"/>
                <a:ea typeface="Calibri" pitchFamily="34" charset="0"/>
                <a:cs typeface="Times New Roman" pitchFamily="18" charset="0"/>
              </a:rPr>
              <a:t>При этом население в случае инфляции ведёт себя абсолютно противоположным образом. Видя, что цены растут, потребители стремятся избавиться от денег, ещё больше наполняя ими рынок.</a:t>
            </a:r>
          </a:p>
          <a:p>
            <a:r>
              <a:rPr lang="ru-RU" sz="900" dirty="0" smtClean="0">
                <a:latin typeface="Times New Roman" pitchFamily="18" charset="0"/>
                <a:ea typeface="Calibri" pitchFamily="34" charset="0"/>
                <a:cs typeface="Times New Roman" pitchFamily="18" charset="0"/>
              </a:rPr>
              <a:t>При </a:t>
            </a:r>
            <a:r>
              <a:rPr lang="ru-RU" sz="900" dirty="0">
                <a:latin typeface="Times New Roman" pitchFamily="18" charset="0"/>
                <a:ea typeface="Calibri" pitchFamily="34" charset="0"/>
                <a:cs typeface="Times New Roman" pitchFamily="18" charset="0"/>
              </a:rPr>
              <a:t>повышении ключевой ставки стоимость кредитов увеличивается, а доходность вкладов растёт. Тогда рациональному потребителю выгоднее подождать с покупкой, положить деньги на вклад, чем брать дорогой кредит.</a:t>
            </a:r>
          </a:p>
          <a:p>
            <a:r>
              <a:rPr lang="ru-RU" sz="900" dirty="0">
                <a:latin typeface="Times New Roman" pitchFamily="18" charset="0"/>
                <a:ea typeface="Calibri" pitchFamily="34" charset="0"/>
                <a:cs typeface="Times New Roman" pitchFamily="18" charset="0"/>
              </a:rPr>
              <a:t> </a:t>
            </a:r>
            <a:r>
              <a:rPr lang="ru-RU" sz="900" dirty="0" smtClean="0">
                <a:latin typeface="Times New Roman" pitchFamily="18" charset="0"/>
                <a:ea typeface="Calibri" pitchFamily="34" charset="0"/>
                <a:cs typeface="Times New Roman" pitchFamily="18" charset="0"/>
              </a:rPr>
              <a:t>Государство </a:t>
            </a:r>
            <a:r>
              <a:rPr lang="ru-RU" sz="900" dirty="0">
                <a:latin typeface="Times New Roman" pitchFamily="18" charset="0"/>
                <a:ea typeface="Calibri" pitchFamily="34" charset="0"/>
                <a:cs typeface="Times New Roman" pitchFamily="18" charset="0"/>
              </a:rPr>
              <a:t>также вынуждено сокращать расходы бюджета и, возможно, отказываться от финансирования некоторых государственных программ.</a:t>
            </a:r>
          </a:p>
          <a:p>
            <a:r>
              <a:rPr lang="ru-RU" sz="900" dirty="0" smtClean="0">
                <a:latin typeface="Times New Roman" pitchFamily="18" charset="0"/>
                <a:ea typeface="Calibri" pitchFamily="34" charset="0"/>
                <a:cs typeface="Times New Roman" pitchFamily="18" charset="0"/>
              </a:rPr>
              <a:t>Решением </a:t>
            </a:r>
            <a:r>
              <a:rPr lang="ru-RU" sz="900" dirty="0">
                <a:latin typeface="Times New Roman" pitchFamily="18" charset="0"/>
                <a:ea typeface="Calibri" pitchFamily="34" charset="0"/>
                <a:cs typeface="Times New Roman" pitchFamily="18" charset="0"/>
              </a:rPr>
              <a:t>может стать повышение налоговой нагрузки и предоставление населению социально значимых благ в натуральной форме.</a:t>
            </a:r>
          </a:p>
          <a:p>
            <a:r>
              <a:rPr lang="ru-RU" sz="900" b="1" dirty="0" smtClean="0">
                <a:latin typeface="Times New Roman" pitchFamily="18" charset="0"/>
                <a:ea typeface="Calibri" pitchFamily="34" charset="0"/>
                <a:cs typeface="Times New Roman" pitchFamily="18" charset="0"/>
              </a:rPr>
              <a:t>Политика </a:t>
            </a:r>
            <a:r>
              <a:rPr lang="ru-RU" sz="900" b="1" dirty="0">
                <a:latin typeface="Times New Roman" pitchFamily="18" charset="0"/>
                <a:ea typeface="Calibri" pitchFamily="34" charset="0"/>
                <a:cs typeface="Times New Roman" pitchFamily="18" charset="0"/>
              </a:rPr>
              <a:t>дешёвых денег</a:t>
            </a:r>
            <a:r>
              <a:rPr lang="ru-RU" sz="900" dirty="0">
                <a:latin typeface="Times New Roman" pitchFamily="18" charset="0"/>
                <a:ea typeface="Calibri" pitchFamily="34" charset="0"/>
                <a:cs typeface="Times New Roman" pitchFamily="18" charset="0"/>
              </a:rPr>
              <a:t>, наоборот, направлена на оживление экономики и используется при длительных спадах и дефляции. Она создаёт возможности для экономического роста, но может привести к повышению инфляции.</a:t>
            </a:r>
          </a:p>
          <a:p>
            <a:r>
              <a:rPr lang="ru-RU" sz="900" b="1" dirty="0" smtClean="0">
                <a:latin typeface="Times New Roman" pitchFamily="18" charset="0"/>
                <a:ea typeface="Calibri" pitchFamily="34" charset="0"/>
                <a:cs typeface="Times New Roman" pitchFamily="18" charset="0"/>
              </a:rPr>
              <a:t>Меры</a:t>
            </a:r>
            <a:r>
              <a:rPr lang="ru-RU" sz="900" b="1" dirty="0">
                <a:latin typeface="Times New Roman" pitchFamily="18" charset="0"/>
                <a:ea typeface="Calibri" pitchFamily="34" charset="0"/>
                <a:cs typeface="Times New Roman" pitchFamily="18" charset="0"/>
              </a:rPr>
              <a:t>:</a:t>
            </a:r>
          </a:p>
          <a:p>
            <a:pPr marL="171450" indent="-171450">
              <a:buFont typeface="Wingdings" panose="05000000000000000000" pitchFamily="2" charset="2"/>
              <a:buChar char="Ø"/>
            </a:pPr>
            <a:r>
              <a:rPr lang="ru-RU" sz="900" dirty="0">
                <a:latin typeface="Times New Roman" pitchFamily="18" charset="0"/>
                <a:ea typeface="Calibri" pitchFamily="34" charset="0"/>
                <a:cs typeface="Times New Roman" pitchFamily="18" charset="0"/>
              </a:rPr>
              <a:t>приобретение корпоративных акций и облигаций;</a:t>
            </a:r>
          </a:p>
          <a:p>
            <a:pPr marL="171450" indent="-171450">
              <a:buFont typeface="Wingdings" panose="05000000000000000000" pitchFamily="2" charset="2"/>
              <a:buChar char="Ø"/>
            </a:pPr>
            <a:r>
              <a:rPr lang="ru-RU" sz="900" dirty="0">
                <a:latin typeface="Times New Roman" pitchFamily="18" charset="0"/>
                <a:ea typeface="Calibri" pitchFamily="34" charset="0"/>
                <a:cs typeface="Times New Roman" pitchFamily="18" charset="0"/>
              </a:rPr>
              <a:t>снижение нормы банковских резервов;</a:t>
            </a:r>
          </a:p>
          <a:p>
            <a:pPr marL="171450" indent="-171450">
              <a:buFont typeface="Wingdings" panose="05000000000000000000" pitchFamily="2" charset="2"/>
              <a:buChar char="Ø"/>
            </a:pPr>
            <a:r>
              <a:rPr lang="ru-RU" sz="900" dirty="0">
                <a:latin typeface="Times New Roman" pitchFamily="18" charset="0"/>
                <a:ea typeface="Calibri" pitchFamily="34" charset="0"/>
                <a:cs typeface="Times New Roman" pitchFamily="18" charset="0"/>
              </a:rPr>
              <a:t>снижение ключевой ставки;</a:t>
            </a:r>
          </a:p>
          <a:p>
            <a:pPr marL="171450" indent="-171450">
              <a:buFont typeface="Wingdings" panose="05000000000000000000" pitchFamily="2" charset="2"/>
              <a:buChar char="Ø"/>
            </a:pPr>
            <a:r>
              <a:rPr lang="ru-RU" sz="900" dirty="0">
                <a:latin typeface="Times New Roman" pitchFamily="18" charset="0"/>
                <a:ea typeface="Calibri" pitchFamily="34" charset="0"/>
                <a:cs typeface="Times New Roman" pitchFamily="18" charset="0"/>
              </a:rPr>
              <a:t>дополнительная эмиссия.</a:t>
            </a:r>
          </a:p>
        </p:txBody>
      </p:sp>
      <p:sp>
        <p:nvSpPr>
          <p:cNvPr id="14" name="Прямоугольник 13"/>
          <p:cNvSpPr/>
          <p:nvPr/>
        </p:nvSpPr>
        <p:spPr>
          <a:xfrm>
            <a:off x="63538" y="607232"/>
            <a:ext cx="4165451" cy="707886"/>
          </a:xfrm>
          <a:prstGeom prst="rect">
            <a:avLst/>
          </a:prstGeom>
          <a:solidFill>
            <a:schemeClr val="bg1">
              <a:lumMod val="95000"/>
            </a:schemeClr>
          </a:solidFill>
          <a:ln>
            <a:solidFill>
              <a:schemeClr val="tx2">
                <a:lumMod val="75000"/>
                <a:lumOff val="25000"/>
              </a:schemeClr>
            </a:solidFill>
          </a:ln>
        </p:spPr>
        <p:txBody>
          <a:bodyPr wrap="square">
            <a:spAutoFit/>
          </a:bodyPr>
          <a:lstStyle/>
          <a:p>
            <a:pPr eaLnBrk="0" fontAlgn="base" hangingPunct="0">
              <a:spcBef>
                <a:spcPct val="0"/>
              </a:spcBef>
              <a:spcAft>
                <a:spcPct val="0"/>
              </a:spcAft>
            </a:pPr>
            <a:r>
              <a:rPr lang="ru-RU" sz="1200" b="1" dirty="0" smtClean="0">
                <a:latin typeface="Times New Roman" pitchFamily="18" charset="0"/>
                <a:ea typeface="Calibri" pitchFamily="34" charset="0"/>
                <a:cs typeface="Times New Roman" pitchFamily="18" charset="0"/>
              </a:rPr>
              <a:t>Инфляция -  </a:t>
            </a:r>
            <a:endParaRPr lang="ru-RU" sz="1400" b="1" dirty="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p:txBody>
      </p:sp>
      <p:graphicFrame>
        <p:nvGraphicFramePr>
          <p:cNvPr id="11" name="Таблица 10"/>
          <p:cNvGraphicFramePr>
            <a:graphicFrameLocks noGrp="1"/>
          </p:cNvGraphicFramePr>
          <p:nvPr>
            <p:extLst>
              <p:ext uri="{D42A27DB-BD31-4B8C-83A1-F6EECF244321}">
                <p14:modId xmlns:p14="http://schemas.microsoft.com/office/powerpoint/2010/main" val="1351653580"/>
              </p:ext>
            </p:extLst>
          </p:nvPr>
        </p:nvGraphicFramePr>
        <p:xfrm>
          <a:off x="40015" y="2204627"/>
          <a:ext cx="4323825" cy="1368654"/>
        </p:xfrm>
        <a:graphic>
          <a:graphicData uri="http://schemas.openxmlformats.org/drawingml/2006/table">
            <a:tbl>
              <a:tblPr firstRow="1" firstCol="1" bandRow="1"/>
              <a:tblGrid>
                <a:gridCol w="2080419">
                  <a:extLst>
                    <a:ext uri="{9D8B030D-6E8A-4147-A177-3AD203B41FA5}">
                      <a16:colId xmlns:a16="http://schemas.microsoft.com/office/drawing/2014/main" val="20000"/>
                    </a:ext>
                  </a:extLst>
                </a:gridCol>
                <a:gridCol w="2243406">
                  <a:extLst>
                    <a:ext uri="{9D8B030D-6E8A-4147-A177-3AD203B41FA5}">
                      <a16:colId xmlns:a16="http://schemas.microsoft.com/office/drawing/2014/main" val="20001"/>
                    </a:ext>
                  </a:extLst>
                </a:gridCol>
              </a:tblGrid>
              <a:tr h="298438">
                <a:tc gridSpan="2">
                  <a:txBody>
                    <a:bodyPr/>
                    <a:lstStyle/>
                    <a:p>
                      <a:pPr algn="ctr">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Типы </a:t>
                      </a:r>
                      <a:r>
                        <a:rPr lang="ru-RU" sz="1000" b="1" dirty="0" err="1" smtClean="0">
                          <a:solidFill>
                            <a:schemeClr val="tx1"/>
                          </a:solidFill>
                          <a:effectLst/>
                          <a:latin typeface="Times New Roman" panose="02020603050405020304" pitchFamily="18" charset="0"/>
                          <a:ea typeface="Calibri"/>
                          <a:cs typeface="Times New Roman" panose="02020603050405020304" pitchFamily="18" charset="0"/>
                        </a:rPr>
                        <a:t>иифляции</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hMerge="1">
                  <a:txBody>
                    <a:bodyPr/>
                    <a:lstStyle/>
                    <a:p>
                      <a:pPr algn="ctr">
                        <a:lnSpc>
                          <a:spcPct val="100000"/>
                        </a:lnSpc>
                        <a:spcAft>
                          <a:spcPts val="0"/>
                        </a:spcAft>
                      </a:pP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extLst>
                  <a:ext uri="{0D108BD9-81ED-4DB2-BD59-A6C34878D82A}">
                    <a16:rowId xmlns:a16="http://schemas.microsoft.com/office/drawing/2014/main" val="10000"/>
                  </a:ext>
                </a:extLst>
              </a:tr>
              <a:tr h="25192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Инфляция спроса</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R="79375" lvl="0">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Инфляция предложения</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4652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ru-RU" sz="1200" b="1" dirty="0" smtClean="0">
                        <a:solidFill>
                          <a:schemeClr val="tx1"/>
                        </a:solidFill>
                        <a:effectLst/>
                        <a:latin typeface="Times New Roman" panose="02020603050405020304" pitchFamily="18" charset="0"/>
                        <a:ea typeface="Calibri"/>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lvl="0">
                        <a:lnSpc>
                          <a:spcPct val="100000"/>
                        </a:lnSpc>
                        <a:spcAft>
                          <a:spcPts val="0"/>
                        </a:spcAft>
                      </a:pP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85956074"/>
                  </a:ext>
                </a:extLst>
              </a:tr>
            </a:tbl>
          </a:graphicData>
        </a:graphic>
      </p:graphicFrame>
      <p:sp>
        <p:nvSpPr>
          <p:cNvPr id="2" name="Прямоугольник 1"/>
          <p:cNvSpPr/>
          <p:nvPr/>
        </p:nvSpPr>
        <p:spPr>
          <a:xfrm>
            <a:off x="50196" y="1315118"/>
            <a:ext cx="4572000" cy="830997"/>
          </a:xfrm>
          <a:prstGeom prst="rect">
            <a:avLst/>
          </a:prstGeom>
        </p:spPr>
        <p:txBody>
          <a:bodyPr>
            <a:spAutoFit/>
          </a:bodyPr>
          <a:lstStyle/>
          <a:p>
            <a:pPr lvl="0" algn="ctr"/>
            <a:r>
              <a:rPr lang="ru-RU" sz="1200" b="1" kern="0" dirty="0" smtClean="0">
                <a:solidFill>
                  <a:prstClr val="black"/>
                </a:solidFill>
                <a:latin typeface="Times New Roman" panose="02020603050405020304" pitchFamily="18" charset="0"/>
                <a:cs typeface="Times New Roman" panose="02020603050405020304" pitchFamily="18" charset="0"/>
              </a:rPr>
              <a:t>Причины инфляции:</a:t>
            </a:r>
            <a:endParaRPr lang="ru-RU" sz="1200" dirty="0">
              <a:solidFill>
                <a:prstClr val="black"/>
              </a:solidFill>
              <a:latin typeface="Times New Roman" panose="02020603050405020304" pitchFamily="18" charset="0"/>
              <a:cs typeface="Times New Roman" panose="02020603050405020304" pitchFamily="18" charset="0"/>
            </a:endParaRPr>
          </a:p>
          <a:p>
            <a:pPr lvl="0"/>
            <a:r>
              <a:rPr lang="ru-RU" sz="1200" b="1" dirty="0">
                <a:solidFill>
                  <a:prstClr val="black"/>
                </a:solidFill>
                <a:latin typeface="Times New Roman" pitchFamily="18" charset="0"/>
                <a:cs typeface="Times New Roman" pitchFamily="18" charset="0"/>
              </a:rPr>
              <a:t>1.</a:t>
            </a:r>
          </a:p>
          <a:p>
            <a:pPr lvl="0"/>
            <a:r>
              <a:rPr lang="ru-RU" sz="1200" b="1" dirty="0">
                <a:solidFill>
                  <a:prstClr val="black"/>
                </a:solidFill>
                <a:latin typeface="Times New Roman" pitchFamily="18" charset="0"/>
                <a:cs typeface="Times New Roman" pitchFamily="18" charset="0"/>
              </a:rPr>
              <a:t>2.</a:t>
            </a:r>
          </a:p>
          <a:p>
            <a:pPr lvl="0"/>
            <a:r>
              <a:rPr lang="ru-RU" sz="1200" b="1" dirty="0">
                <a:solidFill>
                  <a:prstClr val="black"/>
                </a:solidFill>
                <a:latin typeface="Times New Roman" pitchFamily="18" charset="0"/>
                <a:cs typeface="Times New Roman" pitchFamily="18" charset="0"/>
              </a:rPr>
              <a:t>3</a:t>
            </a:r>
            <a:r>
              <a:rPr lang="ru-RU" sz="1200" b="1" dirty="0" smtClean="0">
                <a:solidFill>
                  <a:prstClr val="black"/>
                </a:solidFill>
                <a:latin typeface="Times New Roman" pitchFamily="18" charset="0"/>
                <a:cs typeface="Times New Roman" pitchFamily="18" charset="0"/>
              </a:rPr>
              <a:t>.</a:t>
            </a:r>
          </a:p>
        </p:txBody>
      </p:sp>
      <p:graphicFrame>
        <p:nvGraphicFramePr>
          <p:cNvPr id="17" name="Таблица 16"/>
          <p:cNvGraphicFramePr>
            <a:graphicFrameLocks noGrp="1"/>
          </p:cNvGraphicFramePr>
          <p:nvPr>
            <p:extLst>
              <p:ext uri="{D42A27DB-BD31-4B8C-83A1-F6EECF244321}">
                <p14:modId xmlns:p14="http://schemas.microsoft.com/office/powerpoint/2010/main" val="2770877472"/>
              </p:ext>
            </p:extLst>
          </p:nvPr>
        </p:nvGraphicFramePr>
        <p:xfrm>
          <a:off x="4350299" y="354042"/>
          <a:ext cx="4750079" cy="1490574"/>
        </p:xfrm>
        <a:graphic>
          <a:graphicData uri="http://schemas.openxmlformats.org/drawingml/2006/table">
            <a:tbl>
              <a:tblPr firstRow="1" firstCol="1" bandRow="1"/>
              <a:tblGrid>
                <a:gridCol w="2285511">
                  <a:extLst>
                    <a:ext uri="{9D8B030D-6E8A-4147-A177-3AD203B41FA5}">
                      <a16:colId xmlns:a16="http://schemas.microsoft.com/office/drawing/2014/main" val="20000"/>
                    </a:ext>
                  </a:extLst>
                </a:gridCol>
                <a:gridCol w="2464568">
                  <a:extLst>
                    <a:ext uri="{9D8B030D-6E8A-4147-A177-3AD203B41FA5}">
                      <a16:colId xmlns:a16="http://schemas.microsoft.com/office/drawing/2014/main" val="20001"/>
                    </a:ext>
                  </a:extLst>
                </a:gridCol>
              </a:tblGrid>
              <a:tr h="298438">
                <a:tc gridSpan="2">
                  <a:txBody>
                    <a:bodyPr/>
                    <a:lstStyle/>
                    <a:p>
                      <a:pPr algn="ctr">
                        <a:lnSpc>
                          <a:spcPct val="100000"/>
                        </a:lnSpc>
                        <a:spcAft>
                          <a:spcPts val="0"/>
                        </a:spcAft>
                      </a:pPr>
                      <a:r>
                        <a:rPr lang="ru-RU" sz="1200" b="1" dirty="0" smtClean="0">
                          <a:solidFill>
                            <a:schemeClr val="tx1"/>
                          </a:solidFill>
                          <a:effectLst/>
                          <a:latin typeface="Times New Roman" panose="02020603050405020304" pitchFamily="18" charset="0"/>
                          <a:ea typeface="Calibri"/>
                          <a:cs typeface="Times New Roman" panose="02020603050405020304" pitchFamily="18" charset="0"/>
                        </a:rPr>
                        <a:t>Последствия инфляции</a:t>
                      </a: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sz="1200" dirty="0">
                        <a:solidFill>
                          <a:srgbClr val="002060"/>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extLst>
                  <a:ext uri="{0D108BD9-81ED-4DB2-BD59-A6C34878D82A}">
                    <a16:rowId xmlns:a16="http://schemas.microsoft.com/office/drawing/2014/main" val="10000"/>
                  </a:ext>
                </a:extLst>
              </a:tr>
              <a:tr h="260992">
                <a:tc>
                  <a:txBody>
                    <a:bodyPr/>
                    <a:lstStyle/>
                    <a:p>
                      <a:pPr>
                        <a:lnSpc>
                          <a:spcPct val="100000"/>
                        </a:lnSpc>
                        <a:spcAft>
                          <a:spcPts val="0"/>
                        </a:spcAft>
                      </a:pPr>
                      <a:r>
                        <a:rPr lang="ru-RU" sz="1200" b="1" dirty="0" smtClean="0">
                          <a:solidFill>
                            <a:schemeClr val="tx1"/>
                          </a:solidFill>
                          <a:effectLst/>
                          <a:latin typeface="Times New Roman" panose="02020603050405020304" pitchFamily="18" charset="0"/>
                          <a:ea typeface="Calibri"/>
                          <a:cs typeface="Times New Roman" panose="02020603050405020304" pitchFamily="18" charset="0"/>
                        </a:rPr>
                        <a:t>Положительные</a:t>
                      </a: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a:lnSpc>
                          <a:spcPct val="100000"/>
                        </a:lnSpc>
                        <a:spcAft>
                          <a:spcPts val="0"/>
                        </a:spcAft>
                      </a:pPr>
                      <a:r>
                        <a:rPr lang="ru-RU" sz="1200" b="1" dirty="0" smtClean="0">
                          <a:solidFill>
                            <a:schemeClr val="tx1"/>
                          </a:solidFill>
                          <a:effectLst/>
                          <a:latin typeface="Times New Roman" panose="02020603050405020304" pitchFamily="18" charset="0"/>
                          <a:ea typeface="Calibri"/>
                          <a:cs typeface="Times New Roman" panose="02020603050405020304" pitchFamily="18" charset="0"/>
                        </a:rPr>
                        <a:t>Отрицательные </a:t>
                      </a: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22613">
                <a:tc>
                  <a:txBody>
                    <a:bodyPr/>
                    <a:lstStyle/>
                    <a:p>
                      <a:pPr>
                        <a:lnSpc>
                          <a:spcPct val="100000"/>
                        </a:lnSpc>
                        <a:spcAft>
                          <a:spcPts val="0"/>
                        </a:spcAft>
                      </a:pPr>
                      <a:r>
                        <a:rPr lang="ru-RU" sz="800" dirty="0" smtClean="0">
                          <a:solidFill>
                            <a:srgbClr val="002060"/>
                          </a:solidFill>
                          <a:effectLst/>
                          <a:latin typeface="Calibri"/>
                          <a:ea typeface="Calibri"/>
                          <a:cs typeface="Times New Roman"/>
                        </a:rPr>
                        <a:t> </a:t>
                      </a:r>
                    </a:p>
                    <a:p>
                      <a:pPr>
                        <a:lnSpc>
                          <a:spcPct val="100000"/>
                        </a:lnSpc>
                        <a:spcAft>
                          <a:spcPts val="0"/>
                        </a:spcAft>
                      </a:pPr>
                      <a:endParaRPr lang="ru-RU" sz="800" dirty="0" smtClean="0">
                        <a:solidFill>
                          <a:srgbClr val="002060"/>
                        </a:solidFill>
                        <a:effectLst/>
                        <a:latin typeface="Calibri"/>
                        <a:ea typeface="Calibri"/>
                        <a:cs typeface="Times New Roman"/>
                      </a:endParaRPr>
                    </a:p>
                    <a:p>
                      <a:pPr>
                        <a:lnSpc>
                          <a:spcPct val="100000"/>
                        </a:lnSpc>
                        <a:spcAft>
                          <a:spcPts val="0"/>
                        </a:spcAft>
                      </a:pPr>
                      <a:endParaRPr lang="ru-RU" sz="800" dirty="0" smtClean="0">
                        <a:solidFill>
                          <a:srgbClr val="002060"/>
                        </a:solidFill>
                        <a:effectLst/>
                        <a:latin typeface="Calibri"/>
                        <a:ea typeface="Calibri"/>
                        <a:cs typeface="Times New Roman"/>
                      </a:endParaRPr>
                    </a:p>
                    <a:p>
                      <a:pPr>
                        <a:lnSpc>
                          <a:spcPct val="100000"/>
                        </a:lnSpc>
                        <a:spcAft>
                          <a:spcPts val="0"/>
                        </a:spcAft>
                      </a:pPr>
                      <a:endParaRPr lang="ru-RU" sz="800" dirty="0" smtClean="0">
                        <a:solidFill>
                          <a:srgbClr val="002060"/>
                        </a:solidFill>
                        <a:effectLst/>
                        <a:latin typeface="Calibri"/>
                        <a:ea typeface="Calibri"/>
                        <a:cs typeface="Times New Roman"/>
                      </a:endParaRPr>
                    </a:p>
                    <a:p>
                      <a:pPr>
                        <a:lnSpc>
                          <a:spcPct val="100000"/>
                        </a:lnSpc>
                        <a:spcAft>
                          <a:spcPts val="0"/>
                        </a:spcAft>
                      </a:pPr>
                      <a:endParaRPr lang="ru-RU" sz="800" dirty="0">
                        <a:solidFill>
                          <a:srgbClr val="002060"/>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00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2"/>
                  </a:ext>
                </a:extLst>
              </a:tr>
            </a:tbl>
          </a:graphicData>
        </a:graphic>
      </p:graphicFrame>
      <p:sp>
        <p:nvSpPr>
          <p:cNvPr id="18" name="Прямоугольник 17"/>
          <p:cNvSpPr/>
          <p:nvPr/>
        </p:nvSpPr>
        <p:spPr>
          <a:xfrm>
            <a:off x="4374201" y="1891496"/>
            <a:ext cx="4748970" cy="707886"/>
          </a:xfrm>
          <a:prstGeom prst="rect">
            <a:avLst/>
          </a:prstGeom>
          <a:solidFill>
            <a:schemeClr val="bg1">
              <a:lumMod val="95000"/>
            </a:schemeClr>
          </a:solidFill>
          <a:ln>
            <a:solidFill>
              <a:schemeClr val="tx2">
                <a:lumMod val="75000"/>
                <a:lumOff val="25000"/>
              </a:schemeClr>
            </a:solidFill>
          </a:ln>
        </p:spPr>
        <p:txBody>
          <a:bodyPr wrap="square">
            <a:spAutoFit/>
          </a:bodyPr>
          <a:lstStyle/>
          <a:p>
            <a:pPr eaLnBrk="0" fontAlgn="base" hangingPunct="0">
              <a:spcBef>
                <a:spcPct val="0"/>
              </a:spcBef>
              <a:spcAft>
                <a:spcPct val="0"/>
              </a:spcAft>
            </a:pPr>
            <a:r>
              <a:rPr lang="ru-RU" sz="1200" b="1" dirty="0" smtClean="0">
                <a:latin typeface="Times New Roman" pitchFamily="18" charset="0"/>
                <a:ea typeface="Calibri" pitchFamily="34" charset="0"/>
                <a:cs typeface="Times New Roman" pitchFamily="18" charset="0"/>
              </a:rPr>
              <a:t>Антиинфляционная политика </a:t>
            </a:r>
            <a:r>
              <a:rPr lang="ru-RU" sz="1200" b="1" dirty="0">
                <a:latin typeface="Times New Roman" pitchFamily="18" charset="0"/>
                <a:ea typeface="Calibri" pitchFamily="34" charset="0"/>
                <a:cs typeface="Times New Roman" pitchFamily="18" charset="0"/>
              </a:rPr>
              <a:t>в </a:t>
            </a:r>
            <a:r>
              <a:rPr lang="ru-RU" sz="1200" b="1" dirty="0" smtClean="0">
                <a:latin typeface="Times New Roman" pitchFamily="18" charset="0"/>
                <a:ea typeface="Calibri" pitchFamily="34" charset="0"/>
                <a:cs typeface="Times New Roman" pitchFamily="18" charset="0"/>
              </a:rPr>
              <a:t>РФ - </a:t>
            </a: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p:txBody>
      </p:sp>
      <p:sp>
        <p:nvSpPr>
          <p:cNvPr id="19" name="Прямоугольник 18"/>
          <p:cNvSpPr/>
          <p:nvPr/>
        </p:nvSpPr>
        <p:spPr>
          <a:xfrm>
            <a:off x="54628" y="6025548"/>
            <a:ext cx="4307180" cy="646331"/>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200" b="1" dirty="0" smtClean="0">
                <a:latin typeface="Times New Roman" pitchFamily="18" charset="0"/>
                <a:cs typeface="Times New Roman" pitchFamily="18" charset="0"/>
              </a:rPr>
              <a:t>Дефляция - </a:t>
            </a:r>
          </a:p>
          <a:p>
            <a:endParaRPr lang="ru-RU" sz="1200" b="1" dirty="0">
              <a:latin typeface="Times New Roman" pitchFamily="18" charset="0"/>
              <a:cs typeface="Times New Roman" pitchFamily="18" charset="0"/>
            </a:endParaRPr>
          </a:p>
          <a:p>
            <a:endParaRPr lang="ru-RU" sz="1200" b="1" dirty="0" smtClean="0">
              <a:latin typeface="Times New Roman" pitchFamily="18" charset="0"/>
              <a:cs typeface="Times New Roman" pitchFamily="18" charset="0"/>
            </a:endParaRPr>
          </a:p>
        </p:txBody>
      </p:sp>
      <p:graphicFrame>
        <p:nvGraphicFramePr>
          <p:cNvPr id="13" name="Таблица 12"/>
          <p:cNvGraphicFramePr>
            <a:graphicFrameLocks noGrp="1"/>
          </p:cNvGraphicFramePr>
          <p:nvPr>
            <p:extLst>
              <p:ext uri="{D42A27DB-BD31-4B8C-83A1-F6EECF244321}">
                <p14:modId xmlns:p14="http://schemas.microsoft.com/office/powerpoint/2010/main" val="2626314940"/>
              </p:ext>
            </p:extLst>
          </p:nvPr>
        </p:nvGraphicFramePr>
        <p:xfrm>
          <a:off x="37983" y="3655647"/>
          <a:ext cx="4323825" cy="2292300"/>
        </p:xfrm>
        <a:graphic>
          <a:graphicData uri="http://schemas.openxmlformats.org/drawingml/2006/table">
            <a:tbl>
              <a:tblPr firstRow="1" firstCol="1" bandRow="1"/>
              <a:tblGrid>
                <a:gridCol w="1149641">
                  <a:extLst>
                    <a:ext uri="{9D8B030D-6E8A-4147-A177-3AD203B41FA5}">
                      <a16:colId xmlns:a16="http://schemas.microsoft.com/office/drawing/2014/main" val="20000"/>
                    </a:ext>
                  </a:extLst>
                </a:gridCol>
                <a:gridCol w="3174184">
                  <a:extLst>
                    <a:ext uri="{9D8B030D-6E8A-4147-A177-3AD203B41FA5}">
                      <a16:colId xmlns:a16="http://schemas.microsoft.com/office/drawing/2014/main" val="20001"/>
                    </a:ext>
                  </a:extLst>
                </a:gridCol>
              </a:tblGrid>
              <a:tr h="0">
                <a:tc gridSpan="2">
                  <a:txBody>
                    <a:bodyPr/>
                    <a:lstStyle/>
                    <a:p>
                      <a:pPr algn="ctr">
                        <a:lnSpc>
                          <a:spcPct val="115000"/>
                        </a:lnSpc>
                        <a:spcAft>
                          <a:spcPts val="0"/>
                        </a:spcAft>
                      </a:pPr>
                      <a:r>
                        <a:rPr lang="ru-RU" sz="1200" b="1" dirty="0" smtClean="0">
                          <a:solidFill>
                            <a:schemeClr val="tx1"/>
                          </a:solidFill>
                          <a:effectLst/>
                          <a:latin typeface="Times New Roman" panose="02020603050405020304" pitchFamily="18" charset="0"/>
                          <a:ea typeface="Calibri"/>
                          <a:cs typeface="Times New Roman" panose="02020603050405020304" pitchFamily="18" charset="0"/>
                        </a:rPr>
                        <a:t>Классификация инфляции</a:t>
                      </a:r>
                      <a:endParaRPr lang="ru-RU" sz="1200" b="1" dirty="0">
                        <a:solidFill>
                          <a:schemeClr val="tx1"/>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hMerge="1">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0"/>
                  </a:ext>
                </a:extLst>
              </a:tr>
              <a:tr h="246527">
                <a:tc>
                  <a:txBody>
                    <a:bodyPr/>
                    <a:lstStyle/>
                    <a:p>
                      <a:pPr>
                        <a:lnSpc>
                          <a:spcPct val="115000"/>
                        </a:lnSpc>
                        <a:spcAft>
                          <a:spcPts val="0"/>
                        </a:spcAft>
                      </a:pPr>
                      <a:r>
                        <a:rPr lang="ru-RU" sz="1000" dirty="0" smtClean="0">
                          <a:solidFill>
                            <a:schemeClr val="tx1"/>
                          </a:solidFill>
                          <a:effectLst/>
                          <a:latin typeface="Times New Roman" panose="02020603050405020304" pitchFamily="18" charset="0"/>
                          <a:ea typeface="Calibri"/>
                          <a:cs typeface="Times New Roman" panose="02020603050405020304" pitchFamily="18" charset="0"/>
                        </a:rPr>
                        <a:t>Открытая</a:t>
                      </a:r>
                    </a:p>
                    <a:p>
                      <a:pPr>
                        <a:lnSpc>
                          <a:spcPct val="115000"/>
                        </a:lnSpc>
                        <a:spcAft>
                          <a:spcPts val="0"/>
                        </a:spcAft>
                      </a:pPr>
                      <a:r>
                        <a:rPr lang="ru-RU" sz="1000" dirty="0" smtClean="0">
                          <a:solidFill>
                            <a:schemeClr val="tx1"/>
                          </a:solidFill>
                          <a:effectLst/>
                          <a:latin typeface="Times New Roman" panose="02020603050405020304" pitchFamily="18" charset="0"/>
                          <a:ea typeface="Calibri"/>
                          <a:cs typeface="Times New Roman" panose="02020603050405020304" pitchFamily="18" charset="0"/>
                        </a:rPr>
                        <a:t>Скрытая </a:t>
                      </a:r>
                      <a:endParaRPr lang="ru-RU" sz="1000"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a:lnSpc>
                          <a:spcPct val="115000"/>
                        </a:lnSpc>
                        <a:spcAft>
                          <a:spcPts val="0"/>
                        </a:spcAft>
                      </a:pPr>
                      <a:endParaRPr lang="ru-RU" sz="1000" dirty="0">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22613">
                <a:tc>
                  <a:txBody>
                    <a:bodyPr/>
                    <a:lstStyle/>
                    <a:p>
                      <a:pPr>
                        <a:lnSpc>
                          <a:spcPct val="115000"/>
                        </a:lnSpc>
                        <a:spcAft>
                          <a:spcPts val="0"/>
                        </a:spcAft>
                      </a:pPr>
                      <a:r>
                        <a:rPr lang="ru-RU" sz="1000" dirty="0" smtClean="0">
                          <a:solidFill>
                            <a:schemeClr val="tx1"/>
                          </a:solidFill>
                          <a:effectLst/>
                          <a:latin typeface="Times New Roman" panose="02020603050405020304" pitchFamily="18" charset="0"/>
                          <a:ea typeface="Calibri"/>
                          <a:cs typeface="Times New Roman" panose="02020603050405020304" pitchFamily="18" charset="0"/>
                        </a:rPr>
                        <a:t>Умеренная</a:t>
                      </a:r>
                      <a:endParaRPr lang="ru-RU" sz="1000"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15000"/>
                        </a:lnSpc>
                        <a:spcAft>
                          <a:spcPts val="0"/>
                        </a:spcAft>
                      </a:pPr>
                      <a:endParaRPr lang="ru-RU" sz="1000" dirty="0">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2"/>
                  </a:ext>
                </a:extLst>
              </a:tr>
              <a:tr h="222613">
                <a:tc>
                  <a:txBody>
                    <a:bodyPr/>
                    <a:lstStyle/>
                    <a:p>
                      <a:pPr>
                        <a:lnSpc>
                          <a:spcPct val="115000"/>
                        </a:lnSpc>
                        <a:spcAft>
                          <a:spcPts val="0"/>
                        </a:spcAft>
                      </a:pPr>
                      <a:r>
                        <a:rPr lang="ru-RU" sz="1000" dirty="0" smtClean="0">
                          <a:solidFill>
                            <a:schemeClr val="tx1"/>
                          </a:solidFill>
                          <a:effectLst/>
                          <a:latin typeface="Times New Roman" panose="02020603050405020304" pitchFamily="18" charset="0"/>
                          <a:ea typeface="Calibri"/>
                          <a:cs typeface="Times New Roman" panose="02020603050405020304" pitchFamily="18" charset="0"/>
                        </a:rPr>
                        <a:t>Галопирующая</a:t>
                      </a:r>
                      <a:endParaRPr lang="ru-RU" sz="1000"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15000"/>
                        </a:lnSpc>
                        <a:spcAft>
                          <a:spcPts val="0"/>
                        </a:spcAft>
                      </a:pPr>
                      <a:endParaRPr lang="ru-RU" sz="1000" dirty="0">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3"/>
                  </a:ext>
                </a:extLst>
              </a:tr>
              <a:tr h="222613">
                <a:tc>
                  <a:txBody>
                    <a:bodyPr/>
                    <a:lstStyle/>
                    <a:p>
                      <a:pPr>
                        <a:lnSpc>
                          <a:spcPct val="115000"/>
                        </a:lnSpc>
                        <a:spcAft>
                          <a:spcPts val="0"/>
                        </a:spcAft>
                      </a:pPr>
                      <a:r>
                        <a:rPr lang="ru-RU" sz="1000" dirty="0" smtClean="0">
                          <a:solidFill>
                            <a:schemeClr val="tx1"/>
                          </a:solidFill>
                          <a:effectLst/>
                          <a:latin typeface="Times New Roman" panose="02020603050405020304" pitchFamily="18" charset="0"/>
                          <a:ea typeface="Calibri"/>
                          <a:cs typeface="Times New Roman" panose="02020603050405020304" pitchFamily="18" charset="0"/>
                        </a:rPr>
                        <a:t>Высокая</a:t>
                      </a:r>
                      <a:endParaRPr lang="ru-RU" sz="1000"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15000"/>
                        </a:lnSpc>
                        <a:spcAft>
                          <a:spcPts val="0"/>
                        </a:spcAft>
                      </a:pPr>
                      <a:endParaRPr lang="ru-RU" sz="1000" dirty="0">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4"/>
                  </a:ext>
                </a:extLst>
              </a:tr>
              <a:tr h="222613">
                <a:tc>
                  <a:txBody>
                    <a:bodyPr/>
                    <a:lstStyle/>
                    <a:p>
                      <a:pPr>
                        <a:lnSpc>
                          <a:spcPct val="115000"/>
                        </a:lnSpc>
                        <a:spcAft>
                          <a:spcPts val="0"/>
                        </a:spcAft>
                      </a:pPr>
                      <a:r>
                        <a:rPr lang="ru-RU" sz="1000" dirty="0" smtClean="0">
                          <a:solidFill>
                            <a:schemeClr val="tx1"/>
                          </a:solidFill>
                          <a:effectLst/>
                          <a:latin typeface="Times New Roman" panose="02020603050405020304" pitchFamily="18" charset="0"/>
                          <a:ea typeface="Calibri"/>
                          <a:cs typeface="Times New Roman" panose="02020603050405020304" pitchFamily="18" charset="0"/>
                        </a:rPr>
                        <a:t>Гиперинфляция </a:t>
                      </a:r>
                      <a:endParaRPr lang="ru-RU" sz="1000"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15000"/>
                        </a:lnSpc>
                        <a:spcAft>
                          <a:spcPts val="0"/>
                        </a:spcAft>
                      </a:pPr>
                      <a:endParaRPr lang="ru-RU" sz="1000" dirty="0">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523770889"/>
                  </a:ext>
                </a:extLst>
              </a:tr>
            </a:tbl>
          </a:graphicData>
        </a:graphic>
      </p:graphicFrame>
    </p:spTree>
    <p:extLst>
      <p:ext uri="{BB962C8B-B14F-4D97-AF65-F5344CB8AC3E}">
        <p14:creationId xmlns:p14="http://schemas.microsoft.com/office/powerpoint/2010/main" val="1591670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204" y="46377"/>
            <a:ext cx="8614260" cy="523220"/>
          </a:xfrm>
          <a:prstGeom prst="rect">
            <a:avLst/>
          </a:prstGeom>
        </p:spPr>
        <p:txBody>
          <a:bodyPr wrap="square">
            <a:spAutoFit/>
          </a:bodyPr>
          <a:lstStyle/>
          <a:p>
            <a:pPr eaLnBrk="0" fontAlgn="base" hangingPunct="0">
              <a:spcBef>
                <a:spcPct val="0"/>
              </a:spcBef>
              <a:spcAft>
                <a:spcPct val="0"/>
              </a:spcAft>
            </a:pPr>
            <a:r>
              <a:rPr lang="ru-RU" sz="1400" b="1" dirty="0" smtClean="0">
                <a:latin typeface="Times New Roman" pitchFamily="18" charset="0"/>
                <a:ea typeface="Calibri" pitchFamily="34" charset="0"/>
                <a:cs typeface="Times New Roman" pitchFamily="18" charset="0"/>
              </a:rPr>
              <a:t>2.13</a:t>
            </a:r>
            <a:r>
              <a:rPr lang="ru-RU" sz="1400" b="1" dirty="0">
                <a:latin typeface="Times New Roman" pitchFamily="18" charset="0"/>
                <a:ea typeface="Calibri" pitchFamily="34" charset="0"/>
                <a:cs typeface="Times New Roman" pitchFamily="18" charset="0"/>
              </a:rPr>
              <a:t>. Государство в экономике. </a:t>
            </a:r>
            <a:r>
              <a:rPr lang="ru-RU" sz="1400" b="1" dirty="0" smtClean="0">
                <a:latin typeface="Times New Roman" pitchFamily="18" charset="0"/>
                <a:ea typeface="Calibri" pitchFamily="34" charset="0"/>
                <a:cs typeface="Times New Roman" pitchFamily="18" charset="0"/>
              </a:rPr>
              <a:t>Экономические функции </a:t>
            </a:r>
            <a:r>
              <a:rPr lang="ru-RU" sz="1400" b="1" dirty="0">
                <a:latin typeface="Times New Roman" pitchFamily="18" charset="0"/>
                <a:ea typeface="Calibri" pitchFamily="34" charset="0"/>
                <a:cs typeface="Times New Roman" pitchFamily="18" charset="0"/>
              </a:rPr>
              <a:t>государства. Общественные блага.</a:t>
            </a:r>
          </a:p>
          <a:p>
            <a:pPr eaLnBrk="0" fontAlgn="base" hangingPunct="0">
              <a:spcBef>
                <a:spcPct val="0"/>
              </a:spcBef>
              <a:spcAft>
                <a:spcPct val="0"/>
              </a:spcAft>
            </a:pPr>
            <a:r>
              <a:rPr lang="ru-RU" sz="1400" b="1" dirty="0">
                <a:latin typeface="Times New Roman" pitchFamily="18" charset="0"/>
                <a:ea typeface="Calibri" pitchFamily="34" charset="0"/>
                <a:cs typeface="Times New Roman" pitchFamily="18" charset="0"/>
              </a:rPr>
              <a:t>Внешние эффекты. Цифровизация </a:t>
            </a:r>
            <a:r>
              <a:rPr lang="ru-RU" sz="1400" b="1" dirty="0" smtClean="0">
                <a:latin typeface="Times New Roman" pitchFamily="18" charset="0"/>
                <a:ea typeface="Calibri" pitchFamily="34" charset="0"/>
                <a:cs typeface="Times New Roman" pitchFamily="18" charset="0"/>
              </a:rPr>
              <a:t>экономики в </a:t>
            </a:r>
            <a:r>
              <a:rPr lang="ru-RU" sz="1400" b="1" dirty="0">
                <a:latin typeface="Times New Roman" pitchFamily="18" charset="0"/>
                <a:ea typeface="Calibri" pitchFamily="34" charset="0"/>
                <a:cs typeface="Times New Roman" pitchFamily="18" charset="0"/>
              </a:rPr>
              <a:t>Российской </a:t>
            </a:r>
            <a:r>
              <a:rPr lang="ru-RU" sz="1400" b="1" dirty="0" smtClean="0">
                <a:latin typeface="Times New Roman" pitchFamily="18" charset="0"/>
                <a:ea typeface="Calibri" pitchFamily="34" charset="0"/>
                <a:cs typeface="Times New Roman" pitchFamily="18" charset="0"/>
              </a:rPr>
              <a:t>Федерации.</a:t>
            </a:r>
            <a:endParaRPr lang="ru-RU" sz="1400" b="1" dirty="0">
              <a:latin typeface="Times New Roman" pitchFamily="18" charset="0"/>
              <a:ea typeface="Calibri" pitchFamily="34" charset="0"/>
              <a:cs typeface="Times New Roman" pitchFamily="18" charset="0"/>
            </a:endParaRPr>
          </a:p>
        </p:txBody>
      </p:sp>
      <p:sp>
        <p:nvSpPr>
          <p:cNvPr id="12" name="Прямоугольник 11"/>
          <p:cNvSpPr/>
          <p:nvPr/>
        </p:nvSpPr>
        <p:spPr>
          <a:xfrm>
            <a:off x="4353334" y="2595742"/>
            <a:ext cx="4736789" cy="4293483"/>
          </a:xfrm>
          <a:prstGeom prst="rect">
            <a:avLst/>
          </a:prstGeom>
          <a:solidFill>
            <a:schemeClr val="bg1">
              <a:lumMod val="95000"/>
            </a:schemeClr>
          </a:solidFill>
          <a:ln>
            <a:solidFill>
              <a:schemeClr val="tx2">
                <a:lumMod val="75000"/>
                <a:lumOff val="25000"/>
              </a:schemeClr>
            </a:solidFill>
          </a:ln>
        </p:spPr>
        <p:txBody>
          <a:bodyPr wrap="square">
            <a:spAutoFit/>
          </a:bodyPr>
          <a:lstStyle/>
          <a:p>
            <a:r>
              <a:rPr lang="ru-RU" sz="900" b="1" dirty="0">
                <a:latin typeface="Times New Roman" pitchFamily="18" charset="0"/>
                <a:ea typeface="Calibri" pitchFamily="34" charset="0"/>
                <a:cs typeface="Times New Roman" pitchFamily="18" charset="0"/>
              </a:rPr>
              <a:t>Цифровизация экономики в Российской </a:t>
            </a:r>
            <a:r>
              <a:rPr lang="ru-RU" sz="900" b="1" dirty="0" smtClean="0">
                <a:latin typeface="Times New Roman" pitchFamily="18" charset="0"/>
                <a:ea typeface="Calibri" pitchFamily="34" charset="0"/>
                <a:cs typeface="Times New Roman" pitchFamily="18" charset="0"/>
              </a:rPr>
              <a:t>Федерации.</a:t>
            </a:r>
          </a:p>
          <a:p>
            <a:r>
              <a:rPr lang="ru-RU" sz="900" dirty="0">
                <a:latin typeface="Times New Roman" pitchFamily="18" charset="0"/>
                <a:ea typeface="Calibri" pitchFamily="34" charset="0"/>
                <a:cs typeface="Times New Roman" pitchFamily="18" charset="0"/>
              </a:rPr>
              <a:t>В Российской Федерации действует национальная программа </a:t>
            </a:r>
            <a:r>
              <a:rPr lang="ru-RU" sz="900" b="1" dirty="0">
                <a:latin typeface="Times New Roman" pitchFamily="18" charset="0"/>
                <a:ea typeface="Calibri" pitchFamily="34" charset="0"/>
                <a:cs typeface="Times New Roman" pitchFamily="18" charset="0"/>
              </a:rPr>
              <a:t>«Цифровая экономика РФ».</a:t>
            </a:r>
            <a:r>
              <a:rPr lang="ru-RU" sz="900" dirty="0">
                <a:latin typeface="Times New Roman" pitchFamily="18" charset="0"/>
                <a:ea typeface="Calibri" pitchFamily="34" charset="0"/>
                <a:cs typeface="Times New Roman" pitchFamily="18" charset="0"/>
              </a:rPr>
              <a:t> Её целями являются повышение качества жизни граждан и развитие бизнеса (снижение издержек, поддержка конкуренции).</a:t>
            </a:r>
          </a:p>
          <a:p>
            <a:r>
              <a:rPr lang="ru-RU" sz="900" b="1" dirty="0" smtClean="0">
                <a:latin typeface="Times New Roman" pitchFamily="18" charset="0"/>
                <a:ea typeface="Calibri" pitchFamily="34" charset="0"/>
                <a:cs typeface="Times New Roman" pitchFamily="18" charset="0"/>
              </a:rPr>
              <a:t>В </a:t>
            </a:r>
            <a:r>
              <a:rPr lang="ru-RU" sz="900" b="1" dirty="0">
                <a:latin typeface="Times New Roman" pitchFamily="18" charset="0"/>
                <a:ea typeface="Calibri" pitchFamily="34" charset="0"/>
                <a:cs typeface="Times New Roman" pitchFamily="18" charset="0"/>
              </a:rPr>
              <a:t>программе выделены следующие направления:</a:t>
            </a:r>
          </a:p>
          <a:p>
            <a:pPr marL="171450" indent="-171450">
              <a:buFont typeface="Wingdings" panose="05000000000000000000" pitchFamily="2" charset="2"/>
              <a:buChar char="Ø"/>
            </a:pPr>
            <a:r>
              <a:rPr lang="ru-RU" sz="900" dirty="0">
                <a:latin typeface="Times New Roman" pitchFamily="18" charset="0"/>
                <a:ea typeface="Calibri" pitchFamily="34" charset="0"/>
                <a:cs typeface="Times New Roman" pitchFamily="18" charset="0"/>
              </a:rPr>
              <a:t>обеспечение доступа в интернет социально значимых объектов и внедрение онлайн-сервисов;</a:t>
            </a:r>
          </a:p>
          <a:p>
            <a:pPr marL="171450" indent="-171450">
              <a:buFont typeface="Wingdings" panose="05000000000000000000" pitchFamily="2" charset="2"/>
              <a:buChar char="Ø"/>
            </a:pPr>
            <a:r>
              <a:rPr lang="ru-RU" sz="900" dirty="0">
                <a:latin typeface="Times New Roman" pitchFamily="18" charset="0"/>
                <a:ea typeface="Calibri" pitchFamily="34" charset="0"/>
                <a:cs typeface="Times New Roman" pitchFamily="18" charset="0"/>
              </a:rPr>
              <a:t>подготовка кадров для работы в цифровой экономике;</a:t>
            </a:r>
          </a:p>
          <a:p>
            <a:pPr marL="171450" indent="-171450">
              <a:buFont typeface="Wingdings" panose="05000000000000000000" pitchFamily="2" charset="2"/>
              <a:buChar char="Ø"/>
            </a:pPr>
            <a:r>
              <a:rPr lang="ru-RU" sz="900" dirty="0">
                <a:latin typeface="Times New Roman" pitchFamily="18" charset="0"/>
                <a:ea typeface="Calibri" pitchFamily="34" charset="0"/>
                <a:cs typeface="Times New Roman" pitchFamily="18" charset="0"/>
              </a:rPr>
              <a:t>обеспечение безопасности цифровых данных;</a:t>
            </a:r>
          </a:p>
          <a:p>
            <a:pPr marL="171450" indent="-171450">
              <a:buFont typeface="Wingdings" panose="05000000000000000000" pitchFamily="2" charset="2"/>
              <a:buChar char="Ø"/>
            </a:pPr>
            <a:r>
              <a:rPr lang="ru-RU" sz="900" dirty="0">
                <a:latin typeface="Times New Roman" pitchFamily="18" charset="0"/>
                <a:ea typeface="Calibri" pitchFamily="34" charset="0"/>
                <a:cs typeface="Times New Roman" pitchFamily="18" charset="0"/>
              </a:rPr>
              <a:t>борьба с телефонным и онлайн-мошенничеством;</a:t>
            </a:r>
          </a:p>
          <a:p>
            <a:pPr marL="171450" indent="-171450">
              <a:buFont typeface="Wingdings" panose="05000000000000000000" pitchFamily="2" charset="2"/>
              <a:buChar char="Ø"/>
            </a:pPr>
            <a:r>
              <a:rPr lang="ru-RU" sz="900" dirty="0">
                <a:latin typeface="Times New Roman" pitchFamily="18" charset="0"/>
                <a:ea typeface="Calibri" pitchFamily="34" charset="0"/>
                <a:cs typeface="Times New Roman" pitchFamily="18" charset="0"/>
              </a:rPr>
              <a:t>развитие отечественной сферы информационных технологий (IT).</a:t>
            </a:r>
          </a:p>
          <a:p>
            <a:r>
              <a:rPr lang="ru-RU" sz="900" dirty="0" smtClean="0">
                <a:latin typeface="Times New Roman" pitchFamily="18" charset="0"/>
                <a:ea typeface="Calibri" pitchFamily="34" charset="0"/>
                <a:cs typeface="Times New Roman" pitchFamily="18" charset="0"/>
              </a:rPr>
              <a:t>Внедрение </a:t>
            </a:r>
            <a:r>
              <a:rPr lang="ru-RU" sz="900" b="1" dirty="0">
                <a:latin typeface="Times New Roman" pitchFamily="18" charset="0"/>
                <a:ea typeface="Calibri" pitchFamily="34" charset="0"/>
                <a:cs typeface="Times New Roman" pitchFamily="18" charset="0"/>
              </a:rPr>
              <a:t>связи нового поколения 5G </a:t>
            </a:r>
            <a:r>
              <a:rPr lang="ru-RU" sz="900" dirty="0">
                <a:latin typeface="Times New Roman" pitchFamily="18" charset="0"/>
                <a:ea typeface="Calibri" pitchFamily="34" charset="0"/>
                <a:cs typeface="Times New Roman" pitchFamily="18" charset="0"/>
              </a:rPr>
              <a:t>позволяет улучшить качество оказания интернет-услуг (онлайн-игры, онлайн-образование, телемедицина), создаёт возможности для удалённой работы и учёбы.</a:t>
            </a:r>
          </a:p>
          <a:p>
            <a:r>
              <a:rPr lang="ru-RU" sz="900" dirty="0" smtClean="0">
                <a:latin typeface="Times New Roman" pitchFamily="18" charset="0"/>
                <a:ea typeface="Calibri" pitchFamily="34" charset="0"/>
                <a:cs typeface="Times New Roman" pitchFamily="18" charset="0"/>
              </a:rPr>
              <a:t>В </a:t>
            </a:r>
            <a:r>
              <a:rPr lang="ru-RU" sz="900" dirty="0">
                <a:latin typeface="Times New Roman" pitchFamily="18" charset="0"/>
                <a:ea typeface="Calibri" pitchFamily="34" charset="0"/>
                <a:cs typeface="Times New Roman" pitchFamily="18" charset="0"/>
              </a:rPr>
              <a:t>сфере образования </a:t>
            </a:r>
            <a:r>
              <a:rPr lang="ru-RU" sz="900" b="1" dirty="0">
                <a:latin typeface="Times New Roman" pitchFamily="18" charset="0"/>
                <a:ea typeface="Calibri" pitchFamily="34" charset="0"/>
                <a:cs typeface="Times New Roman" pitchFamily="18" charset="0"/>
              </a:rPr>
              <a:t>увеличено количество бюджетных мест на ИТ-специальности</a:t>
            </a:r>
            <a:r>
              <a:rPr lang="ru-RU" sz="900" dirty="0">
                <a:latin typeface="Times New Roman" pitchFamily="18" charset="0"/>
                <a:ea typeface="Calibri" pitchFamily="34" charset="0"/>
                <a:cs typeface="Times New Roman" pitchFamily="18" charset="0"/>
              </a:rPr>
              <a:t>, цифровая и финансовая грамотность внедряется в школьную программу.</a:t>
            </a:r>
          </a:p>
          <a:p>
            <a:r>
              <a:rPr lang="ru-RU" sz="900" dirty="0">
                <a:latin typeface="Times New Roman" pitchFamily="18" charset="0"/>
                <a:ea typeface="Calibri" pitchFamily="34" charset="0"/>
                <a:cs typeface="Times New Roman" pitchFamily="18" charset="0"/>
              </a:rPr>
              <a:t> </a:t>
            </a:r>
            <a:r>
              <a:rPr lang="ru-RU" sz="900" dirty="0" smtClean="0">
                <a:latin typeface="Times New Roman" pitchFamily="18" charset="0"/>
                <a:ea typeface="Calibri" pitchFamily="34" charset="0"/>
                <a:cs typeface="Times New Roman" pitchFamily="18" charset="0"/>
              </a:rPr>
              <a:t>Была </a:t>
            </a:r>
            <a:r>
              <a:rPr lang="ru-RU" sz="900" dirty="0">
                <a:latin typeface="Times New Roman" pitchFamily="18" charset="0"/>
                <a:ea typeface="Calibri" pitchFamily="34" charset="0"/>
                <a:cs typeface="Times New Roman" pitchFamily="18" charset="0"/>
              </a:rPr>
              <a:t>принята государственная программа «</a:t>
            </a:r>
            <a:r>
              <a:rPr lang="ru-RU" sz="900" b="1" dirty="0">
                <a:latin typeface="Times New Roman" pitchFamily="18" charset="0"/>
                <a:ea typeface="Calibri" pitchFamily="34" charset="0"/>
                <a:cs typeface="Times New Roman" pitchFamily="18" charset="0"/>
              </a:rPr>
              <a:t>Цифровые профессии</a:t>
            </a:r>
            <a:r>
              <a:rPr lang="ru-RU" sz="900" dirty="0">
                <a:latin typeface="Times New Roman" pitchFamily="18" charset="0"/>
                <a:ea typeface="Calibri" pitchFamily="34" charset="0"/>
                <a:cs typeface="Times New Roman" pitchFamily="18" charset="0"/>
              </a:rPr>
              <a:t>», по которой граждане из льготных категорий (инвалиды, безработные, студенты, женщины в декрете) могут получить онлайн-образование бесплатно или со скидкой.</a:t>
            </a:r>
          </a:p>
          <a:p>
            <a:r>
              <a:rPr lang="ru-RU" sz="900" dirty="0">
                <a:latin typeface="Times New Roman" pitchFamily="18" charset="0"/>
                <a:ea typeface="Calibri" pitchFamily="34" charset="0"/>
                <a:cs typeface="Times New Roman" pitchFamily="18" charset="0"/>
              </a:rPr>
              <a:t> </a:t>
            </a:r>
            <a:r>
              <a:rPr lang="ru-RU" sz="900" dirty="0" smtClean="0">
                <a:latin typeface="Times New Roman" pitchFamily="18" charset="0"/>
                <a:ea typeface="Calibri" pitchFamily="34" charset="0"/>
                <a:cs typeface="Times New Roman" pitchFamily="18" charset="0"/>
              </a:rPr>
              <a:t>В </a:t>
            </a:r>
            <a:r>
              <a:rPr lang="ru-RU" sz="900" dirty="0">
                <a:latin typeface="Times New Roman" pitchFamily="18" charset="0"/>
                <a:ea typeface="Calibri" pitchFamily="34" charset="0"/>
                <a:cs typeface="Times New Roman" pitchFamily="18" charset="0"/>
              </a:rPr>
              <a:t>2015 году была разработана </a:t>
            </a:r>
            <a:r>
              <a:rPr lang="ru-RU" sz="900" b="1" dirty="0">
                <a:latin typeface="Times New Roman" pitchFamily="18" charset="0"/>
                <a:ea typeface="Calibri" pitchFamily="34" charset="0"/>
                <a:cs typeface="Times New Roman" pitchFamily="18" charset="0"/>
              </a:rPr>
              <a:t>национальная платёжная система «МИР»</a:t>
            </a:r>
            <a:r>
              <a:rPr lang="ru-RU" sz="900" dirty="0">
                <a:latin typeface="Times New Roman" pitchFamily="18" charset="0"/>
                <a:ea typeface="Calibri" pitchFamily="34" charset="0"/>
                <a:cs typeface="Times New Roman" pitchFamily="18" charset="0"/>
              </a:rPr>
              <a:t>. Карты этой платёжной системы активно используются для выплат заработных плат и социальных пособий. Это обеспечивает независимость российской экономики от иностранных платёжных систем.</a:t>
            </a:r>
          </a:p>
          <a:p>
            <a:r>
              <a:rPr lang="ru-RU" sz="900" dirty="0" smtClean="0">
                <a:latin typeface="Times New Roman" pitchFamily="18" charset="0"/>
                <a:ea typeface="Calibri" pitchFamily="34" charset="0"/>
                <a:cs typeface="Times New Roman" pitchFamily="18" charset="0"/>
              </a:rPr>
              <a:t>В </a:t>
            </a:r>
            <a:r>
              <a:rPr lang="ru-RU" sz="900" dirty="0">
                <a:latin typeface="Times New Roman" pitchFamily="18" charset="0"/>
                <a:ea typeface="Calibri" pitchFamily="34" charset="0"/>
                <a:cs typeface="Times New Roman" pitchFamily="18" charset="0"/>
              </a:rPr>
              <a:t>2021 году была введена </a:t>
            </a:r>
            <a:r>
              <a:rPr lang="ru-RU" sz="900" b="1" dirty="0">
                <a:latin typeface="Times New Roman" pitchFamily="18" charset="0"/>
                <a:ea typeface="Calibri" pitchFamily="34" charset="0"/>
                <a:cs typeface="Times New Roman" pitchFamily="18" charset="0"/>
              </a:rPr>
              <a:t>Система быстрых платежей (СБП), </a:t>
            </a:r>
            <a:r>
              <a:rPr lang="ru-RU" sz="900" dirty="0">
                <a:latin typeface="Times New Roman" pitchFamily="18" charset="0"/>
                <a:ea typeface="Calibri" pitchFamily="34" charset="0"/>
                <a:cs typeface="Times New Roman" pitchFamily="18" charset="0"/>
              </a:rPr>
              <a:t>которая позволяет осуществлять переводы со счетов разных банков по номеру телефона.</a:t>
            </a:r>
          </a:p>
          <a:p>
            <a:r>
              <a:rPr lang="ru-RU" sz="800" dirty="0" smtClean="0">
                <a:latin typeface="Times New Roman" pitchFamily="18" charset="0"/>
                <a:ea typeface="Calibri" pitchFamily="34" charset="0"/>
                <a:cs typeface="Times New Roman" pitchFamily="18" charset="0"/>
              </a:rPr>
              <a:t>Банки </a:t>
            </a:r>
            <a:r>
              <a:rPr lang="ru-RU" sz="800" dirty="0">
                <a:latin typeface="Times New Roman" pitchFamily="18" charset="0"/>
                <a:ea typeface="Calibri" pitchFamily="34" charset="0"/>
                <a:cs typeface="Times New Roman" pitchFamily="18" charset="0"/>
              </a:rPr>
              <a:t>активно внедряют использование технологий </a:t>
            </a:r>
            <a:r>
              <a:rPr lang="ru-RU" sz="800" b="1" dirty="0">
                <a:latin typeface="Times New Roman" pitchFamily="18" charset="0"/>
                <a:ea typeface="Calibri" pitchFamily="34" charset="0"/>
                <a:cs typeface="Times New Roman" pitchFamily="18" charset="0"/>
              </a:rPr>
              <a:t>биометрии</a:t>
            </a:r>
            <a:r>
              <a:rPr lang="ru-RU" sz="800" dirty="0">
                <a:latin typeface="Times New Roman" pitchFamily="18" charset="0"/>
                <a:ea typeface="Calibri" pitchFamily="34" charset="0"/>
                <a:cs typeface="Times New Roman" pitchFamily="18" charset="0"/>
              </a:rPr>
              <a:t> — распознавания человека по биологическим признакам (отпечаткам пальцев, лицу, голосу). Биометрические данные человека фиксируются и записываются в виде кода. При контакте с системой распознавания данные конкретного человека сравниваются с уже имеющимися и при совпадении позволяют совершить финансовые операции. Иными словами, изображение лица может заменить ПИН-код или пароль от личного кабинета</a:t>
            </a:r>
            <a:r>
              <a:rPr lang="ru-RU" sz="800" dirty="0" smtClean="0">
                <a:latin typeface="Times New Roman" pitchFamily="18" charset="0"/>
                <a:ea typeface="Calibri" pitchFamily="34" charset="0"/>
                <a:cs typeface="Times New Roman" pitchFamily="18" charset="0"/>
              </a:rPr>
              <a:t>.</a:t>
            </a:r>
            <a:endParaRPr lang="ru-RU" sz="800" dirty="0">
              <a:latin typeface="Times New Roman" pitchFamily="18" charset="0"/>
              <a:ea typeface="Calibri" pitchFamily="34" charset="0"/>
              <a:cs typeface="Times New Roman" pitchFamily="18" charset="0"/>
            </a:endParaRPr>
          </a:p>
        </p:txBody>
      </p:sp>
      <p:sp>
        <p:nvSpPr>
          <p:cNvPr id="14" name="Прямоугольник 13"/>
          <p:cNvSpPr/>
          <p:nvPr/>
        </p:nvSpPr>
        <p:spPr>
          <a:xfrm>
            <a:off x="63538" y="607232"/>
            <a:ext cx="4165451" cy="707886"/>
          </a:xfrm>
          <a:prstGeom prst="rect">
            <a:avLst/>
          </a:prstGeom>
          <a:solidFill>
            <a:schemeClr val="bg1">
              <a:lumMod val="95000"/>
            </a:schemeClr>
          </a:solidFill>
          <a:ln>
            <a:solidFill>
              <a:schemeClr val="tx2">
                <a:lumMod val="75000"/>
                <a:lumOff val="25000"/>
              </a:schemeClr>
            </a:solidFill>
          </a:ln>
        </p:spPr>
        <p:txBody>
          <a:bodyPr wrap="square">
            <a:spAutoFit/>
          </a:bodyPr>
          <a:lstStyle/>
          <a:p>
            <a:pPr eaLnBrk="0" fontAlgn="base" hangingPunct="0">
              <a:spcBef>
                <a:spcPct val="0"/>
              </a:spcBef>
              <a:spcAft>
                <a:spcPct val="0"/>
              </a:spcAft>
            </a:pPr>
            <a:r>
              <a:rPr lang="ru-RU" sz="1200" b="1" dirty="0" smtClean="0">
                <a:latin typeface="Times New Roman" pitchFamily="18" charset="0"/>
                <a:ea typeface="Calibri" pitchFamily="34" charset="0"/>
                <a:cs typeface="Times New Roman" pitchFamily="18" charset="0"/>
              </a:rPr>
              <a:t>Экономическая политика государства -  </a:t>
            </a:r>
            <a:endParaRPr lang="ru-RU" sz="1400" b="1" dirty="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p:txBody>
      </p:sp>
      <p:graphicFrame>
        <p:nvGraphicFramePr>
          <p:cNvPr id="11" name="Таблица 10"/>
          <p:cNvGraphicFramePr>
            <a:graphicFrameLocks noGrp="1"/>
          </p:cNvGraphicFramePr>
          <p:nvPr>
            <p:extLst>
              <p:ext uri="{D42A27DB-BD31-4B8C-83A1-F6EECF244321}">
                <p14:modId xmlns:p14="http://schemas.microsoft.com/office/powerpoint/2010/main" val="2812239194"/>
              </p:ext>
            </p:extLst>
          </p:nvPr>
        </p:nvGraphicFramePr>
        <p:xfrm>
          <a:off x="13659" y="3573016"/>
          <a:ext cx="4323825" cy="1185774"/>
        </p:xfrm>
        <a:graphic>
          <a:graphicData uri="http://schemas.openxmlformats.org/drawingml/2006/table">
            <a:tbl>
              <a:tblPr firstRow="1" firstCol="1" bandRow="1"/>
              <a:tblGrid>
                <a:gridCol w="2080419">
                  <a:extLst>
                    <a:ext uri="{9D8B030D-6E8A-4147-A177-3AD203B41FA5}">
                      <a16:colId xmlns:a16="http://schemas.microsoft.com/office/drawing/2014/main" val="20000"/>
                    </a:ext>
                  </a:extLst>
                </a:gridCol>
                <a:gridCol w="2243406">
                  <a:extLst>
                    <a:ext uri="{9D8B030D-6E8A-4147-A177-3AD203B41FA5}">
                      <a16:colId xmlns:a16="http://schemas.microsoft.com/office/drawing/2014/main" val="20001"/>
                    </a:ext>
                  </a:extLst>
                </a:gridCol>
              </a:tblGrid>
              <a:tr h="298438">
                <a:tc gridSpan="2">
                  <a:txBody>
                    <a:bodyPr/>
                    <a:lstStyle/>
                    <a:p>
                      <a:pPr algn="ctr">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Основные направления государственной экономической политики</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hMerge="1">
                  <a:txBody>
                    <a:bodyPr/>
                    <a:lstStyle/>
                    <a:p>
                      <a:pPr algn="ctr">
                        <a:lnSpc>
                          <a:spcPct val="100000"/>
                        </a:lnSpc>
                        <a:spcAft>
                          <a:spcPts val="0"/>
                        </a:spcAft>
                      </a:pP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extLst>
                  <a:ext uri="{0D108BD9-81ED-4DB2-BD59-A6C34878D82A}">
                    <a16:rowId xmlns:a16="http://schemas.microsoft.com/office/drawing/2014/main" val="10000"/>
                  </a:ext>
                </a:extLst>
              </a:tr>
              <a:tr h="25192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Стабилизационное</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R="79375" lvl="0">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Структурное </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4652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lvl="0">
                        <a:lnSpc>
                          <a:spcPct val="100000"/>
                        </a:lnSpc>
                        <a:spcAft>
                          <a:spcPts val="0"/>
                        </a:spcAft>
                      </a:pP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85956074"/>
                  </a:ext>
                </a:extLst>
              </a:tr>
            </a:tbl>
          </a:graphicData>
        </a:graphic>
      </p:graphicFrame>
      <p:sp>
        <p:nvSpPr>
          <p:cNvPr id="2" name="Прямоугольник 1"/>
          <p:cNvSpPr/>
          <p:nvPr/>
        </p:nvSpPr>
        <p:spPr>
          <a:xfrm>
            <a:off x="50196" y="1315118"/>
            <a:ext cx="4572000" cy="1015663"/>
          </a:xfrm>
          <a:prstGeom prst="rect">
            <a:avLst/>
          </a:prstGeom>
        </p:spPr>
        <p:txBody>
          <a:bodyPr>
            <a:spAutoFit/>
          </a:bodyPr>
          <a:lstStyle/>
          <a:p>
            <a:pPr lvl="0" algn="ctr"/>
            <a:r>
              <a:rPr lang="ru-RU" sz="1200" b="1" kern="0" dirty="0" smtClean="0">
                <a:solidFill>
                  <a:prstClr val="black"/>
                </a:solidFill>
                <a:latin typeface="Times New Roman" panose="02020603050405020304" pitchFamily="18" charset="0"/>
                <a:cs typeface="Times New Roman" panose="02020603050405020304" pitchFamily="18" charset="0"/>
              </a:rPr>
              <a:t>Экономические цели государства</a:t>
            </a:r>
            <a:endParaRPr lang="ru-RU" sz="1200" dirty="0">
              <a:solidFill>
                <a:prstClr val="black"/>
              </a:solidFill>
              <a:latin typeface="Times New Roman" panose="02020603050405020304" pitchFamily="18" charset="0"/>
              <a:cs typeface="Times New Roman" panose="02020603050405020304" pitchFamily="18" charset="0"/>
            </a:endParaRPr>
          </a:p>
          <a:p>
            <a:pPr lvl="0"/>
            <a:r>
              <a:rPr lang="ru-RU" sz="1200" b="1" dirty="0">
                <a:solidFill>
                  <a:prstClr val="black"/>
                </a:solidFill>
                <a:latin typeface="Times New Roman" pitchFamily="18" charset="0"/>
                <a:cs typeface="Times New Roman" pitchFamily="18" charset="0"/>
              </a:rPr>
              <a:t>1.</a:t>
            </a:r>
          </a:p>
          <a:p>
            <a:pPr lvl="0"/>
            <a:r>
              <a:rPr lang="ru-RU" sz="1200" b="1" dirty="0">
                <a:solidFill>
                  <a:prstClr val="black"/>
                </a:solidFill>
                <a:latin typeface="Times New Roman" pitchFamily="18" charset="0"/>
                <a:cs typeface="Times New Roman" pitchFamily="18" charset="0"/>
              </a:rPr>
              <a:t>2.</a:t>
            </a:r>
          </a:p>
          <a:p>
            <a:pPr lvl="0"/>
            <a:r>
              <a:rPr lang="ru-RU" sz="1200" b="1" dirty="0">
                <a:solidFill>
                  <a:prstClr val="black"/>
                </a:solidFill>
                <a:latin typeface="Times New Roman" pitchFamily="18" charset="0"/>
                <a:cs typeface="Times New Roman" pitchFamily="18" charset="0"/>
              </a:rPr>
              <a:t>3</a:t>
            </a:r>
            <a:r>
              <a:rPr lang="ru-RU" sz="1200" b="1" dirty="0" smtClean="0">
                <a:solidFill>
                  <a:prstClr val="black"/>
                </a:solidFill>
                <a:latin typeface="Times New Roman" pitchFamily="18" charset="0"/>
                <a:cs typeface="Times New Roman" pitchFamily="18" charset="0"/>
              </a:rPr>
              <a:t>.</a:t>
            </a:r>
          </a:p>
          <a:p>
            <a:pPr lvl="0"/>
            <a:r>
              <a:rPr lang="ru-RU" sz="1200" b="1" dirty="0" smtClean="0">
                <a:solidFill>
                  <a:prstClr val="black"/>
                </a:solidFill>
                <a:latin typeface="Times New Roman" pitchFamily="18" charset="0"/>
                <a:cs typeface="Times New Roman" pitchFamily="18" charset="0"/>
              </a:rPr>
              <a:t>4.</a:t>
            </a:r>
            <a:endParaRPr lang="ru-RU" sz="1200" b="1" dirty="0">
              <a:solidFill>
                <a:prstClr val="black"/>
              </a:solidFill>
              <a:latin typeface="Times New Roman" pitchFamily="18" charset="0"/>
              <a:cs typeface="Times New Roman" pitchFamily="18" charset="0"/>
            </a:endParaRPr>
          </a:p>
        </p:txBody>
      </p:sp>
      <p:graphicFrame>
        <p:nvGraphicFramePr>
          <p:cNvPr id="16" name="Таблица 15"/>
          <p:cNvGraphicFramePr>
            <a:graphicFrameLocks noGrp="1"/>
          </p:cNvGraphicFramePr>
          <p:nvPr>
            <p:extLst>
              <p:ext uri="{D42A27DB-BD31-4B8C-83A1-F6EECF244321}">
                <p14:modId xmlns:p14="http://schemas.microsoft.com/office/powerpoint/2010/main" val="3546305749"/>
              </p:ext>
            </p:extLst>
          </p:nvPr>
        </p:nvGraphicFramePr>
        <p:xfrm>
          <a:off x="21225" y="5681792"/>
          <a:ext cx="4360648" cy="1198728"/>
        </p:xfrm>
        <a:graphic>
          <a:graphicData uri="http://schemas.openxmlformats.org/drawingml/2006/table">
            <a:tbl>
              <a:tblPr firstRow="1" firstCol="1" bandRow="1"/>
              <a:tblGrid>
                <a:gridCol w="2117497">
                  <a:extLst>
                    <a:ext uri="{9D8B030D-6E8A-4147-A177-3AD203B41FA5}">
                      <a16:colId xmlns:a16="http://schemas.microsoft.com/office/drawing/2014/main" val="20000"/>
                    </a:ext>
                  </a:extLst>
                </a:gridCol>
                <a:gridCol w="2243151">
                  <a:extLst>
                    <a:ext uri="{9D8B030D-6E8A-4147-A177-3AD203B41FA5}">
                      <a16:colId xmlns:a16="http://schemas.microsoft.com/office/drawing/2014/main" val="20001"/>
                    </a:ext>
                  </a:extLst>
                </a:gridCol>
              </a:tblGrid>
              <a:tr h="0">
                <a:tc gridSpan="2">
                  <a:txBody>
                    <a:bodyPr/>
                    <a:lstStyle/>
                    <a:p>
                      <a:pPr algn="l">
                        <a:lnSpc>
                          <a:spcPct val="115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Государственное регулирование экономики- </a:t>
                      </a:r>
                    </a:p>
                    <a:p>
                      <a:pPr algn="l">
                        <a:lnSpc>
                          <a:spcPct val="115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hMerge="1">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0"/>
                  </a:ext>
                </a:extLst>
              </a:tr>
              <a:tr h="244834">
                <a:tc>
                  <a:txBody>
                    <a:bodyPr/>
                    <a:lstStyle/>
                    <a:p>
                      <a:pPr algn="ctr">
                        <a:lnSpc>
                          <a:spcPct val="115000"/>
                        </a:lnSpc>
                        <a:spcAft>
                          <a:spcPts val="0"/>
                        </a:spcAft>
                      </a:pPr>
                      <a:r>
                        <a:rPr lang="ru-RU" sz="900" b="1" dirty="0" smtClean="0">
                          <a:solidFill>
                            <a:schemeClr val="tx1"/>
                          </a:solidFill>
                          <a:effectLst/>
                          <a:latin typeface="Times New Roman" panose="02020603050405020304" pitchFamily="18" charset="0"/>
                          <a:ea typeface="Calibri"/>
                          <a:cs typeface="Times New Roman" panose="02020603050405020304" pitchFamily="18" charset="0"/>
                        </a:rPr>
                        <a:t>Прямое </a:t>
                      </a:r>
                      <a:endParaRPr lang="ru-RU" sz="9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algn="ctr">
                        <a:lnSpc>
                          <a:spcPct val="115000"/>
                        </a:lnSpc>
                        <a:spcAft>
                          <a:spcPts val="0"/>
                        </a:spcAft>
                      </a:pPr>
                      <a:r>
                        <a:rPr lang="ru-RU" sz="900" b="1" dirty="0" smtClean="0">
                          <a:solidFill>
                            <a:schemeClr val="tx1"/>
                          </a:solidFill>
                          <a:effectLst/>
                          <a:latin typeface="Times New Roman" panose="02020603050405020304" pitchFamily="18" charset="0"/>
                          <a:ea typeface="Calibri"/>
                          <a:cs typeface="Times New Roman" panose="02020603050405020304" pitchFamily="18" charset="0"/>
                        </a:rPr>
                        <a:t>Косвенное</a:t>
                      </a:r>
                      <a:endParaRPr lang="ru-RU" sz="9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22613">
                <a:tc>
                  <a:txBody>
                    <a:bodyPr/>
                    <a:lstStyle/>
                    <a:p>
                      <a:pPr>
                        <a:lnSpc>
                          <a:spcPct val="115000"/>
                        </a:lnSpc>
                        <a:spcAft>
                          <a:spcPts val="0"/>
                        </a:spcAft>
                      </a:pPr>
                      <a:endParaRPr lang="ru-RU" sz="1000"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15000"/>
                        </a:lnSpc>
                        <a:spcAft>
                          <a:spcPts val="0"/>
                        </a:spcAft>
                      </a:pPr>
                      <a:endParaRPr lang="ru-RU" sz="1000" dirty="0">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2"/>
                  </a:ext>
                </a:extLst>
              </a:tr>
            </a:tbl>
          </a:graphicData>
        </a:graphic>
      </p:graphicFrame>
      <p:graphicFrame>
        <p:nvGraphicFramePr>
          <p:cNvPr id="17" name="Таблица 16"/>
          <p:cNvGraphicFramePr>
            <a:graphicFrameLocks noGrp="1"/>
          </p:cNvGraphicFramePr>
          <p:nvPr>
            <p:extLst>
              <p:ext uri="{D42A27DB-BD31-4B8C-83A1-F6EECF244321}">
                <p14:modId xmlns:p14="http://schemas.microsoft.com/office/powerpoint/2010/main" val="2568535460"/>
              </p:ext>
            </p:extLst>
          </p:nvPr>
        </p:nvGraphicFramePr>
        <p:xfrm>
          <a:off x="4340044" y="578344"/>
          <a:ext cx="4750079" cy="1246734"/>
        </p:xfrm>
        <a:graphic>
          <a:graphicData uri="http://schemas.openxmlformats.org/drawingml/2006/table">
            <a:tbl>
              <a:tblPr firstRow="1" firstCol="1" bandRow="1"/>
              <a:tblGrid>
                <a:gridCol w="2285511">
                  <a:extLst>
                    <a:ext uri="{9D8B030D-6E8A-4147-A177-3AD203B41FA5}">
                      <a16:colId xmlns:a16="http://schemas.microsoft.com/office/drawing/2014/main" val="20000"/>
                    </a:ext>
                  </a:extLst>
                </a:gridCol>
                <a:gridCol w="2464568">
                  <a:extLst>
                    <a:ext uri="{9D8B030D-6E8A-4147-A177-3AD203B41FA5}">
                      <a16:colId xmlns:a16="http://schemas.microsoft.com/office/drawing/2014/main" val="20001"/>
                    </a:ext>
                  </a:extLst>
                </a:gridCol>
              </a:tblGrid>
              <a:tr h="298438">
                <a:tc gridSpan="2">
                  <a:txBody>
                    <a:bodyPr/>
                    <a:lstStyle/>
                    <a:p>
                      <a:pPr algn="ctr">
                        <a:lnSpc>
                          <a:spcPct val="100000"/>
                        </a:lnSpc>
                        <a:spcAft>
                          <a:spcPts val="0"/>
                        </a:spcAft>
                      </a:pPr>
                      <a:r>
                        <a:rPr lang="ru-RU" sz="1200" b="1" dirty="0" smtClean="0">
                          <a:solidFill>
                            <a:schemeClr val="tx1"/>
                          </a:solidFill>
                          <a:effectLst/>
                          <a:latin typeface="Times New Roman" panose="02020603050405020304" pitchFamily="18" charset="0"/>
                          <a:ea typeface="Calibri"/>
                          <a:cs typeface="Times New Roman" panose="02020603050405020304" pitchFamily="18" charset="0"/>
                        </a:rPr>
                        <a:t>Внешние эффекты</a:t>
                      </a: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sz="1200" dirty="0">
                        <a:solidFill>
                          <a:srgbClr val="002060"/>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extLst>
                  <a:ext uri="{0D108BD9-81ED-4DB2-BD59-A6C34878D82A}">
                    <a16:rowId xmlns:a16="http://schemas.microsoft.com/office/drawing/2014/main" val="10000"/>
                  </a:ext>
                </a:extLst>
              </a:tr>
              <a:tr h="260992">
                <a:tc>
                  <a:txBody>
                    <a:bodyPr/>
                    <a:lstStyle/>
                    <a:p>
                      <a:pPr>
                        <a:lnSpc>
                          <a:spcPct val="100000"/>
                        </a:lnSpc>
                        <a:spcAft>
                          <a:spcPts val="0"/>
                        </a:spcAft>
                      </a:pPr>
                      <a:r>
                        <a:rPr lang="ru-RU" sz="1200" b="1" dirty="0" smtClean="0">
                          <a:solidFill>
                            <a:schemeClr val="tx1"/>
                          </a:solidFill>
                          <a:effectLst/>
                          <a:latin typeface="Times New Roman" panose="02020603050405020304" pitchFamily="18" charset="0"/>
                          <a:ea typeface="Calibri"/>
                          <a:cs typeface="Times New Roman" panose="02020603050405020304" pitchFamily="18" charset="0"/>
                        </a:rPr>
                        <a:t>Положительные</a:t>
                      </a: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a:lnSpc>
                          <a:spcPct val="100000"/>
                        </a:lnSpc>
                        <a:spcAft>
                          <a:spcPts val="0"/>
                        </a:spcAft>
                      </a:pPr>
                      <a:r>
                        <a:rPr lang="ru-RU" sz="1200" b="1" dirty="0" smtClean="0">
                          <a:solidFill>
                            <a:schemeClr val="tx1"/>
                          </a:solidFill>
                          <a:effectLst/>
                          <a:latin typeface="Times New Roman" panose="02020603050405020304" pitchFamily="18" charset="0"/>
                          <a:ea typeface="Calibri"/>
                          <a:cs typeface="Times New Roman" panose="02020603050405020304" pitchFamily="18" charset="0"/>
                        </a:rPr>
                        <a:t>Отрицательные </a:t>
                      </a: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22613">
                <a:tc>
                  <a:txBody>
                    <a:bodyPr/>
                    <a:lstStyle/>
                    <a:p>
                      <a:pPr>
                        <a:lnSpc>
                          <a:spcPct val="100000"/>
                        </a:lnSpc>
                        <a:spcAft>
                          <a:spcPts val="0"/>
                        </a:spcAft>
                      </a:pPr>
                      <a:r>
                        <a:rPr lang="ru-RU" sz="800" dirty="0" smtClean="0">
                          <a:solidFill>
                            <a:srgbClr val="002060"/>
                          </a:solidFill>
                          <a:effectLst/>
                          <a:latin typeface="Calibri"/>
                          <a:ea typeface="Calibri"/>
                          <a:cs typeface="Times New Roman"/>
                        </a:rPr>
                        <a:t> </a:t>
                      </a:r>
                    </a:p>
                    <a:p>
                      <a:pPr>
                        <a:lnSpc>
                          <a:spcPct val="100000"/>
                        </a:lnSpc>
                        <a:spcAft>
                          <a:spcPts val="0"/>
                        </a:spcAft>
                      </a:pPr>
                      <a:endParaRPr lang="ru-RU" sz="800" dirty="0" smtClean="0">
                        <a:solidFill>
                          <a:srgbClr val="002060"/>
                        </a:solidFill>
                        <a:effectLst/>
                        <a:latin typeface="Calibri"/>
                        <a:ea typeface="Calibri"/>
                        <a:cs typeface="Times New Roman"/>
                      </a:endParaRPr>
                    </a:p>
                    <a:p>
                      <a:pPr>
                        <a:lnSpc>
                          <a:spcPct val="100000"/>
                        </a:lnSpc>
                        <a:spcAft>
                          <a:spcPts val="0"/>
                        </a:spcAft>
                      </a:pPr>
                      <a:endParaRPr lang="ru-RU" sz="800" dirty="0">
                        <a:solidFill>
                          <a:srgbClr val="002060"/>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00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2"/>
                  </a:ext>
                </a:extLst>
              </a:tr>
            </a:tbl>
          </a:graphicData>
        </a:graphic>
      </p:graphicFrame>
      <p:sp>
        <p:nvSpPr>
          <p:cNvPr id="18" name="Прямоугольник 17"/>
          <p:cNvSpPr/>
          <p:nvPr/>
        </p:nvSpPr>
        <p:spPr>
          <a:xfrm>
            <a:off x="4341153" y="1856467"/>
            <a:ext cx="4748970" cy="707886"/>
          </a:xfrm>
          <a:prstGeom prst="rect">
            <a:avLst/>
          </a:prstGeom>
          <a:solidFill>
            <a:schemeClr val="bg1">
              <a:lumMod val="95000"/>
            </a:schemeClr>
          </a:solidFill>
          <a:ln>
            <a:solidFill>
              <a:schemeClr val="tx2">
                <a:lumMod val="75000"/>
                <a:lumOff val="25000"/>
              </a:schemeClr>
            </a:solidFill>
          </a:ln>
        </p:spPr>
        <p:txBody>
          <a:bodyPr wrap="square">
            <a:spAutoFit/>
          </a:bodyPr>
          <a:lstStyle/>
          <a:p>
            <a:pPr eaLnBrk="0" fontAlgn="base" hangingPunct="0">
              <a:spcBef>
                <a:spcPct val="0"/>
              </a:spcBef>
              <a:spcAft>
                <a:spcPct val="0"/>
              </a:spcAft>
            </a:pPr>
            <a:r>
              <a:rPr lang="ru-RU" sz="1200" b="1" dirty="0">
                <a:latin typeface="Times New Roman" pitchFamily="18" charset="0"/>
                <a:ea typeface="Calibri" pitchFamily="34" charset="0"/>
                <a:cs typeface="Times New Roman" pitchFamily="18" charset="0"/>
              </a:rPr>
              <a:t>Общественные блага </a:t>
            </a:r>
            <a:r>
              <a:rPr lang="ru-RU" sz="1200" b="1" dirty="0" smtClean="0">
                <a:latin typeface="Times New Roman" pitchFamily="18" charset="0"/>
                <a:ea typeface="Calibri" pitchFamily="34" charset="0"/>
                <a:cs typeface="Times New Roman" pitchFamily="18" charset="0"/>
              </a:rPr>
              <a:t>–</a:t>
            </a: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p:txBody>
      </p:sp>
      <p:sp>
        <p:nvSpPr>
          <p:cNvPr id="19" name="Прямоугольник 18"/>
          <p:cNvSpPr/>
          <p:nvPr/>
        </p:nvSpPr>
        <p:spPr>
          <a:xfrm>
            <a:off x="21224" y="2310048"/>
            <a:ext cx="4307180" cy="1200329"/>
          </a:xfrm>
          <a:prstGeom prst="rect">
            <a:avLst/>
          </a:prstGeom>
          <a:solidFill>
            <a:schemeClr val="bg1">
              <a:lumMod val="95000"/>
            </a:schemeClr>
          </a:solidFill>
          <a:ln>
            <a:solidFill>
              <a:schemeClr val="tx2">
                <a:lumMod val="50000"/>
                <a:lumOff val="50000"/>
              </a:schemeClr>
            </a:solidFill>
          </a:ln>
        </p:spPr>
        <p:txBody>
          <a:bodyPr wrap="square">
            <a:spAutoFit/>
          </a:bodyPr>
          <a:lstStyle/>
          <a:p>
            <a:pPr algn="ctr"/>
            <a:r>
              <a:rPr lang="ru-RU" sz="1200" b="1" dirty="0" smtClean="0">
                <a:latin typeface="Times New Roman" pitchFamily="18" charset="0"/>
                <a:cs typeface="Times New Roman" pitchFamily="18" charset="0"/>
              </a:rPr>
              <a:t>Функции рынка:</a:t>
            </a:r>
          </a:p>
          <a:p>
            <a:r>
              <a:rPr lang="ru-RU" sz="1200" b="1" dirty="0" smtClean="0">
                <a:latin typeface="Times New Roman" pitchFamily="18" charset="0"/>
                <a:cs typeface="Times New Roman" pitchFamily="18" charset="0"/>
              </a:rPr>
              <a:t>1.</a:t>
            </a:r>
          </a:p>
          <a:p>
            <a:r>
              <a:rPr lang="ru-RU" sz="1200" b="1" dirty="0" smtClean="0">
                <a:latin typeface="Times New Roman" pitchFamily="18" charset="0"/>
                <a:cs typeface="Times New Roman" pitchFamily="18" charset="0"/>
              </a:rPr>
              <a:t>2.</a:t>
            </a:r>
          </a:p>
          <a:p>
            <a:r>
              <a:rPr lang="ru-RU" sz="1200" b="1" dirty="0" smtClean="0">
                <a:latin typeface="Times New Roman" pitchFamily="18" charset="0"/>
                <a:cs typeface="Times New Roman" pitchFamily="18" charset="0"/>
              </a:rPr>
              <a:t>3.</a:t>
            </a:r>
          </a:p>
          <a:p>
            <a:r>
              <a:rPr lang="ru-RU" sz="1200" b="1" dirty="0" smtClean="0">
                <a:latin typeface="Times New Roman" pitchFamily="18" charset="0"/>
                <a:cs typeface="Times New Roman" pitchFamily="18" charset="0"/>
              </a:rPr>
              <a:t>4.</a:t>
            </a:r>
          </a:p>
          <a:p>
            <a:r>
              <a:rPr lang="ru-RU" sz="1200" b="1" dirty="0" smtClean="0">
                <a:latin typeface="Times New Roman" pitchFamily="18" charset="0"/>
                <a:cs typeface="Times New Roman" pitchFamily="18" charset="0"/>
              </a:rPr>
              <a:t>5.</a:t>
            </a:r>
            <a:endParaRPr lang="ru-RU" sz="1200" b="1" dirty="0">
              <a:latin typeface="Times New Roman" pitchFamily="18" charset="0"/>
              <a:cs typeface="Times New Roman" pitchFamily="18" charset="0"/>
            </a:endParaRPr>
          </a:p>
        </p:txBody>
      </p:sp>
      <p:sp>
        <p:nvSpPr>
          <p:cNvPr id="5" name="Прямоугольник 4"/>
          <p:cNvSpPr/>
          <p:nvPr/>
        </p:nvSpPr>
        <p:spPr>
          <a:xfrm>
            <a:off x="-5308" y="4695928"/>
            <a:ext cx="4572000" cy="1015663"/>
          </a:xfrm>
          <a:prstGeom prst="rect">
            <a:avLst/>
          </a:prstGeom>
        </p:spPr>
        <p:txBody>
          <a:bodyPr>
            <a:spAutoFit/>
          </a:bodyPr>
          <a:lstStyle/>
          <a:p>
            <a:pPr lvl="0" algn="ctr"/>
            <a:r>
              <a:rPr lang="ru-RU" sz="1200" b="1" kern="0" dirty="0">
                <a:solidFill>
                  <a:prstClr val="black"/>
                </a:solidFill>
                <a:latin typeface="Times New Roman" panose="02020603050405020304" pitchFamily="18" charset="0"/>
                <a:cs typeface="Times New Roman" panose="02020603050405020304" pitchFamily="18" charset="0"/>
              </a:rPr>
              <a:t>Экономические </a:t>
            </a:r>
            <a:r>
              <a:rPr lang="ru-RU" sz="1200" b="1" kern="0" dirty="0" smtClean="0">
                <a:solidFill>
                  <a:prstClr val="black"/>
                </a:solidFill>
                <a:latin typeface="Times New Roman" panose="02020603050405020304" pitchFamily="18" charset="0"/>
                <a:cs typeface="Times New Roman" panose="02020603050405020304" pitchFamily="18" charset="0"/>
              </a:rPr>
              <a:t>задачи </a:t>
            </a:r>
            <a:r>
              <a:rPr lang="ru-RU" sz="1200" b="1" kern="0" dirty="0">
                <a:solidFill>
                  <a:prstClr val="black"/>
                </a:solidFill>
                <a:latin typeface="Times New Roman" panose="02020603050405020304" pitchFamily="18" charset="0"/>
                <a:cs typeface="Times New Roman" panose="02020603050405020304" pitchFamily="18" charset="0"/>
              </a:rPr>
              <a:t>государства</a:t>
            </a:r>
            <a:endParaRPr lang="ru-RU" sz="1200" dirty="0">
              <a:solidFill>
                <a:prstClr val="black"/>
              </a:solidFill>
              <a:latin typeface="Times New Roman" panose="02020603050405020304" pitchFamily="18" charset="0"/>
              <a:cs typeface="Times New Roman" panose="02020603050405020304" pitchFamily="18" charset="0"/>
            </a:endParaRPr>
          </a:p>
          <a:p>
            <a:pPr lvl="0"/>
            <a:r>
              <a:rPr lang="ru-RU" sz="1200" b="1" dirty="0">
                <a:solidFill>
                  <a:prstClr val="black"/>
                </a:solidFill>
                <a:latin typeface="Times New Roman" pitchFamily="18" charset="0"/>
                <a:cs typeface="Times New Roman" pitchFamily="18" charset="0"/>
              </a:rPr>
              <a:t>1.</a:t>
            </a:r>
          </a:p>
          <a:p>
            <a:pPr lvl="0"/>
            <a:r>
              <a:rPr lang="ru-RU" sz="1200" b="1" dirty="0">
                <a:solidFill>
                  <a:prstClr val="black"/>
                </a:solidFill>
                <a:latin typeface="Times New Roman" pitchFamily="18" charset="0"/>
                <a:cs typeface="Times New Roman" pitchFamily="18" charset="0"/>
              </a:rPr>
              <a:t>2.</a:t>
            </a:r>
          </a:p>
          <a:p>
            <a:pPr lvl="0"/>
            <a:r>
              <a:rPr lang="ru-RU" sz="1200" b="1" dirty="0">
                <a:solidFill>
                  <a:prstClr val="black"/>
                </a:solidFill>
                <a:latin typeface="Times New Roman" pitchFamily="18" charset="0"/>
                <a:cs typeface="Times New Roman" pitchFamily="18" charset="0"/>
              </a:rPr>
              <a:t>3.</a:t>
            </a:r>
          </a:p>
          <a:p>
            <a:pPr lvl="0"/>
            <a:r>
              <a:rPr lang="ru-RU" sz="1200" b="1" dirty="0">
                <a:solidFill>
                  <a:prstClr val="black"/>
                </a:solidFill>
                <a:latin typeface="Times New Roman" pitchFamily="18" charset="0"/>
                <a:cs typeface="Times New Roman" pitchFamily="18" charset="0"/>
              </a:rPr>
              <a:t>4.</a:t>
            </a:r>
          </a:p>
        </p:txBody>
      </p:sp>
    </p:spTree>
    <p:extLst>
      <p:ext uri="{BB962C8B-B14F-4D97-AF65-F5344CB8AC3E}">
        <p14:creationId xmlns:p14="http://schemas.microsoft.com/office/powerpoint/2010/main" val="195443324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203" y="46377"/>
            <a:ext cx="9043919" cy="523220"/>
          </a:xfrm>
          <a:prstGeom prst="rect">
            <a:avLst/>
          </a:prstGeom>
        </p:spPr>
        <p:txBody>
          <a:bodyPr wrap="square">
            <a:spAutoFit/>
          </a:bodyPr>
          <a:lstStyle/>
          <a:p>
            <a:pPr eaLnBrk="0" fontAlgn="base" hangingPunct="0">
              <a:spcBef>
                <a:spcPct val="0"/>
              </a:spcBef>
              <a:spcAft>
                <a:spcPct val="0"/>
              </a:spcAft>
            </a:pPr>
            <a:r>
              <a:rPr lang="ru-RU" sz="1400" b="1" dirty="0" smtClean="0">
                <a:latin typeface="Times New Roman" pitchFamily="18" charset="0"/>
                <a:ea typeface="Calibri" pitchFamily="34" charset="0"/>
                <a:cs typeface="Times New Roman" pitchFamily="18" charset="0"/>
              </a:rPr>
              <a:t>2.14. </a:t>
            </a:r>
            <a:r>
              <a:rPr lang="ru-RU" sz="1400" b="1" dirty="0">
                <a:latin typeface="Times New Roman" pitchFamily="18" charset="0"/>
                <a:ea typeface="Calibri" pitchFamily="34" charset="0"/>
                <a:cs typeface="Times New Roman" pitchFamily="18" charset="0"/>
              </a:rPr>
              <a:t>Государственный бюджет. Дефицит и </a:t>
            </a:r>
            <a:r>
              <a:rPr lang="ru-RU" sz="1400" b="1" dirty="0" smtClean="0">
                <a:latin typeface="Times New Roman" pitchFamily="18" charset="0"/>
                <a:ea typeface="Calibri" pitchFamily="34" charset="0"/>
                <a:cs typeface="Times New Roman" pitchFamily="18" charset="0"/>
              </a:rPr>
              <a:t>профицит </a:t>
            </a:r>
            <a:r>
              <a:rPr lang="ru-RU" sz="1400" b="1" dirty="0">
                <a:latin typeface="Times New Roman" pitchFamily="18" charset="0"/>
                <a:ea typeface="Calibri" pitchFamily="34" charset="0"/>
                <a:cs typeface="Times New Roman" pitchFamily="18" charset="0"/>
              </a:rPr>
              <a:t>государственного бюджета. </a:t>
            </a:r>
            <a:endParaRPr lang="ru-RU" sz="1400" b="1"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r>
              <a:rPr lang="ru-RU" sz="1400" b="1" dirty="0" smtClean="0">
                <a:latin typeface="Times New Roman" pitchFamily="18" charset="0"/>
                <a:ea typeface="Calibri" pitchFamily="34" charset="0"/>
                <a:cs typeface="Times New Roman" pitchFamily="18" charset="0"/>
              </a:rPr>
              <a:t>Принцип сбалансированности </a:t>
            </a:r>
            <a:r>
              <a:rPr lang="ru-RU" sz="1400" b="1" dirty="0">
                <a:latin typeface="Times New Roman" pitchFamily="18" charset="0"/>
                <a:ea typeface="Calibri" pitchFamily="34" charset="0"/>
                <a:cs typeface="Times New Roman" pitchFamily="18" charset="0"/>
              </a:rPr>
              <a:t>государственного </a:t>
            </a:r>
            <a:r>
              <a:rPr lang="ru-RU" sz="1400" b="1" dirty="0" smtClean="0">
                <a:latin typeface="Times New Roman" pitchFamily="18" charset="0"/>
                <a:ea typeface="Calibri" pitchFamily="34" charset="0"/>
                <a:cs typeface="Times New Roman" pitchFamily="18" charset="0"/>
              </a:rPr>
              <a:t>бюджета</a:t>
            </a:r>
            <a:r>
              <a:rPr lang="ru-RU" sz="1400" b="1" dirty="0">
                <a:latin typeface="Times New Roman" pitchFamily="18" charset="0"/>
                <a:ea typeface="Calibri" pitchFamily="34" charset="0"/>
                <a:cs typeface="Times New Roman" pitchFamily="18" charset="0"/>
              </a:rPr>
              <a:t>. Государственный </a:t>
            </a:r>
            <a:r>
              <a:rPr lang="ru-RU" sz="1400" b="1" dirty="0" smtClean="0">
                <a:latin typeface="Times New Roman" pitchFamily="18" charset="0"/>
                <a:ea typeface="Calibri" pitchFamily="34" charset="0"/>
                <a:cs typeface="Times New Roman" pitchFamily="18" charset="0"/>
              </a:rPr>
              <a:t>долг.</a:t>
            </a:r>
            <a:endParaRPr lang="ru-RU" sz="1400" b="1" dirty="0">
              <a:latin typeface="Times New Roman" pitchFamily="18" charset="0"/>
              <a:ea typeface="Calibri" pitchFamily="34" charset="0"/>
              <a:cs typeface="Times New Roman" pitchFamily="18" charset="0"/>
            </a:endParaRPr>
          </a:p>
        </p:txBody>
      </p:sp>
      <p:sp>
        <p:nvSpPr>
          <p:cNvPr id="12" name="Прямоугольник 11"/>
          <p:cNvSpPr/>
          <p:nvPr/>
        </p:nvSpPr>
        <p:spPr>
          <a:xfrm>
            <a:off x="4353334" y="607232"/>
            <a:ext cx="4736789" cy="3693319"/>
          </a:xfrm>
          <a:prstGeom prst="rect">
            <a:avLst/>
          </a:prstGeom>
          <a:solidFill>
            <a:schemeClr val="bg1">
              <a:lumMod val="95000"/>
            </a:schemeClr>
          </a:solidFill>
          <a:ln>
            <a:solidFill>
              <a:schemeClr val="tx2">
                <a:lumMod val="75000"/>
                <a:lumOff val="25000"/>
              </a:schemeClr>
            </a:solidFill>
          </a:ln>
        </p:spPr>
        <p:txBody>
          <a:bodyPr wrap="square">
            <a:spAutoFit/>
          </a:bodyPr>
          <a:lstStyle/>
          <a:p>
            <a:r>
              <a:rPr lang="ru-RU" sz="900" b="1" dirty="0" smtClean="0">
                <a:latin typeface="Times New Roman" pitchFamily="18" charset="0"/>
                <a:ea typeface="Calibri" pitchFamily="34" charset="0"/>
                <a:cs typeface="Times New Roman" pitchFamily="18" charset="0"/>
              </a:rPr>
              <a:t>Принцип сбалансированности </a:t>
            </a:r>
            <a:r>
              <a:rPr lang="ru-RU" sz="900" b="1" dirty="0">
                <a:latin typeface="Times New Roman" pitchFamily="18" charset="0"/>
                <a:ea typeface="Calibri" pitchFamily="34" charset="0"/>
                <a:cs typeface="Times New Roman" pitchFamily="18" charset="0"/>
              </a:rPr>
              <a:t>государственного бюджета.</a:t>
            </a:r>
            <a:endParaRPr lang="ru-RU" sz="900" b="1" dirty="0" smtClean="0">
              <a:latin typeface="Times New Roman" pitchFamily="18" charset="0"/>
              <a:ea typeface="Calibri" pitchFamily="34" charset="0"/>
              <a:cs typeface="Times New Roman" pitchFamily="18" charset="0"/>
            </a:endParaRPr>
          </a:p>
          <a:p>
            <a:r>
              <a:rPr lang="ru-RU" sz="900" dirty="0">
                <a:latin typeface="Times New Roman" pitchFamily="18" charset="0"/>
                <a:ea typeface="Calibri" pitchFamily="34" charset="0"/>
                <a:cs typeface="Times New Roman" pitchFamily="18" charset="0"/>
              </a:rPr>
              <a:t>Бюджетная система РФ построена на ряде принципов:</a:t>
            </a:r>
          </a:p>
          <a:p>
            <a:pPr marL="171450" indent="-171450">
              <a:buFont typeface="Wingdings" panose="05000000000000000000" pitchFamily="2" charset="2"/>
              <a:buChar char="Ø"/>
            </a:pPr>
            <a:r>
              <a:rPr lang="ru-RU" sz="900" dirty="0">
                <a:latin typeface="Times New Roman" pitchFamily="18" charset="0"/>
                <a:ea typeface="Calibri" pitchFamily="34" charset="0"/>
                <a:cs typeface="Times New Roman" pitchFamily="18" charset="0"/>
              </a:rPr>
              <a:t>единство;</a:t>
            </a:r>
          </a:p>
          <a:p>
            <a:pPr marL="171450" indent="-171450">
              <a:buFont typeface="Wingdings" panose="05000000000000000000" pitchFamily="2" charset="2"/>
              <a:buChar char="Ø"/>
            </a:pPr>
            <a:r>
              <a:rPr lang="ru-RU" sz="900" dirty="0">
                <a:latin typeface="Times New Roman" pitchFamily="18" charset="0"/>
                <a:ea typeface="Calibri" pitchFamily="34" charset="0"/>
                <a:cs typeface="Times New Roman" pitchFamily="18" charset="0"/>
              </a:rPr>
              <a:t>сбалансированность;</a:t>
            </a:r>
          </a:p>
          <a:p>
            <a:pPr marL="171450" indent="-171450">
              <a:buFont typeface="Wingdings" panose="05000000000000000000" pitchFamily="2" charset="2"/>
              <a:buChar char="Ø"/>
            </a:pPr>
            <a:r>
              <a:rPr lang="ru-RU" sz="900" dirty="0">
                <a:latin typeface="Times New Roman" pitchFamily="18" charset="0"/>
                <a:ea typeface="Calibri" pitchFamily="34" charset="0"/>
                <a:cs typeface="Times New Roman" pitchFamily="18" charset="0"/>
              </a:rPr>
              <a:t>эффективность использования средств;</a:t>
            </a:r>
          </a:p>
          <a:p>
            <a:pPr marL="171450" indent="-171450">
              <a:buFont typeface="Wingdings" panose="05000000000000000000" pitchFamily="2" charset="2"/>
              <a:buChar char="Ø"/>
            </a:pPr>
            <a:r>
              <a:rPr lang="ru-RU" sz="900" dirty="0">
                <a:latin typeface="Times New Roman" pitchFamily="18" charset="0"/>
                <a:ea typeface="Calibri" pitchFamily="34" charset="0"/>
                <a:cs typeface="Times New Roman" pitchFamily="18" charset="0"/>
              </a:rPr>
              <a:t>прозрачность (гласность и открытость информации);</a:t>
            </a:r>
          </a:p>
          <a:p>
            <a:pPr marL="171450" indent="-171450">
              <a:buFont typeface="Wingdings" panose="05000000000000000000" pitchFamily="2" charset="2"/>
              <a:buChar char="Ø"/>
            </a:pPr>
            <a:r>
              <a:rPr lang="ru-RU" sz="900" dirty="0">
                <a:latin typeface="Times New Roman" pitchFamily="18" charset="0"/>
                <a:ea typeface="Calibri" pitchFamily="34" charset="0"/>
                <a:cs typeface="Times New Roman" pitchFamily="18" charset="0"/>
              </a:rPr>
              <a:t>целевой характер расходования.</a:t>
            </a:r>
          </a:p>
          <a:p>
            <a:r>
              <a:rPr lang="ru-RU" sz="900" b="1" dirty="0">
                <a:latin typeface="Times New Roman" pitchFamily="18" charset="0"/>
                <a:ea typeface="Calibri" pitchFamily="34" charset="0"/>
                <a:cs typeface="Times New Roman" pitchFamily="18" charset="0"/>
              </a:rPr>
              <a:t> </a:t>
            </a:r>
            <a:r>
              <a:rPr lang="ru-RU" sz="900" b="1" dirty="0" smtClean="0">
                <a:latin typeface="Times New Roman" pitchFamily="18" charset="0"/>
                <a:ea typeface="Calibri" pitchFamily="34" charset="0"/>
                <a:cs typeface="Times New Roman" pitchFamily="18" charset="0"/>
              </a:rPr>
              <a:t>Принцип </a:t>
            </a:r>
            <a:r>
              <a:rPr lang="ru-RU" sz="900" b="1" dirty="0">
                <a:latin typeface="Times New Roman" pitchFamily="18" charset="0"/>
                <a:ea typeface="Calibri" pitchFamily="34" charset="0"/>
                <a:cs typeface="Times New Roman" pitchFamily="18" charset="0"/>
              </a:rPr>
              <a:t>сбалансированности </a:t>
            </a:r>
            <a:r>
              <a:rPr lang="ru-RU" sz="900" dirty="0">
                <a:latin typeface="Times New Roman" pitchFamily="18" charset="0"/>
                <a:ea typeface="Calibri" pitchFamily="34" charset="0"/>
                <a:cs typeface="Times New Roman" pitchFamily="18" charset="0"/>
              </a:rPr>
              <a:t>означает стремление привести расходы в соответствие с доходами государства, минимизировать дефицит бюджета.</a:t>
            </a:r>
          </a:p>
          <a:p>
            <a:r>
              <a:rPr lang="ru-RU" sz="900" b="1" dirty="0" smtClean="0">
                <a:latin typeface="Times New Roman" pitchFamily="18" charset="0"/>
                <a:ea typeface="Calibri" pitchFamily="34" charset="0"/>
                <a:cs typeface="Times New Roman" pitchFamily="18" charset="0"/>
              </a:rPr>
              <a:t>Для </a:t>
            </a:r>
            <a:r>
              <a:rPr lang="ru-RU" sz="900" b="1" dirty="0">
                <a:latin typeface="Times New Roman" pitchFamily="18" charset="0"/>
                <a:ea typeface="Calibri" pitchFamily="34" charset="0"/>
                <a:cs typeface="Times New Roman" pitchFamily="18" charset="0"/>
              </a:rPr>
              <a:t>преодоления дефицита государственного бюджета могут быть использованы следующие меры:</a:t>
            </a:r>
          </a:p>
          <a:p>
            <a:pPr marL="171450" indent="-171450">
              <a:buFont typeface="Wingdings" panose="05000000000000000000" pitchFamily="2" charset="2"/>
              <a:buChar char="Ø"/>
            </a:pPr>
            <a:r>
              <a:rPr lang="ru-RU" sz="900" dirty="0">
                <a:latin typeface="Times New Roman" pitchFamily="18" charset="0"/>
                <a:ea typeface="Calibri" pitchFamily="34" charset="0"/>
                <a:cs typeface="Times New Roman" pitchFamily="18" charset="0"/>
              </a:rPr>
              <a:t>сокращение расходов бюджета (сокращение социальных выплат и расходов на финансирование государственных программ);</a:t>
            </a:r>
          </a:p>
          <a:p>
            <a:pPr marL="171450" indent="-171450">
              <a:buFont typeface="Wingdings" panose="05000000000000000000" pitchFamily="2" charset="2"/>
              <a:buChar char="Ø"/>
            </a:pPr>
            <a:r>
              <a:rPr lang="ru-RU" sz="900" dirty="0">
                <a:latin typeface="Times New Roman" pitchFamily="18" charset="0"/>
                <a:ea typeface="Calibri" pitchFamily="34" charset="0"/>
                <a:cs typeface="Times New Roman" pitchFamily="18" charset="0"/>
              </a:rPr>
              <a:t>поиск дополнительных доходов (увеличение налогов, наращивание объёмов продаваемой продукции);</a:t>
            </a:r>
          </a:p>
          <a:p>
            <a:pPr marL="171450" indent="-171450">
              <a:buFont typeface="Wingdings" panose="05000000000000000000" pitchFamily="2" charset="2"/>
              <a:buChar char="Ø"/>
            </a:pPr>
            <a:r>
              <a:rPr lang="ru-RU" sz="900" dirty="0">
                <a:latin typeface="Times New Roman" pitchFamily="18" charset="0"/>
                <a:ea typeface="Calibri" pitchFamily="34" charset="0"/>
                <a:cs typeface="Times New Roman" pitchFamily="18" charset="0"/>
              </a:rPr>
              <a:t>дополнительная эмиссия денег;</a:t>
            </a:r>
          </a:p>
          <a:p>
            <a:pPr marL="171450" indent="-171450">
              <a:buFont typeface="Wingdings" panose="05000000000000000000" pitchFamily="2" charset="2"/>
              <a:buChar char="Ø"/>
            </a:pPr>
            <a:r>
              <a:rPr lang="ru-RU" sz="900" dirty="0">
                <a:latin typeface="Times New Roman" pitchFamily="18" charset="0"/>
                <a:ea typeface="Calibri" pitchFamily="34" charset="0"/>
                <a:cs typeface="Times New Roman" pitchFamily="18" charset="0"/>
              </a:rPr>
              <a:t>получение денежных средств в долг.</a:t>
            </a:r>
          </a:p>
          <a:p>
            <a:r>
              <a:rPr lang="ru-RU" sz="900" b="1" dirty="0" smtClean="0">
                <a:latin typeface="Times New Roman" pitchFamily="18" charset="0"/>
                <a:ea typeface="Calibri" pitchFamily="34" charset="0"/>
                <a:cs typeface="Times New Roman" pitchFamily="18" charset="0"/>
              </a:rPr>
              <a:t>Принцип </a:t>
            </a:r>
            <a:r>
              <a:rPr lang="ru-RU" sz="900" b="1" dirty="0">
                <a:latin typeface="Times New Roman" pitchFamily="18" charset="0"/>
                <a:ea typeface="Calibri" pitchFamily="34" charset="0"/>
                <a:cs typeface="Times New Roman" pitchFamily="18" charset="0"/>
              </a:rPr>
              <a:t>прозрачности </a:t>
            </a:r>
            <a:r>
              <a:rPr lang="ru-RU" sz="900" dirty="0">
                <a:latin typeface="Times New Roman" pitchFamily="18" charset="0"/>
                <a:ea typeface="Calibri" pitchFamily="34" charset="0"/>
                <a:cs typeface="Times New Roman" pitchFamily="18" charset="0"/>
              </a:rPr>
              <a:t>реализуется за счёт опубликования бюджета в открытом доступе, в результате чего граждане могут ознакомиться с ним и обозначить своё мнение о работе государственной власти.</a:t>
            </a:r>
          </a:p>
          <a:p>
            <a:r>
              <a:rPr lang="ru-RU" sz="900" dirty="0" smtClean="0">
                <a:latin typeface="Times New Roman" pitchFamily="18" charset="0"/>
                <a:ea typeface="Calibri" pitchFamily="34" charset="0"/>
                <a:cs typeface="Times New Roman" pitchFamily="18" charset="0"/>
              </a:rPr>
              <a:t>Пример: в </a:t>
            </a:r>
            <a:r>
              <a:rPr lang="ru-RU" sz="900" dirty="0">
                <a:latin typeface="Times New Roman" pitchFamily="18" charset="0"/>
                <a:ea typeface="Calibri" pitchFamily="34" charset="0"/>
                <a:cs typeface="Times New Roman" pitchFamily="18" charset="0"/>
              </a:rPr>
              <a:t>субъектах РФ проводятся публичные слушания с общественным обсуждением проекта бюджета.</a:t>
            </a:r>
          </a:p>
          <a:p>
            <a:r>
              <a:rPr lang="ru-RU" sz="900" b="1" dirty="0">
                <a:latin typeface="Times New Roman" pitchFamily="18" charset="0"/>
                <a:ea typeface="Calibri" pitchFamily="34" charset="0"/>
                <a:cs typeface="Times New Roman" pitchFamily="18" charset="0"/>
              </a:rPr>
              <a:t>Целевой характер расходования </a:t>
            </a:r>
            <a:r>
              <a:rPr lang="ru-RU" sz="900" dirty="0">
                <a:latin typeface="Times New Roman" pitchFamily="18" charset="0"/>
                <a:ea typeface="Calibri" pitchFamily="34" charset="0"/>
                <a:cs typeface="Times New Roman" pitchFamily="18" charset="0"/>
              </a:rPr>
              <a:t>бюджетных средств проверяется в ходе антикоррупционных проверок правоохранительными органами власти.</a:t>
            </a:r>
          </a:p>
          <a:p>
            <a:r>
              <a:rPr lang="ru-RU" sz="900" dirty="0">
                <a:latin typeface="Times New Roman" pitchFamily="18" charset="0"/>
                <a:ea typeface="Calibri" pitchFamily="34" charset="0"/>
                <a:cs typeface="Times New Roman" pitchFamily="18" charset="0"/>
              </a:rPr>
              <a:t>Пример</a:t>
            </a:r>
            <a:r>
              <a:rPr lang="ru-RU" sz="900" dirty="0" smtClean="0">
                <a:latin typeface="Times New Roman" pitchFamily="18" charset="0"/>
                <a:ea typeface="Calibri" pitchFamily="34" charset="0"/>
                <a:cs typeface="Times New Roman" pitchFamily="18" charset="0"/>
              </a:rPr>
              <a:t>: в </a:t>
            </a:r>
            <a:r>
              <a:rPr lang="ru-RU" sz="900" dirty="0">
                <a:latin typeface="Times New Roman" pitchFamily="18" charset="0"/>
                <a:ea typeface="Calibri" pitchFamily="34" charset="0"/>
                <a:cs typeface="Times New Roman" pitchFamily="18" charset="0"/>
              </a:rPr>
              <a:t>Уголовном кодексе РФ предусмотрена ответственность за нецелевое расходование бюджетных средств.</a:t>
            </a:r>
            <a:endParaRPr lang="ru-RU" sz="800" dirty="0">
              <a:latin typeface="Times New Roman" pitchFamily="18" charset="0"/>
              <a:ea typeface="Calibri" pitchFamily="34" charset="0"/>
              <a:cs typeface="Times New Roman" pitchFamily="18" charset="0"/>
            </a:endParaRPr>
          </a:p>
        </p:txBody>
      </p:sp>
      <p:sp>
        <p:nvSpPr>
          <p:cNvPr id="14" name="Прямоугольник 13"/>
          <p:cNvSpPr/>
          <p:nvPr/>
        </p:nvSpPr>
        <p:spPr>
          <a:xfrm>
            <a:off x="63538" y="607232"/>
            <a:ext cx="4165451" cy="707886"/>
          </a:xfrm>
          <a:prstGeom prst="rect">
            <a:avLst/>
          </a:prstGeom>
          <a:solidFill>
            <a:schemeClr val="bg1">
              <a:lumMod val="95000"/>
            </a:schemeClr>
          </a:solidFill>
          <a:ln>
            <a:solidFill>
              <a:schemeClr val="tx2">
                <a:lumMod val="75000"/>
                <a:lumOff val="25000"/>
              </a:schemeClr>
            </a:solidFill>
          </a:ln>
        </p:spPr>
        <p:txBody>
          <a:bodyPr wrap="square">
            <a:spAutoFit/>
          </a:bodyPr>
          <a:lstStyle/>
          <a:p>
            <a:pPr eaLnBrk="0" fontAlgn="base" hangingPunct="0">
              <a:spcBef>
                <a:spcPct val="0"/>
              </a:spcBef>
              <a:spcAft>
                <a:spcPct val="0"/>
              </a:spcAft>
            </a:pPr>
            <a:r>
              <a:rPr lang="ru-RU" sz="1200" b="1" dirty="0">
                <a:latin typeface="Times New Roman" pitchFamily="18" charset="0"/>
                <a:ea typeface="Calibri" pitchFamily="34" charset="0"/>
                <a:cs typeface="Times New Roman" pitchFamily="18" charset="0"/>
              </a:rPr>
              <a:t>Государственный бюджет-  </a:t>
            </a:r>
            <a:endParaRPr lang="ru-RU" sz="1400" b="1" dirty="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p:txBody>
      </p:sp>
      <p:graphicFrame>
        <p:nvGraphicFramePr>
          <p:cNvPr id="11" name="Таблица 10"/>
          <p:cNvGraphicFramePr>
            <a:graphicFrameLocks noGrp="1"/>
          </p:cNvGraphicFramePr>
          <p:nvPr>
            <p:extLst>
              <p:ext uri="{D42A27DB-BD31-4B8C-83A1-F6EECF244321}">
                <p14:modId xmlns:p14="http://schemas.microsoft.com/office/powerpoint/2010/main" val="580731866"/>
              </p:ext>
            </p:extLst>
          </p:nvPr>
        </p:nvGraphicFramePr>
        <p:xfrm>
          <a:off x="35844" y="1364020"/>
          <a:ext cx="4193145" cy="1509912"/>
        </p:xfrm>
        <a:graphic>
          <a:graphicData uri="http://schemas.openxmlformats.org/drawingml/2006/table">
            <a:tbl>
              <a:tblPr firstRow="1" firstCol="1" bandRow="1"/>
              <a:tblGrid>
                <a:gridCol w="1223788">
                  <a:extLst>
                    <a:ext uri="{9D8B030D-6E8A-4147-A177-3AD203B41FA5}">
                      <a16:colId xmlns:a16="http://schemas.microsoft.com/office/drawing/2014/main" val="20000"/>
                    </a:ext>
                  </a:extLst>
                </a:gridCol>
                <a:gridCol w="2969357">
                  <a:extLst>
                    <a:ext uri="{9D8B030D-6E8A-4147-A177-3AD203B41FA5}">
                      <a16:colId xmlns:a16="http://schemas.microsoft.com/office/drawing/2014/main" val="20001"/>
                    </a:ext>
                  </a:extLst>
                </a:gridCol>
              </a:tblGrid>
              <a:tr h="298438">
                <a:tc gridSpan="2">
                  <a:txBody>
                    <a:bodyPr/>
                    <a:lstStyle/>
                    <a:p>
                      <a:pPr algn="l">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Бюджетная система РФ - </a:t>
                      </a:r>
                    </a:p>
                    <a:p>
                      <a:pPr algn="ctr">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hMerge="1">
                  <a:txBody>
                    <a:bodyPr/>
                    <a:lstStyle/>
                    <a:p>
                      <a:pPr algn="ctr">
                        <a:lnSpc>
                          <a:spcPct val="100000"/>
                        </a:lnSpc>
                        <a:spcAft>
                          <a:spcPts val="0"/>
                        </a:spcAft>
                      </a:pP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extLst>
                  <a:ext uri="{0D108BD9-81ED-4DB2-BD59-A6C34878D82A}">
                    <a16:rowId xmlns:a16="http://schemas.microsoft.com/office/drawing/2014/main" val="10000"/>
                  </a:ext>
                </a:extLst>
              </a:tr>
              <a:tr h="25192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Федеральный</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R="79375" lvl="0">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4652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Региональный</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R="79375" lvl="0">
                        <a:lnSpc>
                          <a:spcPct val="100000"/>
                        </a:lnSpc>
                        <a:spcAft>
                          <a:spcPts val="0"/>
                        </a:spcAft>
                      </a:pP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485956074"/>
                  </a:ext>
                </a:extLst>
              </a:tr>
              <a:tr h="24652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Местный </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lvl="0">
                        <a:lnSpc>
                          <a:spcPct val="100000"/>
                        </a:lnSpc>
                        <a:spcAft>
                          <a:spcPts val="0"/>
                        </a:spcAft>
                      </a:pP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380641842"/>
                  </a:ext>
                </a:extLst>
              </a:tr>
            </a:tbl>
          </a:graphicData>
        </a:graphic>
      </p:graphicFrame>
      <p:graphicFrame>
        <p:nvGraphicFramePr>
          <p:cNvPr id="16" name="Таблица 15"/>
          <p:cNvGraphicFramePr>
            <a:graphicFrameLocks noGrp="1"/>
          </p:cNvGraphicFramePr>
          <p:nvPr>
            <p:extLst>
              <p:ext uri="{D42A27DB-BD31-4B8C-83A1-F6EECF244321}">
                <p14:modId xmlns:p14="http://schemas.microsoft.com/office/powerpoint/2010/main" val="2762910905"/>
              </p:ext>
            </p:extLst>
          </p:nvPr>
        </p:nvGraphicFramePr>
        <p:xfrm>
          <a:off x="12626" y="4756405"/>
          <a:ext cx="4216363" cy="1528200"/>
        </p:xfrm>
        <a:graphic>
          <a:graphicData uri="http://schemas.openxmlformats.org/drawingml/2006/table">
            <a:tbl>
              <a:tblPr firstRow="1" firstCol="1" bandRow="1"/>
              <a:tblGrid>
                <a:gridCol w="2047433">
                  <a:extLst>
                    <a:ext uri="{9D8B030D-6E8A-4147-A177-3AD203B41FA5}">
                      <a16:colId xmlns:a16="http://schemas.microsoft.com/office/drawing/2014/main" val="20000"/>
                    </a:ext>
                  </a:extLst>
                </a:gridCol>
                <a:gridCol w="2168930">
                  <a:extLst>
                    <a:ext uri="{9D8B030D-6E8A-4147-A177-3AD203B41FA5}">
                      <a16:colId xmlns:a16="http://schemas.microsoft.com/office/drawing/2014/main" val="20001"/>
                    </a:ext>
                  </a:extLst>
                </a:gridCol>
              </a:tblGrid>
              <a:tr h="244834">
                <a:tc>
                  <a:txBody>
                    <a:bodyPr/>
                    <a:lstStyle/>
                    <a:p>
                      <a:pPr algn="ctr">
                        <a:lnSpc>
                          <a:spcPct val="115000"/>
                        </a:lnSpc>
                        <a:spcAft>
                          <a:spcPts val="0"/>
                        </a:spcAft>
                      </a:pPr>
                      <a:r>
                        <a:rPr lang="ru-RU" sz="900" b="1" dirty="0" smtClean="0">
                          <a:solidFill>
                            <a:schemeClr val="tx1"/>
                          </a:solidFill>
                          <a:effectLst/>
                          <a:latin typeface="Times New Roman" panose="02020603050405020304" pitchFamily="18" charset="0"/>
                          <a:ea typeface="Calibri"/>
                          <a:cs typeface="Times New Roman" panose="02020603050405020304" pitchFamily="18" charset="0"/>
                        </a:rPr>
                        <a:t>Соотношение между</a:t>
                      </a:r>
                      <a:r>
                        <a:rPr lang="ru-RU" sz="900" b="1" baseline="0" dirty="0" smtClean="0">
                          <a:solidFill>
                            <a:schemeClr val="tx1"/>
                          </a:solidFill>
                          <a:effectLst/>
                          <a:latin typeface="Times New Roman" panose="02020603050405020304" pitchFamily="18" charset="0"/>
                          <a:ea typeface="Calibri"/>
                          <a:cs typeface="Times New Roman" panose="02020603050405020304" pitchFamily="18" charset="0"/>
                        </a:rPr>
                        <a:t> доходной и расходной частями </a:t>
                      </a:r>
                      <a:endParaRPr lang="ru-RU" sz="9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algn="ctr">
                        <a:lnSpc>
                          <a:spcPct val="115000"/>
                        </a:lnSpc>
                        <a:spcAft>
                          <a:spcPts val="0"/>
                        </a:spcAft>
                      </a:pPr>
                      <a:r>
                        <a:rPr lang="ru-RU" sz="900" b="1" dirty="0" smtClean="0">
                          <a:solidFill>
                            <a:schemeClr val="tx1"/>
                          </a:solidFill>
                          <a:effectLst/>
                          <a:latin typeface="Times New Roman" panose="02020603050405020304" pitchFamily="18" charset="0"/>
                          <a:ea typeface="Calibri"/>
                          <a:cs typeface="Times New Roman" panose="02020603050405020304" pitchFamily="18" charset="0"/>
                        </a:rPr>
                        <a:t>Состояние государственного бюджета</a:t>
                      </a:r>
                      <a:endParaRPr lang="ru-RU" sz="9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22613">
                <a:tc>
                  <a:txBody>
                    <a:bodyPr/>
                    <a:lstStyle/>
                    <a:p>
                      <a:pPr>
                        <a:lnSpc>
                          <a:spcPct val="115000"/>
                        </a:lnSpc>
                        <a:spcAft>
                          <a:spcPts val="0"/>
                        </a:spcAft>
                      </a:pPr>
                      <a:endParaRPr lang="ru-RU" sz="1000"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15000"/>
                        </a:lnSpc>
                        <a:spcAft>
                          <a:spcPts val="0"/>
                        </a:spcAft>
                      </a:pPr>
                      <a:endParaRPr lang="ru-RU" sz="1000" dirty="0">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2"/>
                  </a:ext>
                </a:extLst>
              </a:tr>
              <a:tr h="222613">
                <a:tc>
                  <a:txBody>
                    <a:bodyPr/>
                    <a:lstStyle/>
                    <a:p>
                      <a:pPr>
                        <a:lnSpc>
                          <a:spcPct val="115000"/>
                        </a:lnSpc>
                        <a:spcAft>
                          <a:spcPts val="0"/>
                        </a:spcAft>
                      </a:pPr>
                      <a:endParaRPr lang="ru-RU" sz="1000"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15000"/>
                        </a:lnSpc>
                        <a:spcAft>
                          <a:spcPts val="0"/>
                        </a:spcAft>
                      </a:pPr>
                      <a:endParaRPr lang="ru-RU" sz="1000" dirty="0">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3105571292"/>
                  </a:ext>
                </a:extLst>
              </a:tr>
              <a:tr h="222613">
                <a:tc>
                  <a:txBody>
                    <a:bodyPr/>
                    <a:lstStyle/>
                    <a:p>
                      <a:pPr>
                        <a:lnSpc>
                          <a:spcPct val="115000"/>
                        </a:lnSpc>
                        <a:spcAft>
                          <a:spcPts val="0"/>
                        </a:spcAft>
                      </a:pPr>
                      <a:endParaRPr lang="ru-RU" sz="1000"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15000"/>
                        </a:lnSpc>
                        <a:spcAft>
                          <a:spcPts val="0"/>
                        </a:spcAft>
                      </a:pPr>
                      <a:endParaRPr lang="ru-RU" sz="1000" dirty="0">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2452390067"/>
                  </a:ext>
                </a:extLst>
              </a:tr>
            </a:tbl>
          </a:graphicData>
        </a:graphic>
      </p:graphicFrame>
      <p:graphicFrame>
        <p:nvGraphicFramePr>
          <p:cNvPr id="17" name="Таблица 16"/>
          <p:cNvGraphicFramePr>
            <a:graphicFrameLocks noGrp="1"/>
          </p:cNvGraphicFramePr>
          <p:nvPr>
            <p:extLst>
              <p:ext uri="{D42A27DB-BD31-4B8C-83A1-F6EECF244321}">
                <p14:modId xmlns:p14="http://schemas.microsoft.com/office/powerpoint/2010/main" val="2634564662"/>
              </p:ext>
            </p:extLst>
          </p:nvPr>
        </p:nvGraphicFramePr>
        <p:xfrm>
          <a:off x="2920" y="2987550"/>
          <a:ext cx="4226070" cy="1642974"/>
        </p:xfrm>
        <a:graphic>
          <a:graphicData uri="http://schemas.openxmlformats.org/drawingml/2006/table">
            <a:tbl>
              <a:tblPr firstRow="1" firstCol="1" bandRow="1"/>
              <a:tblGrid>
                <a:gridCol w="2033383">
                  <a:extLst>
                    <a:ext uri="{9D8B030D-6E8A-4147-A177-3AD203B41FA5}">
                      <a16:colId xmlns:a16="http://schemas.microsoft.com/office/drawing/2014/main" val="20000"/>
                    </a:ext>
                  </a:extLst>
                </a:gridCol>
                <a:gridCol w="2192687">
                  <a:extLst>
                    <a:ext uri="{9D8B030D-6E8A-4147-A177-3AD203B41FA5}">
                      <a16:colId xmlns:a16="http://schemas.microsoft.com/office/drawing/2014/main" val="20001"/>
                    </a:ext>
                  </a:extLst>
                </a:gridCol>
              </a:tblGrid>
              <a:tr h="225426">
                <a:tc gridSpan="2">
                  <a:txBody>
                    <a:bodyPr/>
                    <a:lstStyle/>
                    <a:p>
                      <a:pPr algn="ctr">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Государственный бюджет</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sz="1200" dirty="0">
                        <a:solidFill>
                          <a:srgbClr val="002060"/>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extLst>
                  <a:ext uri="{0D108BD9-81ED-4DB2-BD59-A6C34878D82A}">
                    <a16:rowId xmlns:a16="http://schemas.microsoft.com/office/drawing/2014/main" val="10000"/>
                  </a:ext>
                </a:extLst>
              </a:tr>
              <a:tr h="261328">
                <a:tc>
                  <a:txBody>
                    <a:bodyPr/>
                    <a:lstStyle/>
                    <a:p>
                      <a:pPr>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Доходная часть </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Расходная часть</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22613">
                <a:tc>
                  <a:txBody>
                    <a:bodyPr/>
                    <a:lstStyle/>
                    <a:p>
                      <a:pPr>
                        <a:lnSpc>
                          <a:spcPct val="100000"/>
                        </a:lnSpc>
                        <a:spcAft>
                          <a:spcPts val="0"/>
                        </a:spcAft>
                      </a:pPr>
                      <a:r>
                        <a:rPr lang="ru-RU" sz="800" dirty="0" smtClean="0">
                          <a:solidFill>
                            <a:srgbClr val="002060"/>
                          </a:solidFill>
                          <a:effectLst/>
                          <a:latin typeface="Calibri"/>
                          <a:ea typeface="Calibri"/>
                          <a:cs typeface="Times New Roman"/>
                        </a:rPr>
                        <a:t> </a:t>
                      </a:r>
                    </a:p>
                    <a:p>
                      <a:pPr>
                        <a:lnSpc>
                          <a:spcPct val="100000"/>
                        </a:lnSpc>
                        <a:spcAft>
                          <a:spcPts val="0"/>
                        </a:spcAft>
                      </a:pPr>
                      <a:endParaRPr lang="ru-RU" sz="800" dirty="0" smtClean="0">
                        <a:solidFill>
                          <a:srgbClr val="002060"/>
                        </a:solidFill>
                        <a:effectLst/>
                        <a:latin typeface="Calibri"/>
                        <a:ea typeface="Calibri"/>
                        <a:cs typeface="Times New Roman"/>
                      </a:endParaRPr>
                    </a:p>
                    <a:p>
                      <a:pPr>
                        <a:lnSpc>
                          <a:spcPct val="100000"/>
                        </a:lnSpc>
                        <a:spcAft>
                          <a:spcPts val="0"/>
                        </a:spcAft>
                      </a:pPr>
                      <a:endParaRPr lang="ru-RU" sz="800" dirty="0" smtClean="0">
                        <a:solidFill>
                          <a:srgbClr val="002060"/>
                        </a:solidFill>
                        <a:effectLst/>
                        <a:latin typeface="Calibri"/>
                        <a:ea typeface="Calibri"/>
                        <a:cs typeface="Times New Roman"/>
                      </a:endParaRPr>
                    </a:p>
                    <a:p>
                      <a:pPr>
                        <a:lnSpc>
                          <a:spcPct val="100000"/>
                        </a:lnSpc>
                        <a:spcAft>
                          <a:spcPts val="0"/>
                        </a:spcAft>
                      </a:pPr>
                      <a:r>
                        <a:rPr lang="ru-RU" sz="1000" dirty="0" smtClean="0">
                          <a:solidFill>
                            <a:schemeClr val="tx1"/>
                          </a:solidFill>
                          <a:effectLst/>
                          <a:latin typeface="Times New Roman" panose="02020603050405020304" pitchFamily="18" charset="0"/>
                          <a:ea typeface="Calibri"/>
                          <a:cs typeface="Times New Roman" panose="02020603050405020304" pitchFamily="18" charset="0"/>
                        </a:rPr>
                        <a:t>Источники:</a:t>
                      </a:r>
                    </a:p>
                    <a:p>
                      <a:pPr>
                        <a:lnSpc>
                          <a:spcPct val="100000"/>
                        </a:lnSpc>
                        <a:spcAft>
                          <a:spcPts val="0"/>
                        </a:spcAft>
                      </a:pPr>
                      <a:endParaRPr lang="ru-RU" sz="1000" dirty="0" smtClean="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1000"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00000"/>
                        </a:lnSpc>
                        <a:spcAft>
                          <a:spcPts val="0"/>
                        </a:spcAft>
                      </a:pPr>
                      <a:endParaRPr lang="ru-RU" sz="800" dirty="0" smtClean="0">
                        <a:effectLst/>
                        <a:latin typeface="Calibri"/>
                        <a:ea typeface="Calibri"/>
                        <a:cs typeface="Times New Roman"/>
                      </a:endParaRPr>
                    </a:p>
                    <a:p>
                      <a:pPr>
                        <a:lnSpc>
                          <a:spcPct val="100000"/>
                        </a:lnSpc>
                        <a:spcAft>
                          <a:spcPts val="0"/>
                        </a:spcAft>
                      </a:pPr>
                      <a:endParaRPr lang="ru-RU" sz="800" dirty="0" smtClean="0">
                        <a:effectLst/>
                        <a:latin typeface="Calibri"/>
                        <a:ea typeface="Calibri"/>
                        <a:cs typeface="Times New Roman"/>
                      </a:endParaRPr>
                    </a:p>
                    <a:p>
                      <a:pPr>
                        <a:lnSpc>
                          <a:spcPct val="100000"/>
                        </a:lnSpc>
                        <a:spcAft>
                          <a:spcPts val="0"/>
                        </a:spcAft>
                      </a:pPr>
                      <a:r>
                        <a:rPr lang="ru-RU" sz="1000" dirty="0" smtClean="0">
                          <a:effectLst/>
                          <a:latin typeface="Times New Roman" panose="02020603050405020304" pitchFamily="18" charset="0"/>
                          <a:ea typeface="Calibri"/>
                          <a:cs typeface="Times New Roman" panose="02020603050405020304" pitchFamily="18" charset="0"/>
                        </a:rPr>
                        <a:t>Расходы, затраты:</a:t>
                      </a:r>
                    </a:p>
                    <a:p>
                      <a:pPr>
                        <a:lnSpc>
                          <a:spcPct val="100000"/>
                        </a:lnSpc>
                        <a:spcAft>
                          <a:spcPts val="0"/>
                        </a:spcAft>
                      </a:pPr>
                      <a:endParaRPr lang="ru-RU" sz="1000" dirty="0">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2"/>
                  </a:ext>
                </a:extLst>
              </a:tr>
            </a:tbl>
          </a:graphicData>
        </a:graphic>
      </p:graphicFrame>
      <p:sp>
        <p:nvSpPr>
          <p:cNvPr id="18" name="Прямоугольник 17"/>
          <p:cNvSpPr/>
          <p:nvPr/>
        </p:nvSpPr>
        <p:spPr>
          <a:xfrm>
            <a:off x="4343834" y="4327588"/>
            <a:ext cx="4748970" cy="461665"/>
          </a:xfrm>
          <a:prstGeom prst="rect">
            <a:avLst/>
          </a:prstGeom>
          <a:solidFill>
            <a:schemeClr val="bg1">
              <a:lumMod val="95000"/>
            </a:schemeClr>
          </a:solidFill>
          <a:ln>
            <a:solidFill>
              <a:schemeClr val="tx2">
                <a:lumMod val="75000"/>
                <a:lumOff val="25000"/>
              </a:schemeClr>
            </a:solidFill>
          </a:ln>
        </p:spPr>
        <p:txBody>
          <a:bodyPr wrap="square">
            <a:spAutoFit/>
          </a:bodyPr>
          <a:lstStyle/>
          <a:p>
            <a:pPr eaLnBrk="0" fontAlgn="base" hangingPunct="0">
              <a:spcBef>
                <a:spcPct val="0"/>
              </a:spcBef>
              <a:spcAft>
                <a:spcPct val="0"/>
              </a:spcAft>
            </a:pPr>
            <a:r>
              <a:rPr lang="ru-RU" sz="1000" b="1" dirty="0" smtClean="0">
                <a:latin typeface="Times New Roman" pitchFamily="18" charset="0"/>
                <a:ea typeface="Calibri" pitchFamily="34" charset="0"/>
                <a:cs typeface="Times New Roman" pitchFamily="18" charset="0"/>
              </a:rPr>
              <a:t>Государственный долг –</a:t>
            </a: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p:txBody>
      </p:sp>
      <p:sp>
        <p:nvSpPr>
          <p:cNvPr id="5" name="Прямоугольник 4"/>
          <p:cNvSpPr/>
          <p:nvPr/>
        </p:nvSpPr>
        <p:spPr>
          <a:xfrm>
            <a:off x="35844" y="6253370"/>
            <a:ext cx="4193145" cy="553998"/>
          </a:xfrm>
          <a:prstGeom prst="rect">
            <a:avLst/>
          </a:prstGeom>
        </p:spPr>
        <p:txBody>
          <a:bodyPr wrap="square">
            <a:spAutoFit/>
          </a:bodyPr>
          <a:lstStyle/>
          <a:p>
            <a:pPr lvl="0" algn="ctr"/>
            <a:r>
              <a:rPr lang="ru-RU" sz="1000" b="1" kern="0" dirty="0" smtClean="0">
                <a:solidFill>
                  <a:prstClr val="black"/>
                </a:solidFill>
                <a:latin typeface="Times New Roman" panose="02020603050405020304" pitchFamily="18" charset="0"/>
                <a:cs typeface="Times New Roman" panose="02020603050405020304" pitchFamily="18" charset="0"/>
              </a:rPr>
              <a:t>Источники покрытия бюджетного дефицита</a:t>
            </a:r>
            <a:endParaRPr lang="ru-RU" sz="1000" dirty="0">
              <a:solidFill>
                <a:prstClr val="black"/>
              </a:solidFill>
              <a:latin typeface="Times New Roman" panose="02020603050405020304" pitchFamily="18" charset="0"/>
              <a:cs typeface="Times New Roman" panose="02020603050405020304" pitchFamily="18" charset="0"/>
            </a:endParaRPr>
          </a:p>
          <a:p>
            <a:pPr lvl="0"/>
            <a:r>
              <a:rPr lang="ru-RU" sz="1000" b="1" dirty="0">
                <a:solidFill>
                  <a:prstClr val="black"/>
                </a:solidFill>
                <a:latin typeface="Times New Roman" pitchFamily="18" charset="0"/>
                <a:cs typeface="Times New Roman" pitchFamily="18" charset="0"/>
              </a:rPr>
              <a:t>1.</a:t>
            </a:r>
          </a:p>
          <a:p>
            <a:pPr lvl="0"/>
            <a:r>
              <a:rPr lang="ru-RU" sz="1000" b="1" dirty="0">
                <a:solidFill>
                  <a:prstClr val="black"/>
                </a:solidFill>
                <a:latin typeface="Times New Roman" pitchFamily="18" charset="0"/>
                <a:cs typeface="Times New Roman" pitchFamily="18" charset="0"/>
              </a:rPr>
              <a:t>2</a:t>
            </a:r>
            <a:r>
              <a:rPr lang="ru-RU" sz="1000" b="1" dirty="0" smtClean="0">
                <a:solidFill>
                  <a:prstClr val="black"/>
                </a:solidFill>
                <a:latin typeface="Times New Roman" pitchFamily="18" charset="0"/>
                <a:cs typeface="Times New Roman" pitchFamily="18" charset="0"/>
              </a:rPr>
              <a:t>.</a:t>
            </a:r>
            <a:endParaRPr lang="ru-RU" sz="1000" b="1" dirty="0">
              <a:solidFill>
                <a:prstClr val="black"/>
              </a:solidFill>
              <a:latin typeface="Times New Roman" pitchFamily="18" charset="0"/>
              <a:cs typeface="Times New Roman" pitchFamily="18" charset="0"/>
            </a:endParaRPr>
          </a:p>
        </p:txBody>
      </p:sp>
      <p:graphicFrame>
        <p:nvGraphicFramePr>
          <p:cNvPr id="13" name="Таблица 12"/>
          <p:cNvGraphicFramePr>
            <a:graphicFrameLocks noGrp="1"/>
          </p:cNvGraphicFramePr>
          <p:nvPr>
            <p:extLst>
              <p:ext uri="{D42A27DB-BD31-4B8C-83A1-F6EECF244321}">
                <p14:modId xmlns:p14="http://schemas.microsoft.com/office/powerpoint/2010/main" val="3324302953"/>
              </p:ext>
            </p:extLst>
          </p:nvPr>
        </p:nvGraphicFramePr>
        <p:xfrm>
          <a:off x="4337732" y="4816290"/>
          <a:ext cx="4746288" cy="1551534"/>
        </p:xfrm>
        <a:graphic>
          <a:graphicData uri="http://schemas.openxmlformats.org/drawingml/2006/table">
            <a:tbl>
              <a:tblPr firstRow="1" firstCol="1" bandRow="1"/>
              <a:tblGrid>
                <a:gridCol w="2283687">
                  <a:extLst>
                    <a:ext uri="{9D8B030D-6E8A-4147-A177-3AD203B41FA5}">
                      <a16:colId xmlns:a16="http://schemas.microsoft.com/office/drawing/2014/main" val="20000"/>
                    </a:ext>
                  </a:extLst>
                </a:gridCol>
                <a:gridCol w="2462601">
                  <a:extLst>
                    <a:ext uri="{9D8B030D-6E8A-4147-A177-3AD203B41FA5}">
                      <a16:colId xmlns:a16="http://schemas.microsoft.com/office/drawing/2014/main" val="20001"/>
                    </a:ext>
                  </a:extLst>
                </a:gridCol>
              </a:tblGrid>
              <a:tr h="225426">
                <a:tc gridSpan="2">
                  <a:txBody>
                    <a:bodyPr/>
                    <a:lstStyle/>
                    <a:p>
                      <a:pPr algn="ctr">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Государственный долг</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sz="1200" dirty="0">
                        <a:solidFill>
                          <a:srgbClr val="002060"/>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extLst>
                  <a:ext uri="{0D108BD9-81ED-4DB2-BD59-A6C34878D82A}">
                    <a16:rowId xmlns:a16="http://schemas.microsoft.com/office/drawing/2014/main" val="10000"/>
                  </a:ext>
                </a:extLst>
              </a:tr>
              <a:tr h="261328">
                <a:tc>
                  <a:txBody>
                    <a:bodyPr/>
                    <a:lstStyle/>
                    <a:p>
                      <a:pPr>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Внутренний </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Внешний </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22613">
                <a:tc>
                  <a:txBody>
                    <a:bodyPr/>
                    <a:lstStyle/>
                    <a:p>
                      <a:pPr>
                        <a:lnSpc>
                          <a:spcPct val="100000"/>
                        </a:lnSpc>
                        <a:spcAft>
                          <a:spcPts val="0"/>
                        </a:spcAft>
                      </a:pPr>
                      <a:r>
                        <a:rPr lang="ru-RU" sz="800" dirty="0" smtClean="0">
                          <a:solidFill>
                            <a:srgbClr val="002060"/>
                          </a:solidFill>
                          <a:effectLst/>
                          <a:latin typeface="Calibri"/>
                          <a:ea typeface="Calibri"/>
                          <a:cs typeface="Times New Roman"/>
                        </a:rPr>
                        <a:t> </a:t>
                      </a:r>
                    </a:p>
                    <a:p>
                      <a:pPr>
                        <a:lnSpc>
                          <a:spcPct val="100000"/>
                        </a:lnSpc>
                        <a:spcAft>
                          <a:spcPts val="0"/>
                        </a:spcAft>
                      </a:pPr>
                      <a:endParaRPr lang="ru-RU" sz="1000" dirty="0" smtClean="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1000" dirty="0" smtClean="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1000" dirty="0" smtClean="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1000"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00000"/>
                        </a:lnSpc>
                        <a:spcAft>
                          <a:spcPts val="0"/>
                        </a:spcAft>
                      </a:pPr>
                      <a:endParaRPr lang="ru-RU" sz="800" dirty="0" smtClean="0">
                        <a:effectLst/>
                        <a:latin typeface="Calibri"/>
                        <a:ea typeface="Calibri"/>
                        <a:cs typeface="Times New Roman"/>
                      </a:endParaRPr>
                    </a:p>
                    <a:p>
                      <a:pPr>
                        <a:lnSpc>
                          <a:spcPct val="100000"/>
                        </a:lnSpc>
                        <a:spcAft>
                          <a:spcPts val="0"/>
                        </a:spcAft>
                      </a:pPr>
                      <a:endParaRPr lang="ru-RU" sz="800" dirty="0" smtClean="0">
                        <a:effectLst/>
                        <a:latin typeface="Calibri"/>
                        <a:ea typeface="Calibri"/>
                        <a:cs typeface="Times New Roman"/>
                      </a:endParaRPr>
                    </a:p>
                    <a:p>
                      <a:pPr>
                        <a:lnSpc>
                          <a:spcPct val="100000"/>
                        </a:lnSpc>
                        <a:spcAft>
                          <a:spcPts val="0"/>
                        </a:spcAft>
                      </a:pPr>
                      <a:endParaRPr lang="ru-RU" sz="1000" dirty="0">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2"/>
                  </a:ext>
                </a:extLst>
              </a:tr>
            </a:tbl>
          </a:graphicData>
        </a:graphic>
      </p:graphicFrame>
      <p:sp>
        <p:nvSpPr>
          <p:cNvPr id="15" name="Прямоугольник 14"/>
          <p:cNvSpPr/>
          <p:nvPr/>
        </p:nvSpPr>
        <p:spPr>
          <a:xfrm>
            <a:off x="4335050" y="6398447"/>
            <a:ext cx="4748970" cy="430887"/>
          </a:xfrm>
          <a:prstGeom prst="rect">
            <a:avLst/>
          </a:prstGeom>
          <a:solidFill>
            <a:schemeClr val="bg1">
              <a:lumMod val="95000"/>
            </a:schemeClr>
          </a:solidFill>
          <a:ln>
            <a:solidFill>
              <a:schemeClr val="tx2">
                <a:lumMod val="75000"/>
                <a:lumOff val="25000"/>
              </a:schemeClr>
            </a:solidFill>
          </a:ln>
        </p:spPr>
        <p:txBody>
          <a:bodyPr wrap="square">
            <a:spAutoFit/>
          </a:bodyPr>
          <a:lstStyle/>
          <a:p>
            <a:pPr eaLnBrk="0" fontAlgn="base" hangingPunct="0">
              <a:spcBef>
                <a:spcPct val="0"/>
              </a:spcBef>
              <a:spcAft>
                <a:spcPct val="0"/>
              </a:spcAft>
            </a:pPr>
            <a:r>
              <a:rPr lang="ru-RU" sz="800" b="1" dirty="0" smtClean="0">
                <a:latin typeface="Times New Roman" pitchFamily="18" charset="0"/>
                <a:ea typeface="Calibri" pitchFamily="34" charset="0"/>
                <a:cs typeface="Times New Roman" pitchFamily="18" charset="0"/>
              </a:rPr>
              <a:t>Реструктуризация долга –</a:t>
            </a: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p:txBody>
      </p:sp>
    </p:spTree>
    <p:extLst>
      <p:ext uri="{BB962C8B-B14F-4D97-AF65-F5344CB8AC3E}">
        <p14:creationId xmlns:p14="http://schemas.microsoft.com/office/powerpoint/2010/main" val="409190150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203" y="46377"/>
            <a:ext cx="9043919" cy="738664"/>
          </a:xfrm>
          <a:prstGeom prst="rect">
            <a:avLst/>
          </a:prstGeom>
        </p:spPr>
        <p:txBody>
          <a:bodyPr wrap="square">
            <a:spAutoFit/>
          </a:bodyPr>
          <a:lstStyle/>
          <a:p>
            <a:pPr eaLnBrk="0" fontAlgn="base" hangingPunct="0">
              <a:spcBef>
                <a:spcPct val="0"/>
              </a:spcBef>
              <a:spcAft>
                <a:spcPct val="0"/>
              </a:spcAft>
            </a:pPr>
            <a:r>
              <a:rPr lang="ru-RU" sz="1400" b="1" dirty="0" smtClean="0">
                <a:latin typeface="Times New Roman" pitchFamily="18" charset="0"/>
                <a:ea typeface="Calibri" pitchFamily="34" charset="0"/>
                <a:cs typeface="Times New Roman" pitchFamily="18" charset="0"/>
              </a:rPr>
              <a:t>2.15. </a:t>
            </a:r>
            <a:r>
              <a:rPr lang="ru-RU" sz="1400" b="1" dirty="0">
                <a:latin typeface="Times New Roman" pitchFamily="18" charset="0"/>
                <a:ea typeface="Calibri" pitchFamily="34" charset="0"/>
                <a:cs typeface="Times New Roman" pitchFamily="18" charset="0"/>
              </a:rPr>
              <a:t>Налоговая система Российской Федерации</a:t>
            </a:r>
            <a:r>
              <a:rPr lang="ru-RU" sz="1400" b="1" dirty="0" smtClean="0">
                <a:latin typeface="Times New Roman" pitchFamily="18" charset="0"/>
                <a:ea typeface="Calibri" pitchFamily="34" charset="0"/>
                <a:cs typeface="Times New Roman" pitchFamily="18" charset="0"/>
              </a:rPr>
              <a:t>. Налоги</a:t>
            </a:r>
            <a:r>
              <a:rPr lang="ru-RU" sz="1400" b="1" dirty="0">
                <a:latin typeface="Times New Roman" pitchFamily="18" charset="0"/>
                <a:ea typeface="Calibri" pitchFamily="34" charset="0"/>
                <a:cs typeface="Times New Roman" pitchFamily="18" charset="0"/>
              </a:rPr>
              <a:t>. Виды налогов. Функции налогов.</a:t>
            </a:r>
          </a:p>
          <a:p>
            <a:pPr eaLnBrk="0" fontAlgn="base" hangingPunct="0">
              <a:spcBef>
                <a:spcPct val="0"/>
              </a:spcBef>
              <a:spcAft>
                <a:spcPct val="0"/>
              </a:spcAft>
            </a:pPr>
            <a:r>
              <a:rPr lang="ru-RU" sz="1400" b="1" dirty="0">
                <a:latin typeface="Times New Roman" pitchFamily="18" charset="0"/>
                <a:ea typeface="Calibri" pitchFamily="34" charset="0"/>
                <a:cs typeface="Times New Roman" pitchFamily="18" charset="0"/>
              </a:rPr>
              <a:t>Система налогов и сборов в </a:t>
            </a:r>
            <a:r>
              <a:rPr lang="ru-RU" sz="1400" b="1" dirty="0" smtClean="0">
                <a:latin typeface="Times New Roman" pitchFamily="18" charset="0"/>
                <a:ea typeface="Calibri" pitchFamily="34" charset="0"/>
                <a:cs typeface="Times New Roman" pitchFamily="18" charset="0"/>
              </a:rPr>
              <a:t>Российской Федерации</a:t>
            </a:r>
            <a:r>
              <a:rPr lang="ru-RU" sz="1400" b="1" dirty="0">
                <a:latin typeface="Times New Roman" pitchFamily="18" charset="0"/>
                <a:ea typeface="Calibri" pitchFamily="34" charset="0"/>
                <a:cs typeface="Times New Roman" pitchFamily="18" charset="0"/>
              </a:rPr>
              <a:t>. </a:t>
            </a:r>
            <a:r>
              <a:rPr lang="ru-RU" sz="1400" dirty="0">
                <a:latin typeface="Times New Roman" pitchFamily="18" charset="0"/>
                <a:ea typeface="Calibri" pitchFamily="34" charset="0"/>
                <a:cs typeface="Times New Roman" pitchFamily="18" charset="0"/>
              </a:rPr>
              <a:t>Налоговые льготы и вычеты. </a:t>
            </a:r>
            <a:r>
              <a:rPr lang="ru-RU" sz="1400" dirty="0" smtClean="0">
                <a:latin typeface="Times New Roman" pitchFamily="18" charset="0"/>
                <a:ea typeface="Calibri" pitchFamily="34" charset="0"/>
                <a:cs typeface="Times New Roman" pitchFamily="18" charset="0"/>
              </a:rPr>
              <a:t>Фискальная </a:t>
            </a:r>
            <a:r>
              <a:rPr lang="ru-RU" sz="1400" dirty="0">
                <a:latin typeface="Times New Roman" pitchFamily="18" charset="0"/>
                <a:ea typeface="Calibri" pitchFamily="34" charset="0"/>
                <a:cs typeface="Times New Roman" pitchFamily="18" charset="0"/>
              </a:rPr>
              <a:t>политика государства</a:t>
            </a:r>
          </a:p>
        </p:txBody>
      </p:sp>
      <p:sp>
        <p:nvSpPr>
          <p:cNvPr id="14" name="Прямоугольник 13"/>
          <p:cNvSpPr/>
          <p:nvPr/>
        </p:nvSpPr>
        <p:spPr>
          <a:xfrm>
            <a:off x="63538" y="785041"/>
            <a:ext cx="4165451" cy="2246769"/>
          </a:xfrm>
          <a:prstGeom prst="rect">
            <a:avLst/>
          </a:prstGeom>
          <a:solidFill>
            <a:schemeClr val="bg1">
              <a:lumMod val="95000"/>
            </a:schemeClr>
          </a:solidFill>
          <a:ln>
            <a:solidFill>
              <a:schemeClr val="tx2">
                <a:lumMod val="75000"/>
                <a:lumOff val="25000"/>
              </a:schemeClr>
            </a:solidFill>
          </a:ln>
        </p:spPr>
        <p:txBody>
          <a:bodyPr wrap="square">
            <a:spAutoFit/>
          </a:bodyPr>
          <a:lstStyle/>
          <a:p>
            <a:pPr eaLnBrk="0" fontAlgn="base" hangingPunct="0">
              <a:spcBef>
                <a:spcPct val="0"/>
              </a:spcBef>
              <a:spcAft>
                <a:spcPct val="0"/>
              </a:spcAft>
            </a:pPr>
            <a:r>
              <a:rPr lang="ru-RU" sz="1000" dirty="0">
                <a:latin typeface="Times New Roman" pitchFamily="18" charset="0"/>
                <a:ea typeface="Calibri" pitchFamily="34" charset="0"/>
                <a:cs typeface="Times New Roman" pitchFamily="18" charset="0"/>
              </a:rPr>
              <a:t>Каждое государство имеет свою налоговую систему, которая подстроена под особенности данного государства и его экономическое развитие. Основу налоговой системы в Российской Федерации составляет Налоговый кодекс РФ.</a:t>
            </a:r>
          </a:p>
          <a:p>
            <a:pPr eaLnBrk="0" fontAlgn="base" hangingPunct="0">
              <a:spcBef>
                <a:spcPct val="0"/>
              </a:spcBef>
              <a:spcAft>
                <a:spcPct val="0"/>
              </a:spcAft>
            </a:pPr>
            <a:r>
              <a:rPr lang="ru-RU" sz="1000" b="1" dirty="0" smtClean="0">
                <a:latin typeface="Times New Roman" pitchFamily="18" charset="0"/>
                <a:ea typeface="Calibri" pitchFamily="34" charset="0"/>
                <a:cs typeface="Times New Roman" pitchFamily="18" charset="0"/>
              </a:rPr>
              <a:t>Система </a:t>
            </a:r>
            <a:r>
              <a:rPr lang="ru-RU" sz="1000" b="1" dirty="0">
                <a:latin typeface="Times New Roman" pitchFamily="18" charset="0"/>
                <a:ea typeface="Calibri" pitchFamily="34" charset="0"/>
                <a:cs typeface="Times New Roman" pitchFamily="18" charset="0"/>
              </a:rPr>
              <a:t>налогообложения </a:t>
            </a:r>
            <a:r>
              <a:rPr lang="ru-RU" sz="1000" dirty="0">
                <a:latin typeface="Times New Roman" pitchFamily="18" charset="0"/>
                <a:ea typeface="Calibri" pitchFamily="34" charset="0"/>
                <a:cs typeface="Times New Roman" pitchFamily="18" charset="0"/>
              </a:rPr>
              <a:t>— это объединение всех взимаемых в стране налогов, а также основные правила их уплаты и особенности деятельности налоговых органов</a:t>
            </a:r>
            <a:r>
              <a:rPr lang="ru-RU" sz="1000" dirty="0" smtClean="0">
                <a:latin typeface="Times New Roman" pitchFamily="18" charset="0"/>
                <a:ea typeface="Calibri" pitchFamily="34" charset="0"/>
                <a:cs typeface="Times New Roman" pitchFamily="18" charset="0"/>
              </a:rPr>
              <a:t>.</a:t>
            </a:r>
          </a:p>
          <a:p>
            <a:pPr eaLnBrk="0" fontAlgn="base" hangingPunct="0">
              <a:spcBef>
                <a:spcPct val="0"/>
              </a:spcBef>
              <a:spcAft>
                <a:spcPct val="0"/>
              </a:spcAft>
            </a:pPr>
            <a:r>
              <a:rPr lang="ru-RU" sz="1000" dirty="0">
                <a:latin typeface="Times New Roman" pitchFamily="18" charset="0"/>
                <a:ea typeface="Calibri" pitchFamily="34" charset="0"/>
                <a:cs typeface="Times New Roman" pitchFamily="18" charset="0"/>
              </a:rPr>
              <a:t>Система налогообложения работает следующим образом. Согласно Налоговому кодексу устанавливается налог. Далее налогоплательщик платит нужную сумму (в соответствии с Конституцией Российской Федерации, это является прямой обязанностью каждого гражданина). Собранные деньги поступают на счета Центрального банка, а оттуда уже перераспределяются на производство общественных благ, социальное обеспечение граждан и иные государственные расходы.</a:t>
            </a:r>
            <a:endParaRPr lang="ru-RU" sz="1000" dirty="0" smtClean="0">
              <a:latin typeface="Times New Roman" pitchFamily="18" charset="0"/>
              <a:ea typeface="Calibri" pitchFamily="34" charset="0"/>
              <a:cs typeface="Times New Roman" pitchFamily="18" charset="0"/>
            </a:endParaRPr>
          </a:p>
        </p:txBody>
      </p:sp>
      <p:graphicFrame>
        <p:nvGraphicFramePr>
          <p:cNvPr id="11" name="Таблица 10"/>
          <p:cNvGraphicFramePr>
            <a:graphicFrameLocks noGrp="1"/>
          </p:cNvGraphicFramePr>
          <p:nvPr>
            <p:extLst>
              <p:ext uri="{D42A27DB-BD31-4B8C-83A1-F6EECF244321}">
                <p14:modId xmlns:p14="http://schemas.microsoft.com/office/powerpoint/2010/main" val="1402505763"/>
              </p:ext>
            </p:extLst>
          </p:nvPr>
        </p:nvGraphicFramePr>
        <p:xfrm>
          <a:off x="4349334" y="5450879"/>
          <a:ext cx="4736790" cy="1257876"/>
        </p:xfrm>
        <a:graphic>
          <a:graphicData uri="http://schemas.openxmlformats.org/drawingml/2006/table">
            <a:tbl>
              <a:tblPr firstRow="1" firstCol="1" bandRow="1"/>
              <a:tblGrid>
                <a:gridCol w="1529500">
                  <a:extLst>
                    <a:ext uri="{9D8B030D-6E8A-4147-A177-3AD203B41FA5}">
                      <a16:colId xmlns:a16="http://schemas.microsoft.com/office/drawing/2014/main" val="20000"/>
                    </a:ext>
                  </a:extLst>
                </a:gridCol>
                <a:gridCol w="1631585">
                  <a:extLst>
                    <a:ext uri="{9D8B030D-6E8A-4147-A177-3AD203B41FA5}">
                      <a16:colId xmlns:a16="http://schemas.microsoft.com/office/drawing/2014/main" val="20001"/>
                    </a:ext>
                  </a:extLst>
                </a:gridCol>
                <a:gridCol w="1575705">
                  <a:extLst>
                    <a:ext uri="{9D8B030D-6E8A-4147-A177-3AD203B41FA5}">
                      <a16:colId xmlns:a16="http://schemas.microsoft.com/office/drawing/2014/main" val="236778929"/>
                    </a:ext>
                  </a:extLst>
                </a:gridCol>
              </a:tblGrid>
              <a:tr h="298438">
                <a:tc gridSpan="3">
                  <a:txBody>
                    <a:bodyPr/>
                    <a:lstStyle/>
                    <a:p>
                      <a:pPr algn="ctr">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Системы налогообложения </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hMerge="1">
                  <a:txBody>
                    <a:bodyPr/>
                    <a:lstStyle/>
                    <a:p>
                      <a:pPr algn="ctr">
                        <a:lnSpc>
                          <a:spcPct val="100000"/>
                        </a:lnSpc>
                        <a:spcAft>
                          <a:spcPts val="0"/>
                        </a:spcAft>
                      </a:pP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hMerge="1">
                  <a:txBody>
                    <a:bodyPr/>
                    <a:lstStyle/>
                    <a:p>
                      <a:endParaRPr lang="ru-RU"/>
                    </a:p>
                  </a:txBody>
                  <a:tcPr/>
                </a:tc>
                <a:extLst>
                  <a:ext uri="{0D108BD9-81ED-4DB2-BD59-A6C34878D82A}">
                    <a16:rowId xmlns:a16="http://schemas.microsoft.com/office/drawing/2014/main" val="10000"/>
                  </a:ext>
                </a:extLst>
              </a:tr>
              <a:tr h="25192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Пропорциональный налог </a:t>
                      </a:r>
                    </a:p>
                    <a:p>
                      <a:pPr marL="0" marR="0" indent="0" algn="l" defTabSz="914400" rtl="0" eaLnBrk="1" fontAlgn="auto" latinLnBrk="0" hangingPunct="1">
                        <a:lnSpc>
                          <a:spcPct val="100000"/>
                        </a:lnSpc>
                        <a:spcBef>
                          <a:spcPts val="0"/>
                        </a:spcBef>
                        <a:spcAft>
                          <a:spcPts val="0"/>
                        </a:spcAft>
                        <a:buClrTx/>
                        <a:buSzTx/>
                        <a:buFontTx/>
                        <a:buNone/>
                        <a:tabLst/>
                        <a:defRPr/>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R="79375" lvl="0">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Регрессивный налог </a:t>
                      </a:r>
                    </a:p>
                    <a:p>
                      <a:pPr marR="79375" lvl="0">
                        <a:lnSpc>
                          <a:spcPct val="100000"/>
                        </a:lnSpc>
                        <a:spcAft>
                          <a:spcPts val="0"/>
                        </a:spcAft>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marR="79375" lvl="0">
                        <a:lnSpc>
                          <a:spcPct val="100000"/>
                        </a:lnSpc>
                        <a:spcAft>
                          <a:spcPts val="0"/>
                        </a:spcAft>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marR="79375" lvl="0">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R="79375" lvl="0">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Прогрессивный налог </a:t>
                      </a:r>
                    </a:p>
                    <a:p>
                      <a:pPr marR="79375" lvl="0">
                        <a:lnSpc>
                          <a:spcPct val="100000"/>
                        </a:lnSpc>
                        <a:spcAft>
                          <a:spcPts val="0"/>
                        </a:spcAft>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marR="79375" lvl="0">
                        <a:lnSpc>
                          <a:spcPct val="100000"/>
                        </a:lnSpc>
                        <a:spcAft>
                          <a:spcPts val="0"/>
                        </a:spcAft>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marR="79375" lvl="0">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bl>
          </a:graphicData>
        </a:graphic>
      </p:graphicFrame>
      <p:graphicFrame>
        <p:nvGraphicFramePr>
          <p:cNvPr id="17" name="Таблица 16"/>
          <p:cNvGraphicFramePr>
            <a:graphicFrameLocks noGrp="1"/>
          </p:cNvGraphicFramePr>
          <p:nvPr>
            <p:extLst>
              <p:ext uri="{D42A27DB-BD31-4B8C-83A1-F6EECF244321}">
                <p14:modId xmlns:p14="http://schemas.microsoft.com/office/powerpoint/2010/main" val="249391229"/>
              </p:ext>
            </p:extLst>
          </p:nvPr>
        </p:nvGraphicFramePr>
        <p:xfrm>
          <a:off x="63538" y="3105799"/>
          <a:ext cx="4226070" cy="1277214"/>
        </p:xfrm>
        <a:graphic>
          <a:graphicData uri="http://schemas.openxmlformats.org/drawingml/2006/table">
            <a:tbl>
              <a:tblPr firstRow="1" firstCol="1" bandRow="1"/>
              <a:tblGrid>
                <a:gridCol w="2033383">
                  <a:extLst>
                    <a:ext uri="{9D8B030D-6E8A-4147-A177-3AD203B41FA5}">
                      <a16:colId xmlns:a16="http://schemas.microsoft.com/office/drawing/2014/main" val="20000"/>
                    </a:ext>
                  </a:extLst>
                </a:gridCol>
                <a:gridCol w="2192687">
                  <a:extLst>
                    <a:ext uri="{9D8B030D-6E8A-4147-A177-3AD203B41FA5}">
                      <a16:colId xmlns:a16="http://schemas.microsoft.com/office/drawing/2014/main" val="20001"/>
                    </a:ext>
                  </a:extLst>
                </a:gridCol>
              </a:tblGrid>
              <a:tr h="225426">
                <a:tc gridSpan="2">
                  <a:txBody>
                    <a:bodyPr/>
                    <a:lstStyle/>
                    <a:p>
                      <a:pPr algn="ctr">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Основные элементы налога</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sz="1200" dirty="0">
                        <a:solidFill>
                          <a:srgbClr val="002060"/>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extLst>
                  <a:ext uri="{0D108BD9-81ED-4DB2-BD59-A6C34878D82A}">
                    <a16:rowId xmlns:a16="http://schemas.microsoft.com/office/drawing/2014/main" val="10000"/>
                  </a:ext>
                </a:extLst>
              </a:tr>
              <a:tr h="261328">
                <a:tc>
                  <a:txBody>
                    <a:bodyPr/>
                    <a:lstStyle/>
                    <a:p>
                      <a:pPr>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Субъект налога </a:t>
                      </a:r>
                    </a:p>
                    <a:p>
                      <a:pPr>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Объект налога</a:t>
                      </a:r>
                    </a:p>
                    <a:p>
                      <a:pPr marR="79375">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22613">
                <a:tc>
                  <a:txBody>
                    <a:bodyPr/>
                    <a:lstStyle/>
                    <a:p>
                      <a:pPr>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Источник налога </a:t>
                      </a:r>
                    </a:p>
                    <a:p>
                      <a:pPr>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00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Ставка налога </a:t>
                      </a:r>
                    </a:p>
                    <a:p>
                      <a:pPr>
                        <a:lnSpc>
                          <a:spcPct val="100000"/>
                        </a:lnSpc>
                        <a:spcAft>
                          <a:spcPts val="0"/>
                        </a:spcAft>
                      </a:pPr>
                      <a:endParaRPr lang="ru-RU" sz="1000" b="1" dirty="0">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2"/>
                  </a:ext>
                </a:extLst>
              </a:tr>
            </a:tbl>
          </a:graphicData>
        </a:graphic>
      </p:graphicFrame>
      <p:sp>
        <p:nvSpPr>
          <p:cNvPr id="18" name="Прямоугольник 17"/>
          <p:cNvSpPr/>
          <p:nvPr/>
        </p:nvSpPr>
        <p:spPr>
          <a:xfrm>
            <a:off x="46523" y="4423069"/>
            <a:ext cx="4244066" cy="461665"/>
          </a:xfrm>
          <a:prstGeom prst="rect">
            <a:avLst/>
          </a:prstGeom>
          <a:solidFill>
            <a:schemeClr val="bg1">
              <a:lumMod val="95000"/>
            </a:schemeClr>
          </a:solidFill>
          <a:ln>
            <a:solidFill>
              <a:schemeClr val="tx2">
                <a:lumMod val="75000"/>
                <a:lumOff val="25000"/>
              </a:schemeClr>
            </a:solidFill>
          </a:ln>
        </p:spPr>
        <p:txBody>
          <a:bodyPr wrap="square">
            <a:spAutoFit/>
          </a:bodyPr>
          <a:lstStyle/>
          <a:p>
            <a:pPr eaLnBrk="0" fontAlgn="base" hangingPunct="0">
              <a:spcBef>
                <a:spcPct val="0"/>
              </a:spcBef>
              <a:spcAft>
                <a:spcPct val="0"/>
              </a:spcAft>
            </a:pPr>
            <a:r>
              <a:rPr lang="ru-RU" sz="1000" b="1" dirty="0" smtClean="0">
                <a:latin typeface="Times New Roman" pitchFamily="18" charset="0"/>
                <a:ea typeface="Calibri" pitchFamily="34" charset="0"/>
                <a:cs typeface="Times New Roman" pitchFamily="18" charset="0"/>
              </a:rPr>
              <a:t>Налоги –</a:t>
            </a: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p:txBody>
      </p:sp>
      <p:graphicFrame>
        <p:nvGraphicFramePr>
          <p:cNvPr id="13" name="Таблица 12"/>
          <p:cNvGraphicFramePr>
            <a:graphicFrameLocks noGrp="1"/>
          </p:cNvGraphicFramePr>
          <p:nvPr>
            <p:extLst>
              <p:ext uri="{D42A27DB-BD31-4B8C-83A1-F6EECF244321}">
                <p14:modId xmlns:p14="http://schemas.microsoft.com/office/powerpoint/2010/main" val="1871146327"/>
              </p:ext>
            </p:extLst>
          </p:nvPr>
        </p:nvGraphicFramePr>
        <p:xfrm>
          <a:off x="63538" y="4924791"/>
          <a:ext cx="4210037" cy="1795374"/>
        </p:xfrm>
        <a:graphic>
          <a:graphicData uri="http://schemas.openxmlformats.org/drawingml/2006/table">
            <a:tbl>
              <a:tblPr firstRow="1" firstCol="1" bandRow="1"/>
              <a:tblGrid>
                <a:gridCol w="2025669">
                  <a:extLst>
                    <a:ext uri="{9D8B030D-6E8A-4147-A177-3AD203B41FA5}">
                      <a16:colId xmlns:a16="http://schemas.microsoft.com/office/drawing/2014/main" val="20000"/>
                    </a:ext>
                  </a:extLst>
                </a:gridCol>
                <a:gridCol w="2184368">
                  <a:extLst>
                    <a:ext uri="{9D8B030D-6E8A-4147-A177-3AD203B41FA5}">
                      <a16:colId xmlns:a16="http://schemas.microsoft.com/office/drawing/2014/main" val="20001"/>
                    </a:ext>
                  </a:extLst>
                </a:gridCol>
              </a:tblGrid>
              <a:tr h="225426">
                <a:tc gridSpan="2">
                  <a:txBody>
                    <a:bodyPr/>
                    <a:lstStyle/>
                    <a:p>
                      <a:pPr algn="ctr">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Виды налогов</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sz="1200" dirty="0">
                        <a:solidFill>
                          <a:srgbClr val="002060"/>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extLst>
                  <a:ext uri="{0D108BD9-81ED-4DB2-BD59-A6C34878D82A}">
                    <a16:rowId xmlns:a16="http://schemas.microsoft.com/office/drawing/2014/main" val="10000"/>
                  </a:ext>
                </a:extLst>
              </a:tr>
              <a:tr h="261328">
                <a:tc>
                  <a:txBody>
                    <a:bodyPr/>
                    <a:lstStyle/>
                    <a:p>
                      <a:pPr>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Прямые</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Косвенные</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22613">
                <a:tc>
                  <a:txBody>
                    <a:bodyPr/>
                    <a:lstStyle/>
                    <a:p>
                      <a:pPr>
                        <a:lnSpc>
                          <a:spcPct val="100000"/>
                        </a:lnSpc>
                        <a:spcAft>
                          <a:spcPts val="0"/>
                        </a:spcAft>
                      </a:pPr>
                      <a:r>
                        <a:rPr lang="ru-RU" sz="800" dirty="0" smtClean="0">
                          <a:solidFill>
                            <a:srgbClr val="002060"/>
                          </a:solidFill>
                          <a:effectLst/>
                          <a:latin typeface="Calibri"/>
                          <a:ea typeface="Calibri"/>
                          <a:cs typeface="Times New Roman"/>
                        </a:rPr>
                        <a:t> </a:t>
                      </a:r>
                    </a:p>
                    <a:p>
                      <a:pPr>
                        <a:lnSpc>
                          <a:spcPct val="100000"/>
                        </a:lnSpc>
                        <a:spcAft>
                          <a:spcPts val="0"/>
                        </a:spcAft>
                      </a:pPr>
                      <a:endParaRPr lang="ru-RU" sz="800" dirty="0" smtClean="0">
                        <a:solidFill>
                          <a:srgbClr val="002060"/>
                        </a:solidFill>
                        <a:effectLst/>
                        <a:latin typeface="Calibri"/>
                        <a:ea typeface="Calibri"/>
                        <a:cs typeface="Times New Roman"/>
                      </a:endParaRPr>
                    </a:p>
                    <a:p>
                      <a:pPr>
                        <a:lnSpc>
                          <a:spcPct val="100000"/>
                        </a:lnSpc>
                        <a:spcAft>
                          <a:spcPts val="0"/>
                        </a:spcAft>
                      </a:pPr>
                      <a:endParaRPr lang="ru-RU" sz="800" dirty="0" smtClean="0">
                        <a:solidFill>
                          <a:srgbClr val="002060"/>
                        </a:solidFill>
                        <a:effectLst/>
                        <a:latin typeface="Calibri"/>
                        <a:ea typeface="Calibri"/>
                        <a:cs typeface="Times New Roman"/>
                      </a:endParaRPr>
                    </a:p>
                    <a:p>
                      <a:pPr>
                        <a:lnSpc>
                          <a:spcPct val="100000"/>
                        </a:lnSpc>
                        <a:spcAft>
                          <a:spcPts val="0"/>
                        </a:spcAft>
                      </a:pPr>
                      <a:endParaRPr lang="ru-RU" sz="1000" dirty="0" smtClean="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1000" dirty="0" smtClean="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1000" dirty="0" smtClean="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1000"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00000"/>
                        </a:lnSpc>
                        <a:spcAft>
                          <a:spcPts val="0"/>
                        </a:spcAft>
                      </a:pPr>
                      <a:endParaRPr lang="ru-RU" sz="800" dirty="0" smtClean="0">
                        <a:effectLst/>
                        <a:latin typeface="Calibri"/>
                        <a:ea typeface="Calibri"/>
                        <a:cs typeface="Times New Roman"/>
                      </a:endParaRPr>
                    </a:p>
                    <a:p>
                      <a:pPr>
                        <a:lnSpc>
                          <a:spcPct val="100000"/>
                        </a:lnSpc>
                        <a:spcAft>
                          <a:spcPts val="0"/>
                        </a:spcAft>
                      </a:pPr>
                      <a:endParaRPr lang="ru-RU" sz="800" dirty="0" smtClean="0">
                        <a:effectLst/>
                        <a:latin typeface="Calibri"/>
                        <a:ea typeface="Calibri"/>
                        <a:cs typeface="Times New Roman"/>
                      </a:endParaRPr>
                    </a:p>
                    <a:p>
                      <a:pPr>
                        <a:lnSpc>
                          <a:spcPct val="100000"/>
                        </a:lnSpc>
                        <a:spcAft>
                          <a:spcPts val="0"/>
                        </a:spcAft>
                      </a:pPr>
                      <a:endParaRPr lang="ru-RU" sz="1000" dirty="0">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2"/>
                  </a:ext>
                </a:extLst>
              </a:tr>
            </a:tbl>
          </a:graphicData>
        </a:graphic>
      </p:graphicFrame>
      <p:graphicFrame>
        <p:nvGraphicFramePr>
          <p:cNvPr id="19" name="Таблица 18"/>
          <p:cNvGraphicFramePr>
            <a:graphicFrameLocks noGrp="1"/>
          </p:cNvGraphicFramePr>
          <p:nvPr>
            <p:extLst>
              <p:ext uri="{D42A27DB-BD31-4B8C-83A1-F6EECF244321}">
                <p14:modId xmlns:p14="http://schemas.microsoft.com/office/powerpoint/2010/main" val="1438465372"/>
              </p:ext>
            </p:extLst>
          </p:nvPr>
        </p:nvGraphicFramePr>
        <p:xfrm>
          <a:off x="4340949" y="594876"/>
          <a:ext cx="4748970" cy="1594782"/>
        </p:xfrm>
        <a:graphic>
          <a:graphicData uri="http://schemas.openxmlformats.org/drawingml/2006/table">
            <a:tbl>
              <a:tblPr firstRow="1" firstCol="1" bandRow="1"/>
              <a:tblGrid>
                <a:gridCol w="1533094">
                  <a:extLst>
                    <a:ext uri="{9D8B030D-6E8A-4147-A177-3AD203B41FA5}">
                      <a16:colId xmlns:a16="http://schemas.microsoft.com/office/drawing/2014/main" val="20000"/>
                    </a:ext>
                  </a:extLst>
                </a:gridCol>
                <a:gridCol w="3215876">
                  <a:extLst>
                    <a:ext uri="{9D8B030D-6E8A-4147-A177-3AD203B41FA5}">
                      <a16:colId xmlns:a16="http://schemas.microsoft.com/office/drawing/2014/main" val="20001"/>
                    </a:ext>
                  </a:extLst>
                </a:gridCol>
              </a:tblGrid>
              <a:tr h="0">
                <a:tc gridSpan="2">
                  <a:txBody>
                    <a:bodyPr/>
                    <a:lstStyle/>
                    <a:p>
                      <a:pPr algn="ctr">
                        <a:lnSpc>
                          <a:spcPct val="115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Функции налогов</a:t>
                      </a:r>
                      <a:endParaRPr lang="ru-RU" sz="1000" b="1" dirty="0">
                        <a:solidFill>
                          <a:schemeClr val="tx1"/>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hMerge="1">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0"/>
                  </a:ext>
                </a:extLst>
              </a:tr>
              <a:tr h="246527">
                <a:tc>
                  <a:txBody>
                    <a:bodyPr/>
                    <a:lstStyle/>
                    <a:p>
                      <a:pPr>
                        <a:lnSpc>
                          <a:spcPct val="115000"/>
                        </a:lnSpc>
                        <a:spcAft>
                          <a:spcPts val="0"/>
                        </a:spcAft>
                      </a:pPr>
                      <a:endParaRPr lang="ru-RU" sz="800" dirty="0">
                        <a:solidFill>
                          <a:srgbClr val="002060"/>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a:lnSpc>
                          <a:spcPct val="115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22613">
                <a:tc>
                  <a:txBody>
                    <a:bodyPr/>
                    <a:lstStyle/>
                    <a:p>
                      <a:pPr>
                        <a:lnSpc>
                          <a:spcPct val="115000"/>
                        </a:lnSpc>
                        <a:spcAft>
                          <a:spcPts val="0"/>
                        </a:spcAft>
                      </a:pPr>
                      <a:endParaRPr lang="ru-RU" sz="800" dirty="0">
                        <a:solidFill>
                          <a:srgbClr val="002060"/>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15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2"/>
                  </a:ext>
                </a:extLst>
              </a:tr>
              <a:tr h="222613">
                <a:tc>
                  <a:txBody>
                    <a:bodyPr/>
                    <a:lstStyle/>
                    <a:p>
                      <a:pPr>
                        <a:lnSpc>
                          <a:spcPct val="115000"/>
                        </a:lnSpc>
                        <a:spcAft>
                          <a:spcPts val="0"/>
                        </a:spcAft>
                      </a:pPr>
                      <a:endParaRPr lang="ru-RU" sz="800" dirty="0">
                        <a:solidFill>
                          <a:srgbClr val="002060"/>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15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3"/>
                  </a:ext>
                </a:extLst>
              </a:tr>
              <a:tr h="222613">
                <a:tc>
                  <a:txBody>
                    <a:bodyPr/>
                    <a:lstStyle/>
                    <a:p>
                      <a:pPr>
                        <a:lnSpc>
                          <a:spcPct val="115000"/>
                        </a:lnSpc>
                        <a:spcAft>
                          <a:spcPts val="0"/>
                        </a:spcAft>
                      </a:pPr>
                      <a:endParaRPr lang="ru-RU" sz="800" dirty="0">
                        <a:solidFill>
                          <a:srgbClr val="002060"/>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15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4"/>
                  </a:ext>
                </a:extLst>
              </a:tr>
            </a:tbl>
          </a:graphicData>
        </a:graphic>
      </p:graphicFrame>
      <p:graphicFrame>
        <p:nvGraphicFramePr>
          <p:cNvPr id="20" name="Таблица 19"/>
          <p:cNvGraphicFramePr>
            <a:graphicFrameLocks noGrp="1"/>
          </p:cNvGraphicFramePr>
          <p:nvPr>
            <p:extLst>
              <p:ext uri="{D42A27DB-BD31-4B8C-83A1-F6EECF244321}">
                <p14:modId xmlns:p14="http://schemas.microsoft.com/office/powerpoint/2010/main" val="1076418140"/>
              </p:ext>
            </p:extLst>
          </p:nvPr>
        </p:nvGraphicFramePr>
        <p:xfrm>
          <a:off x="4340602" y="2250317"/>
          <a:ext cx="4745522" cy="1624402"/>
        </p:xfrm>
        <a:graphic>
          <a:graphicData uri="http://schemas.openxmlformats.org/drawingml/2006/table">
            <a:tbl>
              <a:tblPr firstRow="1" firstCol="1" bandRow="1"/>
              <a:tblGrid>
                <a:gridCol w="1529646">
                  <a:extLst>
                    <a:ext uri="{9D8B030D-6E8A-4147-A177-3AD203B41FA5}">
                      <a16:colId xmlns:a16="http://schemas.microsoft.com/office/drawing/2014/main" val="20000"/>
                    </a:ext>
                  </a:extLst>
                </a:gridCol>
                <a:gridCol w="3215876">
                  <a:extLst>
                    <a:ext uri="{9D8B030D-6E8A-4147-A177-3AD203B41FA5}">
                      <a16:colId xmlns:a16="http://schemas.microsoft.com/office/drawing/2014/main" val="20001"/>
                    </a:ext>
                  </a:extLst>
                </a:gridCol>
              </a:tblGrid>
              <a:tr h="225426">
                <a:tc gridSpan="2">
                  <a:txBody>
                    <a:bodyPr/>
                    <a:lstStyle/>
                    <a:p>
                      <a:pPr algn="ctr">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Основные принципы налогообложения</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sz="1200" dirty="0">
                        <a:solidFill>
                          <a:srgbClr val="002060"/>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extLst>
                  <a:ext uri="{0D108BD9-81ED-4DB2-BD59-A6C34878D82A}">
                    <a16:rowId xmlns:a16="http://schemas.microsoft.com/office/drawing/2014/main" val="10000"/>
                  </a:ext>
                </a:extLst>
              </a:tr>
              <a:tr h="327850">
                <a:tc>
                  <a:txBody>
                    <a:bodyPr/>
                    <a:lstStyle/>
                    <a:p>
                      <a:pPr>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22613">
                <a:tc>
                  <a:txBody>
                    <a:bodyPr/>
                    <a:lstStyle/>
                    <a:p>
                      <a:pPr>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00000"/>
                        </a:lnSpc>
                        <a:spcAft>
                          <a:spcPts val="0"/>
                        </a:spcAft>
                      </a:pPr>
                      <a:endParaRPr lang="ru-RU" sz="1000" b="1" dirty="0">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2"/>
                  </a:ext>
                </a:extLst>
              </a:tr>
              <a:tr h="222613">
                <a:tc>
                  <a:txBody>
                    <a:bodyPr/>
                    <a:lstStyle/>
                    <a:p>
                      <a:pPr>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00000"/>
                        </a:lnSpc>
                        <a:spcAft>
                          <a:spcPts val="0"/>
                        </a:spcAft>
                      </a:pPr>
                      <a:endParaRPr lang="ru-RU" sz="1000" b="1" dirty="0">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2368737576"/>
                  </a:ext>
                </a:extLst>
              </a:tr>
              <a:tr h="222613">
                <a:tc>
                  <a:txBody>
                    <a:bodyPr/>
                    <a:lstStyle/>
                    <a:p>
                      <a:pPr>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00000"/>
                        </a:lnSpc>
                        <a:spcAft>
                          <a:spcPts val="0"/>
                        </a:spcAft>
                      </a:pPr>
                      <a:endParaRPr lang="ru-RU" sz="1000" b="1" dirty="0">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879693983"/>
                  </a:ext>
                </a:extLst>
              </a:tr>
            </a:tbl>
          </a:graphicData>
        </a:graphic>
      </p:graphicFrame>
      <p:graphicFrame>
        <p:nvGraphicFramePr>
          <p:cNvPr id="21" name="Таблица 20"/>
          <p:cNvGraphicFramePr>
            <a:graphicFrameLocks noGrp="1"/>
          </p:cNvGraphicFramePr>
          <p:nvPr>
            <p:extLst>
              <p:ext uri="{D42A27DB-BD31-4B8C-83A1-F6EECF244321}">
                <p14:modId xmlns:p14="http://schemas.microsoft.com/office/powerpoint/2010/main" val="1111881990"/>
              </p:ext>
            </p:extLst>
          </p:nvPr>
        </p:nvGraphicFramePr>
        <p:xfrm>
          <a:off x="4349334" y="3957661"/>
          <a:ext cx="4736790" cy="1410276"/>
        </p:xfrm>
        <a:graphic>
          <a:graphicData uri="http://schemas.openxmlformats.org/drawingml/2006/table">
            <a:tbl>
              <a:tblPr firstRow="1" firstCol="1" bandRow="1"/>
              <a:tblGrid>
                <a:gridCol w="1529500">
                  <a:extLst>
                    <a:ext uri="{9D8B030D-6E8A-4147-A177-3AD203B41FA5}">
                      <a16:colId xmlns:a16="http://schemas.microsoft.com/office/drawing/2014/main" val="20000"/>
                    </a:ext>
                  </a:extLst>
                </a:gridCol>
                <a:gridCol w="1631585">
                  <a:extLst>
                    <a:ext uri="{9D8B030D-6E8A-4147-A177-3AD203B41FA5}">
                      <a16:colId xmlns:a16="http://schemas.microsoft.com/office/drawing/2014/main" val="20001"/>
                    </a:ext>
                  </a:extLst>
                </a:gridCol>
                <a:gridCol w="1575705">
                  <a:extLst>
                    <a:ext uri="{9D8B030D-6E8A-4147-A177-3AD203B41FA5}">
                      <a16:colId xmlns:a16="http://schemas.microsoft.com/office/drawing/2014/main" val="236778929"/>
                    </a:ext>
                  </a:extLst>
                </a:gridCol>
              </a:tblGrid>
              <a:tr h="298438">
                <a:tc gridSpan="3">
                  <a:txBody>
                    <a:bodyPr/>
                    <a:lstStyle/>
                    <a:p>
                      <a:pPr algn="ctr">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Виды налогов</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hMerge="1">
                  <a:txBody>
                    <a:bodyPr/>
                    <a:lstStyle/>
                    <a:p>
                      <a:pPr algn="ctr">
                        <a:lnSpc>
                          <a:spcPct val="100000"/>
                        </a:lnSpc>
                        <a:spcAft>
                          <a:spcPts val="0"/>
                        </a:spcAft>
                      </a:pP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hMerge="1">
                  <a:txBody>
                    <a:bodyPr/>
                    <a:lstStyle/>
                    <a:p>
                      <a:endParaRPr lang="ru-RU"/>
                    </a:p>
                  </a:txBody>
                  <a:tcPr/>
                </a:tc>
                <a:extLst>
                  <a:ext uri="{0D108BD9-81ED-4DB2-BD59-A6C34878D82A}">
                    <a16:rowId xmlns:a16="http://schemas.microsoft.com/office/drawing/2014/main" val="10000"/>
                  </a:ext>
                </a:extLst>
              </a:tr>
              <a:tr h="25192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Федеральные налоги </a:t>
                      </a:r>
                    </a:p>
                    <a:p>
                      <a:pPr marL="0" marR="0" indent="0" algn="l" defTabSz="914400" rtl="0" eaLnBrk="1" fontAlgn="auto" latinLnBrk="0" hangingPunct="1">
                        <a:lnSpc>
                          <a:spcPct val="100000"/>
                        </a:lnSpc>
                        <a:spcBef>
                          <a:spcPts val="0"/>
                        </a:spcBef>
                        <a:spcAft>
                          <a:spcPts val="0"/>
                        </a:spcAft>
                        <a:buClrTx/>
                        <a:buSzTx/>
                        <a:buFontTx/>
                        <a:buNone/>
                        <a:tabLst/>
                        <a:defRPr/>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R="79375" lvl="0">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Региональные налоги </a:t>
                      </a:r>
                    </a:p>
                    <a:p>
                      <a:pPr marR="79375" lvl="0">
                        <a:lnSpc>
                          <a:spcPct val="100000"/>
                        </a:lnSpc>
                        <a:spcAft>
                          <a:spcPts val="0"/>
                        </a:spcAft>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marR="79375" lvl="0">
                        <a:lnSpc>
                          <a:spcPct val="100000"/>
                        </a:lnSpc>
                        <a:spcAft>
                          <a:spcPts val="0"/>
                        </a:spcAft>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marR="79375" lvl="0">
                        <a:lnSpc>
                          <a:spcPct val="100000"/>
                        </a:lnSpc>
                        <a:spcAft>
                          <a:spcPts val="0"/>
                        </a:spcAft>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marR="79375" lvl="0">
                        <a:lnSpc>
                          <a:spcPct val="100000"/>
                        </a:lnSpc>
                        <a:spcAft>
                          <a:spcPts val="0"/>
                        </a:spcAft>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marR="79375" lvl="0">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R="79375" lvl="0">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Местные налоги</a:t>
                      </a:r>
                    </a:p>
                    <a:p>
                      <a:pPr marR="79375" lvl="0">
                        <a:lnSpc>
                          <a:spcPct val="100000"/>
                        </a:lnSpc>
                        <a:spcAft>
                          <a:spcPts val="0"/>
                        </a:spcAft>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marR="79375" lvl="0">
                        <a:lnSpc>
                          <a:spcPct val="100000"/>
                        </a:lnSpc>
                        <a:spcAft>
                          <a:spcPts val="0"/>
                        </a:spcAft>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marR="79375" lvl="0">
                        <a:lnSpc>
                          <a:spcPct val="100000"/>
                        </a:lnSpc>
                        <a:spcAft>
                          <a:spcPts val="0"/>
                        </a:spcAft>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marR="79375" lvl="0">
                        <a:lnSpc>
                          <a:spcPct val="100000"/>
                        </a:lnSpc>
                        <a:spcAft>
                          <a:spcPts val="0"/>
                        </a:spcAft>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marR="79375" lvl="0">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9263264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203" y="46377"/>
            <a:ext cx="9043919" cy="738664"/>
          </a:xfrm>
          <a:prstGeom prst="rect">
            <a:avLst/>
          </a:prstGeom>
        </p:spPr>
        <p:txBody>
          <a:bodyPr wrap="square">
            <a:spAutoFit/>
          </a:bodyPr>
          <a:lstStyle/>
          <a:p>
            <a:pPr eaLnBrk="0" fontAlgn="base" hangingPunct="0">
              <a:spcBef>
                <a:spcPct val="0"/>
              </a:spcBef>
              <a:spcAft>
                <a:spcPct val="0"/>
              </a:spcAft>
            </a:pPr>
            <a:r>
              <a:rPr lang="ru-RU" sz="1400" b="1" dirty="0" smtClean="0">
                <a:latin typeface="Times New Roman" pitchFamily="18" charset="0"/>
                <a:ea typeface="Calibri" pitchFamily="34" charset="0"/>
                <a:cs typeface="Times New Roman" pitchFamily="18" charset="0"/>
              </a:rPr>
              <a:t>2.15. </a:t>
            </a:r>
            <a:r>
              <a:rPr lang="ru-RU" sz="1400" dirty="0">
                <a:latin typeface="Times New Roman" pitchFamily="18" charset="0"/>
                <a:ea typeface="Calibri" pitchFamily="34" charset="0"/>
                <a:cs typeface="Times New Roman" pitchFamily="18" charset="0"/>
              </a:rPr>
              <a:t>Налоговая система Российской Федерации</a:t>
            </a:r>
            <a:r>
              <a:rPr lang="ru-RU" sz="1400" dirty="0" smtClean="0">
                <a:latin typeface="Times New Roman" pitchFamily="18" charset="0"/>
                <a:ea typeface="Calibri" pitchFamily="34" charset="0"/>
                <a:cs typeface="Times New Roman" pitchFamily="18" charset="0"/>
              </a:rPr>
              <a:t>. Налоги</a:t>
            </a:r>
            <a:r>
              <a:rPr lang="ru-RU" sz="1400" dirty="0">
                <a:latin typeface="Times New Roman" pitchFamily="18" charset="0"/>
                <a:ea typeface="Calibri" pitchFamily="34" charset="0"/>
                <a:cs typeface="Times New Roman" pitchFamily="18" charset="0"/>
              </a:rPr>
              <a:t>. Виды налогов. Функции налогов.</a:t>
            </a:r>
          </a:p>
          <a:p>
            <a:pPr eaLnBrk="0" fontAlgn="base" hangingPunct="0">
              <a:spcBef>
                <a:spcPct val="0"/>
              </a:spcBef>
              <a:spcAft>
                <a:spcPct val="0"/>
              </a:spcAft>
            </a:pPr>
            <a:r>
              <a:rPr lang="ru-RU" sz="1400" dirty="0">
                <a:latin typeface="Times New Roman" pitchFamily="18" charset="0"/>
                <a:ea typeface="Calibri" pitchFamily="34" charset="0"/>
                <a:cs typeface="Times New Roman" pitchFamily="18" charset="0"/>
              </a:rPr>
              <a:t>Система налогов и сборов в </a:t>
            </a:r>
            <a:r>
              <a:rPr lang="ru-RU" sz="1400" dirty="0" smtClean="0">
                <a:latin typeface="Times New Roman" pitchFamily="18" charset="0"/>
                <a:ea typeface="Calibri" pitchFamily="34" charset="0"/>
                <a:cs typeface="Times New Roman" pitchFamily="18" charset="0"/>
              </a:rPr>
              <a:t>Российской Федерации</a:t>
            </a:r>
            <a:r>
              <a:rPr lang="ru-RU" sz="1400" dirty="0">
                <a:latin typeface="Times New Roman" pitchFamily="18" charset="0"/>
                <a:ea typeface="Calibri" pitchFamily="34" charset="0"/>
                <a:cs typeface="Times New Roman" pitchFamily="18" charset="0"/>
              </a:rPr>
              <a:t>. </a:t>
            </a:r>
            <a:r>
              <a:rPr lang="ru-RU" sz="1400" b="1" dirty="0">
                <a:latin typeface="Times New Roman" pitchFamily="18" charset="0"/>
                <a:ea typeface="Calibri" pitchFamily="34" charset="0"/>
                <a:cs typeface="Times New Roman" pitchFamily="18" charset="0"/>
              </a:rPr>
              <a:t>Налоговые льготы и вычеты. </a:t>
            </a:r>
            <a:r>
              <a:rPr lang="ru-RU" sz="1400" b="1" dirty="0" smtClean="0">
                <a:latin typeface="Times New Roman" pitchFamily="18" charset="0"/>
                <a:ea typeface="Calibri" pitchFamily="34" charset="0"/>
                <a:cs typeface="Times New Roman" pitchFamily="18" charset="0"/>
              </a:rPr>
              <a:t>Фискальная </a:t>
            </a:r>
            <a:r>
              <a:rPr lang="ru-RU" sz="1400" b="1" dirty="0">
                <a:latin typeface="Times New Roman" pitchFamily="18" charset="0"/>
                <a:ea typeface="Calibri" pitchFamily="34" charset="0"/>
                <a:cs typeface="Times New Roman" pitchFamily="18" charset="0"/>
              </a:rPr>
              <a:t>политика государства</a:t>
            </a:r>
          </a:p>
        </p:txBody>
      </p:sp>
      <p:sp>
        <p:nvSpPr>
          <p:cNvPr id="14" name="Прямоугольник 13"/>
          <p:cNvSpPr/>
          <p:nvPr/>
        </p:nvSpPr>
        <p:spPr>
          <a:xfrm>
            <a:off x="63538" y="785041"/>
            <a:ext cx="4381178" cy="5847755"/>
          </a:xfrm>
          <a:prstGeom prst="rect">
            <a:avLst/>
          </a:prstGeom>
          <a:solidFill>
            <a:schemeClr val="bg1">
              <a:lumMod val="95000"/>
            </a:schemeClr>
          </a:solidFill>
          <a:ln>
            <a:solidFill>
              <a:schemeClr val="tx2">
                <a:lumMod val="75000"/>
                <a:lumOff val="25000"/>
              </a:schemeClr>
            </a:solidFill>
          </a:ln>
        </p:spPr>
        <p:txBody>
          <a:bodyPr wrap="square">
            <a:spAutoFit/>
          </a:bodyPr>
          <a:lstStyle/>
          <a:p>
            <a:pPr eaLnBrk="0" fontAlgn="base" hangingPunct="0">
              <a:spcBef>
                <a:spcPct val="0"/>
              </a:spcBef>
              <a:spcAft>
                <a:spcPct val="0"/>
              </a:spcAft>
            </a:pPr>
            <a:r>
              <a:rPr lang="ru-RU" sz="1200" b="1" dirty="0">
                <a:latin typeface="Times New Roman" pitchFamily="18" charset="0"/>
                <a:ea typeface="Calibri" pitchFamily="34" charset="0"/>
                <a:cs typeface="Times New Roman" pitchFamily="18" charset="0"/>
              </a:rPr>
              <a:t>Налоговые льготы и вычеты</a:t>
            </a:r>
            <a:r>
              <a:rPr lang="ru-RU" sz="1200" b="1" dirty="0" smtClean="0">
                <a:latin typeface="Times New Roman" pitchFamily="18" charset="0"/>
                <a:ea typeface="Calibri" pitchFamily="34" charset="0"/>
                <a:cs typeface="Times New Roman" pitchFamily="18" charset="0"/>
              </a:rPr>
              <a:t>.</a:t>
            </a:r>
          </a:p>
          <a:p>
            <a:pPr eaLnBrk="0" fontAlgn="base" hangingPunct="0">
              <a:spcBef>
                <a:spcPct val="0"/>
              </a:spcBef>
              <a:spcAft>
                <a:spcPct val="0"/>
              </a:spcAft>
            </a:pPr>
            <a:r>
              <a:rPr lang="ru-RU" sz="1200" dirty="0">
                <a:latin typeface="Times New Roman" pitchFamily="18" charset="0"/>
                <a:ea typeface="Calibri" pitchFamily="34" charset="0"/>
                <a:cs typeface="Times New Roman" pitchFamily="18" charset="0"/>
              </a:rPr>
              <a:t> В Российской Федерации есть много категорий граждан, имеющих право на налоговую льготу, т. е. на уплату налогов меньше установленной нормы.</a:t>
            </a:r>
          </a:p>
          <a:p>
            <a:pPr eaLnBrk="0" fontAlgn="base" hangingPunct="0">
              <a:spcBef>
                <a:spcPct val="0"/>
              </a:spcBef>
              <a:spcAft>
                <a:spcPct val="0"/>
              </a:spcAft>
            </a:pPr>
            <a:r>
              <a:rPr lang="ru-RU" sz="1200" b="1" dirty="0" smtClean="0">
                <a:latin typeface="Times New Roman" pitchFamily="18" charset="0"/>
                <a:ea typeface="Calibri" pitchFamily="34" charset="0"/>
                <a:cs typeface="Times New Roman" pitchFamily="18" charset="0"/>
              </a:rPr>
              <a:t>К </a:t>
            </a:r>
            <a:r>
              <a:rPr lang="ru-RU" sz="1200" b="1" dirty="0">
                <a:latin typeface="Times New Roman" pitchFamily="18" charset="0"/>
                <a:ea typeface="Calibri" pitchFamily="34" charset="0"/>
                <a:cs typeface="Times New Roman" pitchFamily="18" charset="0"/>
              </a:rPr>
              <a:t>данным группам относятся:</a:t>
            </a:r>
          </a:p>
          <a:p>
            <a:pPr marL="171450" indent="-171450" eaLnBrk="0" fontAlgn="base" hangingPunct="0">
              <a:spcBef>
                <a:spcPct val="0"/>
              </a:spcBef>
              <a:spcAft>
                <a:spcPct val="0"/>
              </a:spcAft>
              <a:buFont typeface="Wingdings" panose="05000000000000000000" pitchFamily="2" charset="2"/>
              <a:buChar char="Ø"/>
            </a:pPr>
            <a:r>
              <a:rPr lang="ru-RU" sz="1200" dirty="0" smtClean="0">
                <a:latin typeface="Times New Roman" pitchFamily="18" charset="0"/>
                <a:ea typeface="Calibri" pitchFamily="34" charset="0"/>
                <a:cs typeface="Times New Roman" pitchFamily="18" charset="0"/>
              </a:rPr>
              <a:t>пенсионеры</a:t>
            </a:r>
            <a:r>
              <a:rPr lang="ru-RU" sz="1200" dirty="0">
                <a:latin typeface="Times New Roman" pitchFamily="18" charset="0"/>
                <a:ea typeface="Calibri" pitchFamily="34" charset="0"/>
                <a:cs typeface="Times New Roman" pitchFamily="18" charset="0"/>
              </a:rPr>
              <a:t>;</a:t>
            </a:r>
          </a:p>
          <a:p>
            <a:pPr marL="171450" indent="-171450" eaLnBrk="0" fontAlgn="base" hangingPunct="0">
              <a:spcBef>
                <a:spcPct val="0"/>
              </a:spcBef>
              <a:spcAft>
                <a:spcPct val="0"/>
              </a:spcAft>
              <a:buFont typeface="Wingdings" panose="05000000000000000000" pitchFamily="2" charset="2"/>
              <a:buChar char="Ø"/>
            </a:pPr>
            <a:r>
              <a:rPr lang="ru-RU" sz="1200" dirty="0">
                <a:latin typeface="Times New Roman" pitchFamily="18" charset="0"/>
                <a:ea typeface="Calibri" pitchFamily="34" charset="0"/>
                <a:cs typeface="Times New Roman" pitchFamily="18" charset="0"/>
              </a:rPr>
              <a:t>военнослужащие, а также граждане, уволенные с военной службы по какой-либо причине, но имеющие общий стаж не менее 20 лет;</a:t>
            </a:r>
          </a:p>
          <a:p>
            <a:pPr marL="171450" indent="-171450" eaLnBrk="0" fontAlgn="base" hangingPunct="0">
              <a:spcBef>
                <a:spcPct val="0"/>
              </a:spcBef>
              <a:spcAft>
                <a:spcPct val="0"/>
              </a:spcAft>
              <a:buFont typeface="Wingdings" panose="05000000000000000000" pitchFamily="2" charset="2"/>
              <a:buChar char="Ø"/>
            </a:pPr>
            <a:r>
              <a:rPr lang="ru-RU" sz="1200" dirty="0">
                <a:latin typeface="Times New Roman" pitchFamily="18" charset="0"/>
                <a:ea typeface="Calibri" pitchFamily="34" charset="0"/>
                <a:cs typeface="Times New Roman" pitchFamily="18" charset="0"/>
              </a:rPr>
              <a:t>Герои Советского Союза и Герои Российской Федерации, а также лица, награждённые орденом Славы трёх степеней;</a:t>
            </a:r>
          </a:p>
          <a:p>
            <a:pPr marL="171450" indent="-171450" eaLnBrk="0" fontAlgn="base" hangingPunct="0">
              <a:spcBef>
                <a:spcPct val="0"/>
              </a:spcBef>
              <a:spcAft>
                <a:spcPct val="0"/>
              </a:spcAft>
              <a:buFont typeface="Wingdings" panose="05000000000000000000" pitchFamily="2" charset="2"/>
              <a:buChar char="Ø"/>
            </a:pPr>
            <a:r>
              <a:rPr lang="ru-RU" sz="1200" dirty="0">
                <a:latin typeface="Times New Roman" pitchFamily="18" charset="0"/>
                <a:ea typeface="Calibri" pitchFamily="34" charset="0"/>
                <a:cs typeface="Times New Roman" pitchFamily="18" charset="0"/>
              </a:rPr>
              <a:t>инвалиды I и II групп; </a:t>
            </a:r>
          </a:p>
          <a:p>
            <a:pPr marL="171450" indent="-171450" eaLnBrk="0" fontAlgn="base" hangingPunct="0">
              <a:spcBef>
                <a:spcPct val="0"/>
              </a:spcBef>
              <a:spcAft>
                <a:spcPct val="0"/>
              </a:spcAft>
              <a:buFont typeface="Wingdings" panose="05000000000000000000" pitchFamily="2" charset="2"/>
              <a:buChar char="Ø"/>
            </a:pPr>
            <a:r>
              <a:rPr lang="ru-RU" sz="1200" dirty="0">
                <a:latin typeface="Times New Roman" pitchFamily="18" charset="0"/>
                <a:ea typeface="Calibri" pitchFamily="34" charset="0"/>
                <a:cs typeface="Times New Roman" pitchFamily="18" charset="0"/>
              </a:rPr>
              <a:t>инвалиды с детства, дети-инвалиды.</a:t>
            </a:r>
          </a:p>
          <a:p>
            <a:pPr eaLnBrk="0" fontAlgn="base" hangingPunct="0">
              <a:spcBef>
                <a:spcPct val="0"/>
              </a:spcBef>
              <a:spcAft>
                <a:spcPct val="0"/>
              </a:spcAft>
            </a:pPr>
            <a:r>
              <a:rPr lang="ru-RU" sz="1200" b="1" dirty="0">
                <a:latin typeface="Times New Roman" pitchFamily="18" charset="0"/>
                <a:ea typeface="Calibri" pitchFamily="34" charset="0"/>
                <a:cs typeface="Times New Roman" pitchFamily="18" charset="0"/>
              </a:rPr>
              <a:t>Налоговый вычет </a:t>
            </a:r>
            <a:r>
              <a:rPr lang="ru-RU" sz="1200" dirty="0">
                <a:latin typeface="Times New Roman" pitchFamily="18" charset="0"/>
                <a:ea typeface="Calibri" pitchFamily="34" charset="0"/>
                <a:cs typeface="Times New Roman" pitchFamily="18" charset="0"/>
              </a:rPr>
              <a:t>— это сокращение суммы облагаемого налогами дохода или возврат ранее уплаченных налогов в случаях, установленных законодательством Российской Федерации.</a:t>
            </a:r>
          </a:p>
          <a:p>
            <a:pPr eaLnBrk="0" fontAlgn="base" hangingPunct="0">
              <a:spcBef>
                <a:spcPct val="0"/>
              </a:spcBef>
              <a:spcAft>
                <a:spcPct val="0"/>
              </a:spcAft>
            </a:pPr>
            <a:r>
              <a:rPr lang="ru-RU" sz="1200" b="1" dirty="0">
                <a:latin typeface="Times New Roman" pitchFamily="18" charset="0"/>
                <a:ea typeface="Calibri" pitchFamily="34" charset="0"/>
                <a:cs typeface="Times New Roman" pitchFamily="18" charset="0"/>
              </a:rPr>
              <a:t>Условия, необходимые для получения налогового вычета:</a:t>
            </a:r>
          </a:p>
          <a:p>
            <a:pPr marL="171450" indent="-171450" eaLnBrk="0" fontAlgn="base" hangingPunct="0">
              <a:spcBef>
                <a:spcPct val="0"/>
              </a:spcBef>
              <a:spcAft>
                <a:spcPct val="0"/>
              </a:spcAft>
              <a:buFont typeface="Wingdings" panose="05000000000000000000" pitchFamily="2" charset="2"/>
              <a:buChar char="Ø"/>
            </a:pPr>
            <a:r>
              <a:rPr lang="ru-RU" sz="1200" dirty="0" smtClean="0">
                <a:latin typeface="Times New Roman" pitchFamily="18" charset="0"/>
                <a:ea typeface="Calibri" pitchFamily="34" charset="0"/>
                <a:cs typeface="Times New Roman" pitchFamily="18" charset="0"/>
              </a:rPr>
              <a:t>быть </a:t>
            </a:r>
            <a:r>
              <a:rPr lang="ru-RU" sz="1200" dirty="0">
                <a:latin typeface="Times New Roman" pitchFamily="18" charset="0"/>
                <a:ea typeface="Calibri" pitchFamily="34" charset="0"/>
                <a:cs typeface="Times New Roman" pitchFamily="18" charset="0"/>
              </a:rPr>
              <a:t>гражданином РФ (или резидентом РФ, для чего нужно находиться на территории РФ не менее 183 дней в году);</a:t>
            </a:r>
          </a:p>
          <a:p>
            <a:pPr marL="171450" indent="-171450" eaLnBrk="0" fontAlgn="base" hangingPunct="0">
              <a:spcBef>
                <a:spcPct val="0"/>
              </a:spcBef>
              <a:spcAft>
                <a:spcPct val="0"/>
              </a:spcAft>
              <a:buFont typeface="Wingdings" panose="05000000000000000000" pitchFamily="2" charset="2"/>
              <a:buChar char="Ø"/>
            </a:pPr>
            <a:r>
              <a:rPr lang="ru-RU" sz="1200" dirty="0">
                <a:latin typeface="Times New Roman" pitchFamily="18" charset="0"/>
                <a:ea typeface="Calibri" pitchFamily="34" charset="0"/>
                <a:cs typeface="Times New Roman" pitchFamily="18" charset="0"/>
              </a:rPr>
              <a:t>работать официально;</a:t>
            </a:r>
          </a:p>
          <a:p>
            <a:pPr marL="171450" indent="-171450" eaLnBrk="0" fontAlgn="base" hangingPunct="0">
              <a:spcBef>
                <a:spcPct val="0"/>
              </a:spcBef>
              <a:spcAft>
                <a:spcPct val="0"/>
              </a:spcAft>
              <a:buFont typeface="Wingdings" panose="05000000000000000000" pitchFamily="2" charset="2"/>
              <a:buChar char="Ø"/>
            </a:pPr>
            <a:r>
              <a:rPr lang="ru-RU" sz="1200" dirty="0">
                <a:latin typeface="Times New Roman" pitchFamily="18" charset="0"/>
                <a:ea typeface="Calibri" pitchFamily="34" charset="0"/>
                <a:cs typeface="Times New Roman" pitchFamily="18" charset="0"/>
              </a:rPr>
              <a:t>платить налог на доходы физических лиц (НДФЛ).</a:t>
            </a:r>
          </a:p>
          <a:p>
            <a:pPr eaLnBrk="0" fontAlgn="base" hangingPunct="0">
              <a:spcBef>
                <a:spcPct val="0"/>
              </a:spcBef>
              <a:spcAft>
                <a:spcPct val="0"/>
              </a:spcAft>
            </a:pPr>
            <a:r>
              <a:rPr lang="ru-RU" sz="1200" b="1" dirty="0" smtClean="0">
                <a:latin typeface="Times New Roman" pitchFamily="18" charset="0"/>
                <a:ea typeface="Calibri" pitchFamily="34" charset="0"/>
                <a:cs typeface="Times New Roman" pitchFamily="18" charset="0"/>
              </a:rPr>
              <a:t> Налоговые вычеты можно получить </a:t>
            </a:r>
          </a:p>
          <a:p>
            <a:pPr marL="171450" indent="-171450" eaLnBrk="0" fontAlgn="base" hangingPunct="0">
              <a:spcBef>
                <a:spcPct val="0"/>
              </a:spcBef>
              <a:spcAft>
                <a:spcPct val="0"/>
              </a:spcAft>
              <a:buFont typeface="Wingdings" panose="05000000000000000000" pitchFamily="2" charset="2"/>
              <a:buChar char="Ø"/>
            </a:pPr>
            <a:r>
              <a:rPr lang="ru-RU" sz="1200" dirty="0" smtClean="0">
                <a:latin typeface="Times New Roman" pitchFamily="18" charset="0"/>
                <a:ea typeface="Calibri" pitchFamily="34" charset="0"/>
                <a:cs typeface="Times New Roman" pitchFamily="18" charset="0"/>
              </a:rPr>
              <a:t>за </a:t>
            </a:r>
            <a:r>
              <a:rPr lang="ru-RU" sz="1200" dirty="0">
                <a:latin typeface="Times New Roman" pitchFamily="18" charset="0"/>
                <a:ea typeface="Calibri" pitchFamily="34" charset="0"/>
                <a:cs typeface="Times New Roman" pitchFamily="18" charset="0"/>
              </a:rPr>
              <a:t>оплату обучения, </a:t>
            </a:r>
            <a:endParaRPr lang="ru-RU" sz="1200" dirty="0" smtClean="0">
              <a:latin typeface="Times New Roman" pitchFamily="18" charset="0"/>
              <a:ea typeface="Calibri" pitchFamily="34" charset="0"/>
              <a:cs typeface="Times New Roman" pitchFamily="18" charset="0"/>
            </a:endParaRPr>
          </a:p>
          <a:p>
            <a:pPr marL="171450" indent="-171450" eaLnBrk="0" fontAlgn="base" hangingPunct="0">
              <a:spcBef>
                <a:spcPct val="0"/>
              </a:spcBef>
              <a:spcAft>
                <a:spcPct val="0"/>
              </a:spcAft>
              <a:buFont typeface="Wingdings" panose="05000000000000000000" pitchFamily="2" charset="2"/>
              <a:buChar char="Ø"/>
            </a:pPr>
            <a:r>
              <a:rPr lang="ru-RU" sz="1200" dirty="0" smtClean="0">
                <a:latin typeface="Times New Roman" pitchFamily="18" charset="0"/>
                <a:ea typeface="Calibri" pitchFamily="34" charset="0"/>
                <a:cs typeface="Times New Roman" pitchFamily="18" charset="0"/>
              </a:rPr>
              <a:t>медицинское </a:t>
            </a:r>
            <a:r>
              <a:rPr lang="ru-RU" sz="1200" dirty="0">
                <a:latin typeface="Times New Roman" pitchFamily="18" charset="0"/>
                <a:ea typeface="Calibri" pitchFamily="34" charset="0"/>
                <a:cs typeface="Times New Roman" pitchFamily="18" charset="0"/>
              </a:rPr>
              <a:t>обслуживание, </a:t>
            </a:r>
            <a:endParaRPr lang="ru-RU" sz="1200" dirty="0" smtClean="0">
              <a:latin typeface="Times New Roman" pitchFamily="18" charset="0"/>
              <a:ea typeface="Calibri" pitchFamily="34" charset="0"/>
              <a:cs typeface="Times New Roman" pitchFamily="18" charset="0"/>
            </a:endParaRPr>
          </a:p>
          <a:p>
            <a:pPr marL="171450" indent="-171450" eaLnBrk="0" fontAlgn="base" hangingPunct="0">
              <a:spcBef>
                <a:spcPct val="0"/>
              </a:spcBef>
              <a:spcAft>
                <a:spcPct val="0"/>
              </a:spcAft>
              <a:buFont typeface="Wingdings" panose="05000000000000000000" pitchFamily="2" charset="2"/>
              <a:buChar char="Ø"/>
            </a:pPr>
            <a:r>
              <a:rPr lang="ru-RU" sz="1200" dirty="0" smtClean="0">
                <a:latin typeface="Times New Roman" pitchFamily="18" charset="0"/>
                <a:ea typeface="Calibri" pitchFamily="34" charset="0"/>
                <a:cs typeface="Times New Roman" pitchFamily="18" charset="0"/>
              </a:rPr>
              <a:t>покупку </a:t>
            </a:r>
            <a:r>
              <a:rPr lang="ru-RU" sz="1200" dirty="0">
                <a:latin typeface="Times New Roman" pitchFamily="18" charset="0"/>
                <a:ea typeface="Calibri" pitchFamily="34" charset="0"/>
                <a:cs typeface="Times New Roman" pitchFamily="18" charset="0"/>
              </a:rPr>
              <a:t>квартиры или осуществление добровольных пенсионных взносов. </a:t>
            </a:r>
            <a:endParaRPr lang="ru-RU" sz="1200"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r>
              <a:rPr lang="ru-RU" sz="1000" dirty="0" smtClean="0">
                <a:latin typeface="Times New Roman" pitchFamily="18" charset="0"/>
                <a:ea typeface="Calibri" pitchFamily="34" charset="0"/>
                <a:cs typeface="Times New Roman" pitchFamily="18" charset="0"/>
              </a:rPr>
              <a:t>Для </a:t>
            </a:r>
            <a:r>
              <a:rPr lang="ru-RU" sz="1000" dirty="0">
                <a:latin typeface="Times New Roman" pitchFamily="18" charset="0"/>
                <a:ea typeface="Calibri" pitchFamily="34" charset="0"/>
                <a:cs typeface="Times New Roman" pitchFamily="18" charset="0"/>
              </a:rPr>
              <a:t>получения налогового вычета необходимо подготовить документы, подтверждающие право на вычет, заполнить декларацию о доходах и передать данные бумаги в налоговые органы для камеральной проверки. По истечении установленного законодательством срока деньги будут переведены на счёт налогоплательщика.</a:t>
            </a:r>
            <a:endParaRPr lang="ru-RU" sz="1000" dirty="0" smtClean="0">
              <a:latin typeface="Times New Roman" pitchFamily="18" charset="0"/>
              <a:ea typeface="Calibri" pitchFamily="34" charset="0"/>
              <a:cs typeface="Times New Roman" pitchFamily="18" charset="0"/>
            </a:endParaRPr>
          </a:p>
        </p:txBody>
      </p:sp>
      <p:sp>
        <p:nvSpPr>
          <p:cNvPr id="18" name="Прямоугольник 17"/>
          <p:cNvSpPr/>
          <p:nvPr/>
        </p:nvSpPr>
        <p:spPr>
          <a:xfrm>
            <a:off x="4540098" y="548581"/>
            <a:ext cx="4546026" cy="707886"/>
          </a:xfrm>
          <a:prstGeom prst="rect">
            <a:avLst/>
          </a:prstGeom>
          <a:solidFill>
            <a:schemeClr val="bg1">
              <a:lumMod val="95000"/>
            </a:schemeClr>
          </a:solidFill>
          <a:ln>
            <a:solidFill>
              <a:schemeClr val="tx2">
                <a:lumMod val="75000"/>
                <a:lumOff val="25000"/>
              </a:schemeClr>
            </a:solidFill>
          </a:ln>
        </p:spPr>
        <p:txBody>
          <a:bodyPr wrap="square">
            <a:spAutoFit/>
          </a:bodyPr>
          <a:lstStyle/>
          <a:p>
            <a:pPr eaLnBrk="0" fontAlgn="base" hangingPunct="0">
              <a:spcBef>
                <a:spcPct val="0"/>
              </a:spcBef>
              <a:spcAft>
                <a:spcPct val="0"/>
              </a:spcAft>
            </a:pPr>
            <a:r>
              <a:rPr lang="ru-RU" sz="1200" b="1" dirty="0" smtClean="0">
                <a:latin typeface="Times New Roman" pitchFamily="18" charset="0"/>
                <a:ea typeface="Calibri" pitchFamily="34" charset="0"/>
                <a:cs typeface="Times New Roman" pitchFamily="18" charset="0"/>
              </a:rPr>
              <a:t>Бюджетно-налоговая (фискальная) политика –</a:t>
            </a: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p:txBody>
      </p:sp>
      <p:graphicFrame>
        <p:nvGraphicFramePr>
          <p:cNvPr id="13" name="Таблица 12"/>
          <p:cNvGraphicFramePr>
            <a:graphicFrameLocks noGrp="1"/>
          </p:cNvGraphicFramePr>
          <p:nvPr>
            <p:extLst>
              <p:ext uri="{D42A27DB-BD31-4B8C-83A1-F6EECF244321}">
                <p14:modId xmlns:p14="http://schemas.microsoft.com/office/powerpoint/2010/main" val="3777313108"/>
              </p:ext>
            </p:extLst>
          </p:nvPr>
        </p:nvGraphicFramePr>
        <p:xfrm>
          <a:off x="4568162" y="3618222"/>
          <a:ext cx="4575838" cy="3166974"/>
        </p:xfrm>
        <a:graphic>
          <a:graphicData uri="http://schemas.openxmlformats.org/drawingml/2006/table">
            <a:tbl>
              <a:tblPr firstRow="1" firstCol="1" bandRow="1"/>
              <a:tblGrid>
                <a:gridCol w="2201675">
                  <a:extLst>
                    <a:ext uri="{9D8B030D-6E8A-4147-A177-3AD203B41FA5}">
                      <a16:colId xmlns:a16="http://schemas.microsoft.com/office/drawing/2014/main" val="20000"/>
                    </a:ext>
                  </a:extLst>
                </a:gridCol>
                <a:gridCol w="2374163">
                  <a:extLst>
                    <a:ext uri="{9D8B030D-6E8A-4147-A177-3AD203B41FA5}">
                      <a16:colId xmlns:a16="http://schemas.microsoft.com/office/drawing/2014/main" val="20001"/>
                    </a:ext>
                  </a:extLst>
                </a:gridCol>
              </a:tblGrid>
              <a:tr h="225426">
                <a:tc gridSpan="2">
                  <a:txBody>
                    <a:bodyPr/>
                    <a:lstStyle/>
                    <a:p>
                      <a:pPr algn="ctr">
                        <a:lnSpc>
                          <a:spcPct val="100000"/>
                        </a:lnSpc>
                        <a:spcAft>
                          <a:spcPts val="0"/>
                        </a:spcAft>
                      </a:pPr>
                      <a:r>
                        <a:rPr lang="ru-RU" sz="1000" b="1" dirty="0" smtClean="0">
                          <a:latin typeface="Times New Roman" pitchFamily="18" charset="0"/>
                          <a:ea typeface="Calibri" pitchFamily="34" charset="0"/>
                          <a:cs typeface="Times New Roman" pitchFamily="18" charset="0"/>
                        </a:rPr>
                        <a:t>Бюджетно-налоговая политика</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sz="1200" dirty="0">
                        <a:solidFill>
                          <a:srgbClr val="002060"/>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extLst>
                  <a:ext uri="{0D108BD9-81ED-4DB2-BD59-A6C34878D82A}">
                    <a16:rowId xmlns:a16="http://schemas.microsoft.com/office/drawing/2014/main" val="10000"/>
                  </a:ext>
                </a:extLst>
              </a:tr>
              <a:tr h="261328">
                <a:tc>
                  <a:txBody>
                    <a:bodyPr/>
                    <a:lstStyle/>
                    <a:p>
                      <a:pPr eaLnBrk="0" fontAlgn="base" hangingPunct="0">
                        <a:spcBef>
                          <a:spcPct val="0"/>
                        </a:spcBef>
                        <a:spcAft>
                          <a:spcPct val="0"/>
                        </a:spcAft>
                      </a:pPr>
                      <a:r>
                        <a:rPr lang="ru-RU" sz="1000" b="1" dirty="0" smtClean="0">
                          <a:latin typeface="Times New Roman" pitchFamily="18" charset="0"/>
                          <a:ea typeface="Calibri" pitchFamily="34" charset="0"/>
                          <a:cs typeface="Times New Roman" pitchFamily="18" charset="0"/>
                        </a:rPr>
                        <a:t>Стимулирующая</a:t>
                      </a:r>
                      <a:endParaRPr lang="ru-RU" sz="1000" b="1" dirty="0">
                        <a:latin typeface="Times New Roman" pitchFamily="18" charset="0"/>
                        <a:ea typeface="Calibri" pitchFamily="34" charset="0"/>
                        <a:cs typeface="Times New Roman"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eaLnBrk="0" fontAlgn="base" hangingPunct="0">
                        <a:spcBef>
                          <a:spcPct val="0"/>
                        </a:spcBef>
                        <a:spcAft>
                          <a:spcPct val="0"/>
                        </a:spcAft>
                      </a:pPr>
                      <a:r>
                        <a:rPr lang="ru-RU" sz="1000" b="1" dirty="0" smtClean="0">
                          <a:latin typeface="Times New Roman" pitchFamily="18" charset="0"/>
                          <a:ea typeface="Calibri" pitchFamily="34" charset="0"/>
                          <a:cs typeface="Times New Roman" pitchFamily="18" charset="0"/>
                        </a:rPr>
                        <a:t>Сдерживающая</a:t>
                      </a:r>
                      <a:endParaRPr lang="ru-RU" sz="1000" b="1" dirty="0">
                        <a:latin typeface="Times New Roman" pitchFamily="18" charset="0"/>
                        <a:ea typeface="Calibri" pitchFamily="34" charset="0"/>
                        <a:cs typeface="Times New Roman"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22613">
                <a:tc>
                  <a:txBody>
                    <a:bodyPr/>
                    <a:lstStyle/>
                    <a:p>
                      <a:pPr>
                        <a:lnSpc>
                          <a:spcPct val="100000"/>
                        </a:lnSpc>
                        <a:spcAft>
                          <a:spcPts val="0"/>
                        </a:spcAft>
                      </a:pPr>
                      <a:r>
                        <a:rPr lang="ru-RU" sz="800" dirty="0" smtClean="0">
                          <a:solidFill>
                            <a:srgbClr val="002060"/>
                          </a:solidFill>
                          <a:effectLst/>
                          <a:latin typeface="Calibri"/>
                          <a:ea typeface="Calibri"/>
                          <a:cs typeface="Times New Roman"/>
                        </a:rPr>
                        <a:t> </a:t>
                      </a:r>
                    </a:p>
                    <a:p>
                      <a:pPr>
                        <a:lnSpc>
                          <a:spcPct val="100000"/>
                        </a:lnSpc>
                        <a:spcAft>
                          <a:spcPts val="0"/>
                        </a:spcAft>
                      </a:pPr>
                      <a:endParaRPr lang="ru-RU" sz="800" dirty="0" smtClean="0">
                        <a:solidFill>
                          <a:srgbClr val="002060"/>
                        </a:solidFill>
                        <a:effectLst/>
                        <a:latin typeface="Calibri"/>
                        <a:ea typeface="Calibri"/>
                        <a:cs typeface="Times New Roman"/>
                      </a:endParaRPr>
                    </a:p>
                    <a:p>
                      <a:pPr>
                        <a:lnSpc>
                          <a:spcPct val="100000"/>
                        </a:lnSpc>
                        <a:spcAft>
                          <a:spcPts val="0"/>
                        </a:spcAft>
                      </a:pPr>
                      <a:endParaRPr lang="ru-RU" sz="800" dirty="0" smtClean="0">
                        <a:solidFill>
                          <a:srgbClr val="002060"/>
                        </a:solidFill>
                        <a:effectLst/>
                        <a:latin typeface="Calibri"/>
                        <a:ea typeface="Calibri"/>
                        <a:cs typeface="Times New Roman"/>
                      </a:endParaRPr>
                    </a:p>
                    <a:p>
                      <a:pPr>
                        <a:lnSpc>
                          <a:spcPct val="100000"/>
                        </a:lnSpc>
                        <a:spcAft>
                          <a:spcPts val="0"/>
                        </a:spcAft>
                      </a:pPr>
                      <a:endParaRPr lang="ru-RU" sz="1000" dirty="0" smtClean="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1000" dirty="0" smtClean="0">
                        <a:solidFill>
                          <a:schemeClr val="tx1"/>
                        </a:solidFill>
                        <a:effectLst/>
                        <a:latin typeface="Times New Roman" panose="02020603050405020304" pitchFamily="18" charset="0"/>
                        <a:ea typeface="Calibri"/>
                        <a:cs typeface="Times New Roman" panose="02020603050405020304" pitchFamily="18" charset="0"/>
                      </a:endParaRPr>
                    </a:p>
                    <a:p>
                      <a:pPr eaLnBrk="0" fontAlgn="base" hangingPunct="0">
                        <a:spcBef>
                          <a:spcPct val="0"/>
                        </a:spcBef>
                        <a:spcAft>
                          <a:spcPct val="0"/>
                        </a:spcAft>
                      </a:pPr>
                      <a:endParaRPr lang="ru-RU" sz="1000"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000"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000"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r>
                        <a:rPr lang="ru-RU" sz="1000" dirty="0" smtClean="0">
                          <a:latin typeface="Times New Roman" pitchFamily="18" charset="0"/>
                          <a:ea typeface="Calibri" pitchFamily="34" charset="0"/>
                          <a:cs typeface="Times New Roman" pitchFamily="18" charset="0"/>
                        </a:rPr>
                        <a:t>Пример:</a:t>
                      </a:r>
                    </a:p>
                    <a:p>
                      <a:pPr eaLnBrk="0" fontAlgn="base" hangingPunct="0">
                        <a:spcBef>
                          <a:spcPct val="0"/>
                        </a:spcBef>
                        <a:spcAft>
                          <a:spcPct val="0"/>
                        </a:spcAft>
                      </a:pPr>
                      <a:r>
                        <a:rPr lang="ru-RU" sz="1000" dirty="0" smtClean="0">
                          <a:latin typeface="Times New Roman" pitchFamily="18" charset="0"/>
                          <a:ea typeface="Calibri" pitchFamily="34" charset="0"/>
                          <a:cs typeface="Times New Roman" pitchFamily="18" charset="0"/>
                        </a:rPr>
                        <a:t>в государстве Н для повышения предложения на рынке сельскохозяйственных продуктов ставка для фермерских хозяйств снизилась до 5 %, благодаря чему количество ферм увеличилось в два раза.</a:t>
                      </a:r>
                      <a:endParaRPr lang="ru-RU" sz="1000"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eaLnBrk="0" fontAlgn="base" hangingPunct="0">
                        <a:spcBef>
                          <a:spcPct val="0"/>
                        </a:spcBef>
                        <a:spcAft>
                          <a:spcPct val="0"/>
                        </a:spcAft>
                      </a:pPr>
                      <a:endParaRPr lang="ru-RU" sz="1000"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000"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000"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000"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000"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000"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r>
                        <a:rPr lang="ru-RU" sz="1000" dirty="0" smtClean="0">
                          <a:latin typeface="Times New Roman" pitchFamily="18" charset="0"/>
                          <a:ea typeface="Calibri" pitchFamily="34" charset="0"/>
                          <a:cs typeface="Times New Roman" pitchFamily="18" charset="0"/>
                        </a:rPr>
                        <a:t>Пример:</a:t>
                      </a:r>
                    </a:p>
                    <a:p>
                      <a:pPr eaLnBrk="0" fontAlgn="base" hangingPunct="0">
                        <a:spcBef>
                          <a:spcPct val="0"/>
                        </a:spcBef>
                        <a:spcAft>
                          <a:spcPct val="0"/>
                        </a:spcAft>
                      </a:pPr>
                      <a:r>
                        <a:rPr lang="ru-RU" sz="1000" dirty="0" smtClean="0">
                          <a:latin typeface="Times New Roman" pitchFamily="18" charset="0"/>
                          <a:ea typeface="Calibri" pitchFamily="34" charset="0"/>
                          <a:cs typeface="Times New Roman" pitchFamily="18" charset="0"/>
                        </a:rPr>
                        <a:t>государство К долгое время поддерживало производителей мебели путём льготного налогообложения, но, когда предложение стало превосходить спрос, производители мебели стали платить такие же налоги, как и производители в других отраслях.</a:t>
                      </a:r>
                      <a:endParaRPr lang="ru-RU" sz="1000" dirty="0">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2"/>
                  </a:ext>
                </a:extLst>
              </a:tr>
            </a:tbl>
          </a:graphicData>
        </a:graphic>
      </p:graphicFrame>
      <p:sp>
        <p:nvSpPr>
          <p:cNvPr id="12" name="Прямоугольник 11"/>
          <p:cNvSpPr/>
          <p:nvPr/>
        </p:nvSpPr>
        <p:spPr>
          <a:xfrm>
            <a:off x="4568162" y="1305462"/>
            <a:ext cx="4517962" cy="2246769"/>
          </a:xfrm>
          <a:prstGeom prst="rect">
            <a:avLst/>
          </a:prstGeom>
          <a:solidFill>
            <a:schemeClr val="bg1">
              <a:lumMod val="95000"/>
            </a:schemeClr>
          </a:solidFill>
          <a:ln>
            <a:solidFill>
              <a:schemeClr val="tx2">
                <a:lumMod val="75000"/>
                <a:lumOff val="25000"/>
              </a:schemeClr>
            </a:solidFill>
          </a:ln>
        </p:spPr>
        <p:txBody>
          <a:bodyPr wrap="square">
            <a:spAutoFit/>
          </a:bodyPr>
          <a:lstStyle/>
          <a:p>
            <a:pPr eaLnBrk="0" fontAlgn="base" hangingPunct="0">
              <a:spcBef>
                <a:spcPct val="0"/>
              </a:spcBef>
              <a:spcAft>
                <a:spcPct val="0"/>
              </a:spcAft>
            </a:pPr>
            <a:r>
              <a:rPr lang="ru-RU" sz="1000" dirty="0">
                <a:latin typeface="Times New Roman" pitchFamily="18" charset="0"/>
                <a:ea typeface="Calibri" pitchFamily="34" charset="0"/>
                <a:cs typeface="Times New Roman" pitchFamily="18" charset="0"/>
              </a:rPr>
              <a:t>Налоги и государственные расходы являются составными частями государственного бюджета. Благодаря этому государство может перераспределять деньги из одной отрасли в другую. В ситуации экономического спада государство снижает налоги и увеличивает государственные расходы. Если же в государстве растёт процент инфляции или экономика страны приближается к фазе пика, при которой возможно превышение предложения над спросом, то государственные расходы уменьшаются, а ставка налога повышается.</a:t>
            </a:r>
          </a:p>
          <a:p>
            <a:pPr eaLnBrk="0" fontAlgn="base" hangingPunct="0">
              <a:spcBef>
                <a:spcPct val="0"/>
              </a:spcBef>
              <a:spcAft>
                <a:spcPct val="0"/>
              </a:spcAft>
            </a:pPr>
            <a:r>
              <a:rPr lang="ru-RU" sz="1000" b="1" dirty="0" smtClean="0">
                <a:latin typeface="Times New Roman" pitchFamily="18" charset="0"/>
                <a:ea typeface="Calibri" pitchFamily="34" charset="0"/>
                <a:cs typeface="Times New Roman" pitchFamily="18" charset="0"/>
              </a:rPr>
              <a:t>К </a:t>
            </a:r>
            <a:r>
              <a:rPr lang="ru-RU" sz="1000" b="1" dirty="0">
                <a:latin typeface="Times New Roman" pitchFamily="18" charset="0"/>
                <a:ea typeface="Calibri" pitchFamily="34" charset="0"/>
                <a:cs typeface="Times New Roman" pitchFamily="18" charset="0"/>
              </a:rPr>
              <a:t>методам фискальной политики </a:t>
            </a:r>
            <a:r>
              <a:rPr lang="ru-RU" sz="1000" dirty="0">
                <a:latin typeface="Times New Roman" pitchFamily="18" charset="0"/>
                <a:ea typeface="Calibri" pitchFamily="34" charset="0"/>
                <a:cs typeface="Times New Roman" pitchFamily="18" charset="0"/>
              </a:rPr>
              <a:t>также можно отнести государственные заказы. Многие общественные блага государство не может производить самостоятельно, поэтому делает заказ на их производство частным компаниям. Данный заказ выгоден для фирм, так как приносит им гарантированный доход.</a:t>
            </a:r>
          </a:p>
          <a:p>
            <a:pPr eaLnBrk="0" fontAlgn="base" hangingPunct="0">
              <a:spcBef>
                <a:spcPct val="0"/>
              </a:spcBef>
              <a:spcAft>
                <a:spcPct val="0"/>
              </a:spcAft>
            </a:pPr>
            <a:r>
              <a:rPr lang="ru-RU" sz="1000" dirty="0" smtClean="0">
                <a:latin typeface="Times New Roman" pitchFamily="18" charset="0"/>
                <a:ea typeface="Calibri" pitchFamily="34" charset="0"/>
                <a:cs typeface="Times New Roman" pitchFamily="18" charset="0"/>
              </a:rPr>
              <a:t>Таким </a:t>
            </a:r>
            <a:r>
              <a:rPr lang="ru-RU" sz="1000" dirty="0">
                <a:latin typeface="Times New Roman" pitchFamily="18" charset="0"/>
                <a:ea typeface="Calibri" pitchFamily="34" charset="0"/>
                <a:cs typeface="Times New Roman" pitchFamily="18" charset="0"/>
              </a:rPr>
              <a:t>образом, можно сделать вывод о том, что бюджетно-налоговая политика может быть двух </a:t>
            </a:r>
            <a:r>
              <a:rPr lang="ru-RU" sz="1000" dirty="0" smtClean="0">
                <a:latin typeface="Times New Roman" pitchFamily="18" charset="0"/>
                <a:ea typeface="Calibri" pitchFamily="34" charset="0"/>
                <a:cs typeface="Times New Roman" pitchFamily="18" charset="0"/>
              </a:rPr>
              <a:t>видов: </a:t>
            </a:r>
            <a:r>
              <a:rPr lang="ru-RU" sz="1000" b="1" dirty="0" smtClean="0">
                <a:latin typeface="Times New Roman" pitchFamily="18" charset="0"/>
                <a:ea typeface="Calibri" pitchFamily="34" charset="0"/>
                <a:cs typeface="Times New Roman" pitchFamily="18" charset="0"/>
              </a:rPr>
              <a:t>стимулирующая и сдерживающая.</a:t>
            </a:r>
            <a:endParaRPr lang="ru-RU" sz="1000" b="1" dirty="0">
              <a:latin typeface="Times New Roman" pitchFamily="18" charset="0"/>
              <a:ea typeface="Calibri" pitchFamily="34" charset="0"/>
              <a:cs typeface="Times New Roman" pitchFamily="18" charset="0"/>
            </a:endParaRPr>
          </a:p>
        </p:txBody>
      </p:sp>
    </p:spTree>
    <p:extLst>
      <p:ext uri="{BB962C8B-B14F-4D97-AF65-F5344CB8AC3E}">
        <p14:creationId xmlns:p14="http://schemas.microsoft.com/office/powerpoint/2010/main" val="353789865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203" y="46377"/>
            <a:ext cx="9043919" cy="954107"/>
          </a:xfrm>
          <a:prstGeom prst="rect">
            <a:avLst/>
          </a:prstGeom>
        </p:spPr>
        <p:txBody>
          <a:bodyPr wrap="square">
            <a:spAutoFit/>
          </a:bodyPr>
          <a:lstStyle/>
          <a:p>
            <a:pPr eaLnBrk="0" fontAlgn="base" hangingPunct="0">
              <a:spcBef>
                <a:spcPct val="0"/>
              </a:spcBef>
              <a:spcAft>
                <a:spcPct val="0"/>
              </a:spcAft>
            </a:pPr>
            <a:r>
              <a:rPr lang="ru-RU" sz="1400" b="1" dirty="0" smtClean="0">
                <a:latin typeface="Times New Roman" pitchFamily="18" charset="0"/>
                <a:ea typeface="Calibri" pitchFamily="34" charset="0"/>
                <a:cs typeface="Times New Roman" pitchFamily="18" charset="0"/>
              </a:rPr>
              <a:t>2.16. </a:t>
            </a:r>
            <a:r>
              <a:rPr lang="ru-RU" sz="1400" b="1" dirty="0">
                <a:latin typeface="Times New Roman" pitchFamily="18" charset="0"/>
                <a:ea typeface="Calibri" pitchFamily="34" charset="0"/>
                <a:cs typeface="Times New Roman" pitchFamily="18" charset="0"/>
              </a:rPr>
              <a:t>Экономический рост и пути его достижения</a:t>
            </a:r>
            <a:r>
              <a:rPr lang="ru-RU" sz="1400" b="1" dirty="0" smtClean="0">
                <a:latin typeface="Times New Roman" pitchFamily="18" charset="0"/>
                <a:ea typeface="Calibri" pitchFamily="34" charset="0"/>
                <a:cs typeface="Times New Roman" pitchFamily="18" charset="0"/>
              </a:rPr>
              <a:t>. Измерение </a:t>
            </a:r>
            <a:r>
              <a:rPr lang="ru-RU" sz="1400" b="1" dirty="0">
                <a:latin typeface="Times New Roman" pitchFamily="18" charset="0"/>
                <a:ea typeface="Calibri" pitchFamily="34" charset="0"/>
                <a:cs typeface="Times New Roman" pitchFamily="18" charset="0"/>
              </a:rPr>
              <a:t>экономического роста. </a:t>
            </a:r>
            <a:r>
              <a:rPr lang="ru-RU" sz="1400" b="1" dirty="0" smtClean="0">
                <a:latin typeface="Times New Roman" pitchFamily="18" charset="0"/>
                <a:ea typeface="Calibri" pitchFamily="34" charset="0"/>
                <a:cs typeface="Times New Roman" pitchFamily="18" charset="0"/>
              </a:rPr>
              <a:t>Основные макроэкономические </a:t>
            </a:r>
            <a:r>
              <a:rPr lang="ru-RU" sz="1400" b="1" dirty="0">
                <a:latin typeface="Times New Roman" pitchFamily="18" charset="0"/>
                <a:ea typeface="Calibri" pitchFamily="34" charset="0"/>
                <a:cs typeface="Times New Roman" pitchFamily="18" charset="0"/>
              </a:rPr>
              <a:t>показатели: валовой </a:t>
            </a:r>
            <a:r>
              <a:rPr lang="ru-RU" sz="1400" b="1" dirty="0" smtClean="0">
                <a:latin typeface="Times New Roman" pitchFamily="18" charset="0"/>
                <a:ea typeface="Calibri" pitchFamily="34" charset="0"/>
                <a:cs typeface="Times New Roman" pitchFamily="18" charset="0"/>
              </a:rPr>
              <a:t>национальный </a:t>
            </a:r>
            <a:r>
              <a:rPr lang="ru-RU" sz="1400" b="1" dirty="0">
                <a:latin typeface="Times New Roman" pitchFamily="18" charset="0"/>
                <a:ea typeface="Calibri" pitchFamily="34" charset="0"/>
                <a:cs typeface="Times New Roman" pitchFamily="18" charset="0"/>
              </a:rPr>
              <a:t>продукт (ВНП), валовой </a:t>
            </a:r>
            <a:r>
              <a:rPr lang="ru-RU" sz="1400" b="1" dirty="0" smtClean="0">
                <a:latin typeface="Times New Roman" pitchFamily="18" charset="0"/>
                <a:ea typeface="Calibri" pitchFamily="34" charset="0"/>
                <a:cs typeface="Times New Roman" pitchFamily="18" charset="0"/>
              </a:rPr>
              <a:t>внутренний </a:t>
            </a:r>
            <a:r>
              <a:rPr lang="ru-RU" sz="1400" b="1" dirty="0">
                <a:latin typeface="Times New Roman" pitchFamily="18" charset="0"/>
                <a:ea typeface="Calibri" pitchFamily="34" charset="0"/>
                <a:cs typeface="Times New Roman" pitchFamily="18" charset="0"/>
              </a:rPr>
              <a:t>продукт (ВВП). Реальный и </a:t>
            </a:r>
            <a:r>
              <a:rPr lang="ru-RU" sz="1400" b="1" dirty="0" smtClean="0">
                <a:latin typeface="Times New Roman" pitchFamily="18" charset="0"/>
                <a:ea typeface="Calibri" pitchFamily="34" charset="0"/>
                <a:cs typeface="Times New Roman" pitchFamily="18" charset="0"/>
              </a:rPr>
              <a:t>номинальный валовой </a:t>
            </a:r>
            <a:r>
              <a:rPr lang="ru-RU" sz="1400" b="1" dirty="0">
                <a:latin typeface="Times New Roman" pitchFamily="18" charset="0"/>
                <a:ea typeface="Calibri" pitchFamily="34" charset="0"/>
                <a:cs typeface="Times New Roman" pitchFamily="18" charset="0"/>
              </a:rPr>
              <a:t>внутренний продукт. </a:t>
            </a:r>
            <a:r>
              <a:rPr lang="ru-RU" sz="1400" dirty="0" smtClean="0">
                <a:latin typeface="Times New Roman" pitchFamily="18" charset="0"/>
                <a:ea typeface="Calibri" pitchFamily="34" charset="0"/>
                <a:cs typeface="Times New Roman" pitchFamily="18" charset="0"/>
              </a:rPr>
              <a:t>Макроэкономические </a:t>
            </a:r>
            <a:r>
              <a:rPr lang="ru-RU" sz="1400" dirty="0">
                <a:latin typeface="Times New Roman" pitchFamily="18" charset="0"/>
                <a:ea typeface="Calibri" pitchFamily="34" charset="0"/>
                <a:cs typeface="Times New Roman" pitchFamily="18" charset="0"/>
              </a:rPr>
              <a:t>показатели и качество жизни. </a:t>
            </a:r>
            <a:r>
              <a:rPr lang="ru-RU" sz="1400" dirty="0" smtClean="0">
                <a:latin typeface="Times New Roman" pitchFamily="18" charset="0"/>
                <a:ea typeface="Calibri" pitchFamily="34" charset="0"/>
                <a:cs typeface="Times New Roman" pitchFamily="18" charset="0"/>
              </a:rPr>
              <a:t>Факторы </a:t>
            </a:r>
            <a:r>
              <a:rPr lang="ru-RU" sz="1400" dirty="0">
                <a:latin typeface="Times New Roman" pitchFamily="18" charset="0"/>
                <a:ea typeface="Calibri" pitchFamily="34" charset="0"/>
                <a:cs typeface="Times New Roman" pitchFamily="18" charset="0"/>
              </a:rPr>
              <a:t>долгосрочного экономического </a:t>
            </a:r>
            <a:r>
              <a:rPr lang="ru-RU" sz="1400" dirty="0" smtClean="0">
                <a:latin typeface="Times New Roman" pitchFamily="18" charset="0"/>
                <a:ea typeface="Calibri" pitchFamily="34" charset="0"/>
                <a:cs typeface="Times New Roman" pitchFamily="18" charset="0"/>
              </a:rPr>
              <a:t>роста.</a:t>
            </a:r>
            <a:endParaRPr lang="ru-RU" sz="1400" dirty="0">
              <a:latin typeface="Times New Roman" pitchFamily="18" charset="0"/>
              <a:ea typeface="Calibri" pitchFamily="34" charset="0"/>
              <a:cs typeface="Times New Roman" pitchFamily="18" charset="0"/>
            </a:endParaRPr>
          </a:p>
        </p:txBody>
      </p:sp>
      <p:graphicFrame>
        <p:nvGraphicFramePr>
          <p:cNvPr id="17" name="Таблица 16"/>
          <p:cNvGraphicFramePr>
            <a:graphicFrameLocks noGrp="1"/>
          </p:cNvGraphicFramePr>
          <p:nvPr>
            <p:extLst>
              <p:ext uri="{D42A27DB-BD31-4B8C-83A1-F6EECF244321}">
                <p14:modId xmlns:p14="http://schemas.microsoft.com/office/powerpoint/2010/main" val="1285850199"/>
              </p:ext>
            </p:extLst>
          </p:nvPr>
        </p:nvGraphicFramePr>
        <p:xfrm>
          <a:off x="84825" y="2321700"/>
          <a:ext cx="4226070" cy="1715076"/>
        </p:xfrm>
        <a:graphic>
          <a:graphicData uri="http://schemas.openxmlformats.org/drawingml/2006/table">
            <a:tbl>
              <a:tblPr firstRow="1" firstCol="1" bandRow="1"/>
              <a:tblGrid>
                <a:gridCol w="2033383">
                  <a:extLst>
                    <a:ext uri="{9D8B030D-6E8A-4147-A177-3AD203B41FA5}">
                      <a16:colId xmlns:a16="http://schemas.microsoft.com/office/drawing/2014/main" val="20000"/>
                    </a:ext>
                  </a:extLst>
                </a:gridCol>
                <a:gridCol w="2192687">
                  <a:extLst>
                    <a:ext uri="{9D8B030D-6E8A-4147-A177-3AD203B41FA5}">
                      <a16:colId xmlns:a16="http://schemas.microsoft.com/office/drawing/2014/main" val="20001"/>
                    </a:ext>
                  </a:extLst>
                </a:gridCol>
              </a:tblGrid>
              <a:tr h="225426">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Пути </a:t>
                      </a:r>
                      <a:r>
                        <a:rPr lang="ru-RU" sz="1000" b="1" dirty="0" smtClean="0">
                          <a:latin typeface="Times New Roman" pitchFamily="18" charset="0"/>
                          <a:ea typeface="Calibri" pitchFamily="34" charset="0"/>
                          <a:cs typeface="Times New Roman" pitchFamily="18" charset="0"/>
                        </a:rPr>
                        <a:t>экономического роста</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sz="1200" dirty="0">
                        <a:solidFill>
                          <a:srgbClr val="002060"/>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extLst>
                  <a:ext uri="{0D108BD9-81ED-4DB2-BD59-A6C34878D82A}">
                    <a16:rowId xmlns:a16="http://schemas.microsoft.com/office/drawing/2014/main" val="10000"/>
                  </a:ext>
                </a:extLst>
              </a:tr>
              <a:tr h="261328">
                <a:tc>
                  <a:txBody>
                    <a:bodyPr/>
                    <a:lstStyle/>
                    <a:p>
                      <a:pPr>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Экстенсивный - </a:t>
                      </a:r>
                    </a:p>
                    <a:p>
                      <a:pPr>
                        <a:lnSpc>
                          <a:spcPct val="100000"/>
                        </a:lnSpc>
                        <a:spcAft>
                          <a:spcPts val="0"/>
                        </a:spcAft>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1.</a:t>
                      </a:r>
                    </a:p>
                    <a:p>
                      <a:pPr>
                        <a:lnSpc>
                          <a:spcPct val="100000"/>
                        </a:lnSpc>
                        <a:spcAft>
                          <a:spcPts val="0"/>
                        </a:spcAft>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2.</a:t>
                      </a:r>
                    </a:p>
                    <a:p>
                      <a:pPr>
                        <a:lnSpc>
                          <a:spcPct val="100000"/>
                        </a:lnSpc>
                        <a:spcAft>
                          <a:spcPts val="0"/>
                        </a:spcAft>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3.</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Интенсивный -</a:t>
                      </a:r>
                    </a:p>
                    <a:p>
                      <a:pPr marR="79375">
                        <a:lnSpc>
                          <a:spcPct val="100000"/>
                        </a:lnSpc>
                        <a:spcAft>
                          <a:spcPts val="0"/>
                        </a:spcAft>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marR="79375">
                        <a:lnSpc>
                          <a:spcPct val="100000"/>
                        </a:lnSpc>
                        <a:spcAft>
                          <a:spcPts val="0"/>
                        </a:spcAft>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marR="79375">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1.</a:t>
                      </a:r>
                    </a:p>
                    <a:p>
                      <a:pPr marR="79375">
                        <a:lnSpc>
                          <a:spcPct val="100000"/>
                        </a:lnSpc>
                        <a:spcAft>
                          <a:spcPts val="0"/>
                        </a:spcAft>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marR="79375">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2.</a:t>
                      </a:r>
                    </a:p>
                    <a:p>
                      <a:pPr marR="79375">
                        <a:lnSpc>
                          <a:spcPct val="100000"/>
                        </a:lnSpc>
                        <a:spcAft>
                          <a:spcPts val="0"/>
                        </a:spcAft>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marR="79375">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3.</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bl>
          </a:graphicData>
        </a:graphic>
      </p:graphicFrame>
      <p:sp>
        <p:nvSpPr>
          <p:cNvPr id="18" name="Прямоугольник 17"/>
          <p:cNvSpPr/>
          <p:nvPr/>
        </p:nvSpPr>
        <p:spPr>
          <a:xfrm>
            <a:off x="71560" y="1000484"/>
            <a:ext cx="4277773" cy="615553"/>
          </a:xfrm>
          <a:prstGeom prst="rect">
            <a:avLst/>
          </a:prstGeom>
          <a:solidFill>
            <a:schemeClr val="bg1">
              <a:lumMod val="95000"/>
            </a:schemeClr>
          </a:solidFill>
          <a:ln>
            <a:solidFill>
              <a:schemeClr val="tx2">
                <a:lumMod val="75000"/>
                <a:lumOff val="25000"/>
              </a:schemeClr>
            </a:solidFill>
          </a:ln>
        </p:spPr>
        <p:txBody>
          <a:bodyPr wrap="square">
            <a:spAutoFit/>
          </a:bodyPr>
          <a:lstStyle/>
          <a:p>
            <a:pPr eaLnBrk="0" fontAlgn="base" hangingPunct="0">
              <a:spcBef>
                <a:spcPct val="0"/>
              </a:spcBef>
              <a:spcAft>
                <a:spcPct val="0"/>
              </a:spcAft>
            </a:pPr>
            <a:r>
              <a:rPr lang="ru-RU" sz="1000" b="1" dirty="0">
                <a:latin typeface="Times New Roman" pitchFamily="18" charset="0"/>
                <a:ea typeface="Calibri" pitchFamily="34" charset="0"/>
                <a:cs typeface="Times New Roman" pitchFamily="18" charset="0"/>
              </a:rPr>
              <a:t>Экономический </a:t>
            </a:r>
            <a:r>
              <a:rPr lang="ru-RU" sz="1000" b="1" dirty="0" smtClean="0">
                <a:latin typeface="Times New Roman" pitchFamily="18" charset="0"/>
                <a:ea typeface="Calibri" pitchFamily="34" charset="0"/>
                <a:cs typeface="Times New Roman" pitchFamily="18" charset="0"/>
              </a:rPr>
              <a:t>рост - </a:t>
            </a:r>
          </a:p>
          <a:p>
            <a:pPr eaLnBrk="0" fontAlgn="base" hangingPunct="0">
              <a:spcBef>
                <a:spcPct val="0"/>
              </a:spcBef>
              <a:spcAft>
                <a:spcPct val="0"/>
              </a:spcAft>
            </a:pPr>
            <a:endParaRPr lang="ru-RU" sz="1000" b="1" dirty="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p:txBody>
      </p:sp>
      <p:graphicFrame>
        <p:nvGraphicFramePr>
          <p:cNvPr id="13" name="Таблица 12"/>
          <p:cNvGraphicFramePr>
            <a:graphicFrameLocks noGrp="1"/>
          </p:cNvGraphicFramePr>
          <p:nvPr>
            <p:extLst>
              <p:ext uri="{D42A27DB-BD31-4B8C-83A1-F6EECF244321}">
                <p14:modId xmlns:p14="http://schemas.microsoft.com/office/powerpoint/2010/main" val="1181029402"/>
              </p:ext>
            </p:extLst>
          </p:nvPr>
        </p:nvGraphicFramePr>
        <p:xfrm>
          <a:off x="84961" y="4122226"/>
          <a:ext cx="4210037" cy="1318836"/>
        </p:xfrm>
        <a:graphic>
          <a:graphicData uri="http://schemas.openxmlformats.org/drawingml/2006/table">
            <a:tbl>
              <a:tblPr firstRow="1" firstCol="1" bandRow="1"/>
              <a:tblGrid>
                <a:gridCol w="2025669">
                  <a:extLst>
                    <a:ext uri="{9D8B030D-6E8A-4147-A177-3AD203B41FA5}">
                      <a16:colId xmlns:a16="http://schemas.microsoft.com/office/drawing/2014/main" val="20000"/>
                    </a:ext>
                  </a:extLst>
                </a:gridCol>
                <a:gridCol w="2184368">
                  <a:extLst>
                    <a:ext uri="{9D8B030D-6E8A-4147-A177-3AD203B41FA5}">
                      <a16:colId xmlns:a16="http://schemas.microsoft.com/office/drawing/2014/main" val="20001"/>
                    </a:ext>
                  </a:extLst>
                </a:gridCol>
              </a:tblGrid>
              <a:tr h="261328">
                <a:tc>
                  <a:txBody>
                    <a:bodyPr/>
                    <a:lstStyle/>
                    <a:p>
                      <a:pPr>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Понятие "э</a:t>
                      </a:r>
                      <a:r>
                        <a:rPr lang="ru-RU" sz="1000" b="1" dirty="0" smtClean="0">
                          <a:latin typeface="Times New Roman" pitchFamily="18" charset="0"/>
                          <a:ea typeface="Calibri" pitchFamily="34" charset="0"/>
                          <a:cs typeface="Times New Roman" pitchFamily="18" charset="0"/>
                        </a:rPr>
                        <a:t>кономический рост"</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Понятие "э</a:t>
                      </a:r>
                      <a:r>
                        <a:rPr lang="ru-RU" sz="1000" b="1" dirty="0" smtClean="0">
                          <a:latin typeface="Times New Roman" pitchFamily="18" charset="0"/>
                          <a:ea typeface="Calibri" pitchFamily="34" charset="0"/>
                          <a:cs typeface="Times New Roman" pitchFamily="18" charset="0"/>
                        </a:rPr>
                        <a:t>кономическое развитие"</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22613">
                <a:tc>
                  <a:txBody>
                    <a:bodyPr/>
                    <a:lstStyle/>
                    <a:p>
                      <a:pPr>
                        <a:lnSpc>
                          <a:spcPct val="100000"/>
                        </a:lnSpc>
                        <a:spcAft>
                          <a:spcPts val="0"/>
                        </a:spcAft>
                      </a:pPr>
                      <a:r>
                        <a:rPr lang="ru-RU" sz="800" dirty="0" smtClean="0">
                          <a:solidFill>
                            <a:srgbClr val="002060"/>
                          </a:solidFill>
                          <a:effectLst/>
                          <a:latin typeface="Calibri"/>
                          <a:ea typeface="Calibri"/>
                          <a:cs typeface="Times New Roman"/>
                        </a:rPr>
                        <a:t> </a:t>
                      </a:r>
                    </a:p>
                    <a:p>
                      <a:pPr>
                        <a:lnSpc>
                          <a:spcPct val="100000"/>
                        </a:lnSpc>
                        <a:spcAft>
                          <a:spcPts val="0"/>
                        </a:spcAft>
                      </a:pPr>
                      <a:endParaRPr lang="ru-RU" sz="800" dirty="0" smtClean="0">
                        <a:solidFill>
                          <a:srgbClr val="002060"/>
                        </a:solidFill>
                        <a:effectLst/>
                        <a:latin typeface="Calibri"/>
                        <a:ea typeface="Calibri"/>
                        <a:cs typeface="Times New Roman"/>
                      </a:endParaRPr>
                    </a:p>
                    <a:p>
                      <a:pPr>
                        <a:lnSpc>
                          <a:spcPct val="100000"/>
                        </a:lnSpc>
                        <a:spcAft>
                          <a:spcPts val="0"/>
                        </a:spcAft>
                      </a:pPr>
                      <a:endParaRPr lang="ru-RU" sz="800" dirty="0" smtClean="0">
                        <a:solidFill>
                          <a:srgbClr val="002060"/>
                        </a:solidFill>
                        <a:effectLst/>
                        <a:latin typeface="Calibri"/>
                        <a:ea typeface="Calibri"/>
                        <a:cs typeface="Times New Roman"/>
                      </a:endParaRPr>
                    </a:p>
                    <a:p>
                      <a:pPr>
                        <a:lnSpc>
                          <a:spcPct val="100000"/>
                        </a:lnSpc>
                        <a:spcAft>
                          <a:spcPts val="0"/>
                        </a:spcAft>
                      </a:pPr>
                      <a:endParaRPr lang="ru-RU" sz="1000" dirty="0" smtClean="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1000"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00000"/>
                        </a:lnSpc>
                        <a:spcAft>
                          <a:spcPts val="0"/>
                        </a:spcAft>
                      </a:pPr>
                      <a:endParaRPr lang="ru-RU" sz="800" dirty="0" smtClean="0">
                        <a:effectLst/>
                        <a:latin typeface="Calibri"/>
                        <a:ea typeface="Calibri"/>
                        <a:cs typeface="Times New Roman"/>
                      </a:endParaRPr>
                    </a:p>
                    <a:p>
                      <a:pPr>
                        <a:lnSpc>
                          <a:spcPct val="100000"/>
                        </a:lnSpc>
                        <a:spcAft>
                          <a:spcPts val="0"/>
                        </a:spcAft>
                      </a:pPr>
                      <a:endParaRPr lang="ru-RU" sz="800" dirty="0" smtClean="0">
                        <a:effectLst/>
                        <a:latin typeface="Calibri"/>
                        <a:ea typeface="Calibri"/>
                        <a:cs typeface="Times New Roman"/>
                      </a:endParaRPr>
                    </a:p>
                    <a:p>
                      <a:pPr>
                        <a:lnSpc>
                          <a:spcPct val="100000"/>
                        </a:lnSpc>
                        <a:spcAft>
                          <a:spcPts val="0"/>
                        </a:spcAft>
                      </a:pPr>
                      <a:endParaRPr lang="ru-RU" sz="1000" dirty="0">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2"/>
                  </a:ext>
                </a:extLst>
              </a:tr>
            </a:tbl>
          </a:graphicData>
        </a:graphic>
      </p:graphicFrame>
      <p:graphicFrame>
        <p:nvGraphicFramePr>
          <p:cNvPr id="20" name="Таблица 19"/>
          <p:cNvGraphicFramePr>
            <a:graphicFrameLocks noGrp="1"/>
          </p:cNvGraphicFramePr>
          <p:nvPr>
            <p:extLst>
              <p:ext uri="{D42A27DB-BD31-4B8C-83A1-F6EECF244321}">
                <p14:modId xmlns:p14="http://schemas.microsoft.com/office/powerpoint/2010/main" val="1321236403"/>
              </p:ext>
            </p:extLst>
          </p:nvPr>
        </p:nvGraphicFramePr>
        <p:xfrm>
          <a:off x="4384293" y="1656565"/>
          <a:ext cx="4745522" cy="1624402"/>
        </p:xfrm>
        <a:graphic>
          <a:graphicData uri="http://schemas.openxmlformats.org/drawingml/2006/table">
            <a:tbl>
              <a:tblPr firstRow="1" firstCol="1" bandRow="1"/>
              <a:tblGrid>
                <a:gridCol w="2347947">
                  <a:extLst>
                    <a:ext uri="{9D8B030D-6E8A-4147-A177-3AD203B41FA5}">
                      <a16:colId xmlns:a16="http://schemas.microsoft.com/office/drawing/2014/main" val="20000"/>
                    </a:ext>
                  </a:extLst>
                </a:gridCol>
                <a:gridCol w="2397575">
                  <a:extLst>
                    <a:ext uri="{9D8B030D-6E8A-4147-A177-3AD203B41FA5}">
                      <a16:colId xmlns:a16="http://schemas.microsoft.com/office/drawing/2014/main" val="20001"/>
                    </a:ext>
                  </a:extLst>
                </a:gridCol>
              </a:tblGrid>
              <a:tr h="225426">
                <a:tc gridSpan="2">
                  <a:txBody>
                    <a:bodyPr/>
                    <a:lstStyle/>
                    <a:p>
                      <a:pPr algn="ctr">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Состав ВВП</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sz="1200" dirty="0">
                        <a:solidFill>
                          <a:srgbClr val="002060"/>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extLst>
                  <a:ext uri="{0D108BD9-81ED-4DB2-BD59-A6C34878D82A}">
                    <a16:rowId xmlns:a16="http://schemas.microsoft.com/office/drawing/2014/main" val="10000"/>
                  </a:ext>
                </a:extLst>
              </a:tr>
              <a:tr h="327850">
                <a:tc>
                  <a:txBody>
                    <a:bodyPr/>
                    <a:lstStyle/>
                    <a:p>
                      <a:pPr>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Включает </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Не</a:t>
                      </a:r>
                      <a:r>
                        <a:rPr lang="ru-RU" sz="1000" b="1" baseline="0" dirty="0" smtClean="0">
                          <a:solidFill>
                            <a:schemeClr val="tx1"/>
                          </a:solidFill>
                          <a:effectLst/>
                          <a:latin typeface="Times New Roman" panose="02020603050405020304" pitchFamily="18" charset="0"/>
                          <a:ea typeface="Calibri"/>
                          <a:cs typeface="Times New Roman" panose="02020603050405020304" pitchFamily="18" charset="0"/>
                        </a:rPr>
                        <a:t> включает</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22613">
                <a:tc>
                  <a:txBody>
                    <a:bodyPr/>
                    <a:lstStyle/>
                    <a:p>
                      <a:pPr>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00000"/>
                        </a:lnSpc>
                        <a:spcAft>
                          <a:spcPts val="0"/>
                        </a:spcAft>
                      </a:pPr>
                      <a:endParaRPr lang="ru-RU" sz="1000" b="1" dirty="0">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2"/>
                  </a:ext>
                </a:extLst>
              </a:tr>
              <a:tr h="222613">
                <a:tc>
                  <a:txBody>
                    <a:bodyPr/>
                    <a:lstStyle/>
                    <a:p>
                      <a:pPr>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00000"/>
                        </a:lnSpc>
                        <a:spcAft>
                          <a:spcPts val="0"/>
                        </a:spcAft>
                      </a:pPr>
                      <a:endParaRPr lang="ru-RU" sz="1000" b="1" dirty="0">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2368737576"/>
                  </a:ext>
                </a:extLst>
              </a:tr>
              <a:tr h="222613">
                <a:tc>
                  <a:txBody>
                    <a:bodyPr/>
                    <a:lstStyle/>
                    <a:p>
                      <a:pPr>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00000"/>
                        </a:lnSpc>
                        <a:spcAft>
                          <a:spcPts val="0"/>
                        </a:spcAft>
                      </a:pPr>
                      <a:endParaRPr lang="ru-RU" sz="1000" b="1" dirty="0">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879693983"/>
                  </a:ext>
                </a:extLst>
              </a:tr>
            </a:tbl>
          </a:graphicData>
        </a:graphic>
      </p:graphicFrame>
      <p:sp>
        <p:nvSpPr>
          <p:cNvPr id="12" name="Прямоугольник 11"/>
          <p:cNvSpPr/>
          <p:nvPr/>
        </p:nvSpPr>
        <p:spPr>
          <a:xfrm>
            <a:off x="68999" y="1682252"/>
            <a:ext cx="4277773" cy="553998"/>
          </a:xfrm>
          <a:prstGeom prst="rect">
            <a:avLst/>
          </a:prstGeom>
          <a:solidFill>
            <a:schemeClr val="bg1">
              <a:lumMod val="95000"/>
            </a:schemeClr>
          </a:solidFill>
          <a:ln>
            <a:solidFill>
              <a:schemeClr val="tx2">
                <a:lumMod val="75000"/>
                <a:lumOff val="25000"/>
              </a:schemeClr>
            </a:solidFill>
          </a:ln>
        </p:spPr>
        <p:txBody>
          <a:bodyPr wrap="square">
            <a:spAutoFit/>
          </a:bodyPr>
          <a:lstStyle/>
          <a:p>
            <a:pPr eaLnBrk="0" fontAlgn="base" hangingPunct="0">
              <a:spcBef>
                <a:spcPct val="0"/>
              </a:spcBef>
              <a:spcAft>
                <a:spcPct val="0"/>
              </a:spcAft>
            </a:pPr>
            <a:r>
              <a:rPr lang="ru-RU" sz="1000" b="1" dirty="0" smtClean="0">
                <a:latin typeface="Times New Roman" pitchFamily="18" charset="0"/>
                <a:ea typeface="Calibri" pitchFamily="34" charset="0"/>
                <a:cs typeface="Times New Roman" pitchFamily="18" charset="0"/>
              </a:rPr>
              <a:t>Цели экономического роста:</a:t>
            </a:r>
          </a:p>
          <a:p>
            <a:pPr eaLnBrk="0" fontAlgn="base" hangingPunct="0">
              <a:spcBef>
                <a:spcPct val="0"/>
              </a:spcBef>
              <a:spcAft>
                <a:spcPct val="0"/>
              </a:spcAft>
            </a:pPr>
            <a:r>
              <a:rPr lang="ru-RU" sz="1000" b="1" dirty="0" smtClean="0">
                <a:latin typeface="Times New Roman" pitchFamily="18" charset="0"/>
                <a:ea typeface="Calibri" pitchFamily="34" charset="0"/>
                <a:cs typeface="Times New Roman" pitchFamily="18" charset="0"/>
              </a:rPr>
              <a:t>1.</a:t>
            </a:r>
          </a:p>
          <a:p>
            <a:pPr eaLnBrk="0" fontAlgn="base" hangingPunct="0">
              <a:spcBef>
                <a:spcPct val="0"/>
              </a:spcBef>
              <a:spcAft>
                <a:spcPct val="0"/>
              </a:spcAft>
            </a:pPr>
            <a:r>
              <a:rPr lang="ru-RU" sz="1000" b="1" dirty="0" smtClean="0">
                <a:latin typeface="Times New Roman" pitchFamily="18" charset="0"/>
                <a:ea typeface="Calibri" pitchFamily="34" charset="0"/>
                <a:cs typeface="Times New Roman" pitchFamily="18" charset="0"/>
              </a:rPr>
              <a:t>2.</a:t>
            </a:r>
            <a:endParaRPr lang="ru-RU" sz="1400" b="1" dirty="0" smtClean="0">
              <a:latin typeface="Times New Roman" pitchFamily="18" charset="0"/>
              <a:ea typeface="Calibri" pitchFamily="34" charset="0"/>
              <a:cs typeface="Times New Roman" pitchFamily="18" charset="0"/>
            </a:endParaRPr>
          </a:p>
        </p:txBody>
      </p:sp>
      <p:graphicFrame>
        <p:nvGraphicFramePr>
          <p:cNvPr id="15" name="Таблица 14"/>
          <p:cNvGraphicFramePr>
            <a:graphicFrameLocks noGrp="1"/>
          </p:cNvGraphicFramePr>
          <p:nvPr>
            <p:extLst>
              <p:ext uri="{D42A27DB-BD31-4B8C-83A1-F6EECF244321}">
                <p14:modId xmlns:p14="http://schemas.microsoft.com/office/powerpoint/2010/main" val="3711735869"/>
              </p:ext>
            </p:extLst>
          </p:nvPr>
        </p:nvGraphicFramePr>
        <p:xfrm>
          <a:off x="95516" y="5530486"/>
          <a:ext cx="4226070" cy="1257876"/>
        </p:xfrm>
        <a:graphic>
          <a:graphicData uri="http://schemas.openxmlformats.org/drawingml/2006/table">
            <a:tbl>
              <a:tblPr firstRow="1" firstCol="1" bandRow="1"/>
              <a:tblGrid>
                <a:gridCol w="2033383">
                  <a:extLst>
                    <a:ext uri="{9D8B030D-6E8A-4147-A177-3AD203B41FA5}">
                      <a16:colId xmlns:a16="http://schemas.microsoft.com/office/drawing/2014/main" val="20000"/>
                    </a:ext>
                  </a:extLst>
                </a:gridCol>
                <a:gridCol w="2192687">
                  <a:extLst>
                    <a:ext uri="{9D8B030D-6E8A-4147-A177-3AD203B41FA5}">
                      <a16:colId xmlns:a16="http://schemas.microsoft.com/office/drawing/2014/main" val="20001"/>
                    </a:ext>
                  </a:extLst>
                </a:gridCol>
              </a:tblGrid>
              <a:tr h="225426">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Основные показатели </a:t>
                      </a:r>
                      <a:r>
                        <a:rPr lang="ru-RU" sz="1000" b="1" dirty="0" smtClean="0">
                          <a:latin typeface="Times New Roman" pitchFamily="18" charset="0"/>
                          <a:ea typeface="Calibri" pitchFamily="34" charset="0"/>
                          <a:cs typeface="Times New Roman" pitchFamily="18" charset="0"/>
                        </a:rPr>
                        <a:t>экономического роста</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sz="1200" dirty="0">
                        <a:solidFill>
                          <a:srgbClr val="002060"/>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extLst>
                  <a:ext uri="{0D108BD9-81ED-4DB2-BD59-A6C34878D82A}">
                    <a16:rowId xmlns:a16="http://schemas.microsoft.com/office/drawing/2014/main" val="10000"/>
                  </a:ext>
                </a:extLst>
              </a:tr>
              <a:tr h="261328">
                <a:tc>
                  <a:txBody>
                    <a:bodyPr/>
                    <a:lstStyle/>
                    <a:p>
                      <a:pPr>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bl>
          </a:graphicData>
        </a:graphic>
      </p:graphicFrame>
      <p:sp>
        <p:nvSpPr>
          <p:cNvPr id="16" name="Прямоугольник 15"/>
          <p:cNvSpPr/>
          <p:nvPr/>
        </p:nvSpPr>
        <p:spPr>
          <a:xfrm>
            <a:off x="4427984" y="993012"/>
            <a:ext cx="4658140" cy="615553"/>
          </a:xfrm>
          <a:prstGeom prst="rect">
            <a:avLst/>
          </a:prstGeom>
          <a:solidFill>
            <a:schemeClr val="bg1">
              <a:lumMod val="95000"/>
            </a:schemeClr>
          </a:solidFill>
          <a:ln>
            <a:solidFill>
              <a:schemeClr val="tx2">
                <a:lumMod val="75000"/>
                <a:lumOff val="25000"/>
              </a:schemeClr>
            </a:solidFill>
          </a:ln>
        </p:spPr>
        <p:txBody>
          <a:bodyPr wrap="square">
            <a:spAutoFit/>
          </a:bodyPr>
          <a:lstStyle/>
          <a:p>
            <a:pPr eaLnBrk="0" fontAlgn="base" hangingPunct="0">
              <a:spcBef>
                <a:spcPct val="0"/>
              </a:spcBef>
              <a:spcAft>
                <a:spcPct val="0"/>
              </a:spcAft>
            </a:pPr>
            <a:r>
              <a:rPr lang="ru-RU" sz="1000" b="1" dirty="0" smtClean="0">
                <a:latin typeface="Times New Roman" pitchFamily="18" charset="0"/>
                <a:ea typeface="Calibri" pitchFamily="34" charset="0"/>
                <a:cs typeface="Times New Roman" pitchFamily="18" charset="0"/>
              </a:rPr>
              <a:t>Валовой </a:t>
            </a:r>
            <a:r>
              <a:rPr lang="ru-RU" sz="1000" b="1" dirty="0">
                <a:latin typeface="Times New Roman" pitchFamily="18" charset="0"/>
                <a:ea typeface="Calibri" pitchFamily="34" charset="0"/>
                <a:cs typeface="Times New Roman" pitchFamily="18" charset="0"/>
              </a:rPr>
              <a:t>внутренний продукт (ВВП)- </a:t>
            </a:r>
            <a:endParaRPr lang="ru-RU" sz="1000" b="1"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000" b="1" dirty="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p:txBody>
      </p:sp>
      <p:graphicFrame>
        <p:nvGraphicFramePr>
          <p:cNvPr id="22" name="Таблица 21"/>
          <p:cNvGraphicFramePr>
            <a:graphicFrameLocks noGrp="1"/>
          </p:cNvGraphicFramePr>
          <p:nvPr>
            <p:extLst>
              <p:ext uri="{D42A27DB-BD31-4B8C-83A1-F6EECF244321}">
                <p14:modId xmlns:p14="http://schemas.microsoft.com/office/powerpoint/2010/main" val="4157460473"/>
              </p:ext>
            </p:extLst>
          </p:nvPr>
        </p:nvGraphicFramePr>
        <p:xfrm>
          <a:off x="4427984" y="3384666"/>
          <a:ext cx="4701831" cy="1128526"/>
        </p:xfrm>
        <a:graphic>
          <a:graphicData uri="http://schemas.openxmlformats.org/drawingml/2006/table">
            <a:tbl>
              <a:tblPr firstRow="1" firstCol="1" bandRow="1"/>
              <a:tblGrid>
                <a:gridCol w="2326330">
                  <a:extLst>
                    <a:ext uri="{9D8B030D-6E8A-4147-A177-3AD203B41FA5}">
                      <a16:colId xmlns:a16="http://schemas.microsoft.com/office/drawing/2014/main" val="20000"/>
                    </a:ext>
                  </a:extLst>
                </a:gridCol>
                <a:gridCol w="2375501">
                  <a:extLst>
                    <a:ext uri="{9D8B030D-6E8A-4147-A177-3AD203B41FA5}">
                      <a16:colId xmlns:a16="http://schemas.microsoft.com/office/drawing/2014/main" val="20001"/>
                    </a:ext>
                  </a:extLst>
                </a:gridCol>
              </a:tblGrid>
              <a:tr h="225426">
                <a:tc gridSpan="2">
                  <a:txBody>
                    <a:bodyPr/>
                    <a:lstStyle/>
                    <a:p>
                      <a:pPr algn="ctr">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ВВП</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sz="1200" dirty="0">
                        <a:solidFill>
                          <a:srgbClr val="002060"/>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extLst>
                  <a:ext uri="{0D108BD9-81ED-4DB2-BD59-A6C34878D82A}">
                    <a16:rowId xmlns:a16="http://schemas.microsoft.com/office/drawing/2014/main" val="10000"/>
                  </a:ext>
                </a:extLst>
              </a:tr>
              <a:tr h="327850">
                <a:tc>
                  <a:txBody>
                    <a:bodyPr/>
                    <a:lstStyle/>
                    <a:p>
                      <a:pPr>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Номинальный</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Реальный</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22613">
                <a:tc>
                  <a:txBody>
                    <a:bodyPr/>
                    <a:lstStyle/>
                    <a:p>
                      <a:pPr>
                        <a:lnSpc>
                          <a:spcPct val="100000"/>
                        </a:lnSpc>
                        <a:spcAft>
                          <a:spcPts val="0"/>
                        </a:spcAft>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00000"/>
                        </a:lnSpc>
                        <a:spcAft>
                          <a:spcPts val="0"/>
                        </a:spcAft>
                      </a:pPr>
                      <a:endParaRPr lang="ru-RU" sz="1000" b="1" dirty="0">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2"/>
                  </a:ext>
                </a:extLst>
              </a:tr>
            </a:tbl>
          </a:graphicData>
        </a:graphic>
      </p:graphicFrame>
      <p:sp>
        <p:nvSpPr>
          <p:cNvPr id="23" name="Прямоугольник 22"/>
          <p:cNvSpPr/>
          <p:nvPr/>
        </p:nvSpPr>
        <p:spPr>
          <a:xfrm>
            <a:off x="4410958" y="4588410"/>
            <a:ext cx="4658140" cy="707886"/>
          </a:xfrm>
          <a:prstGeom prst="rect">
            <a:avLst/>
          </a:prstGeom>
          <a:solidFill>
            <a:schemeClr val="bg1">
              <a:lumMod val="95000"/>
            </a:schemeClr>
          </a:solidFill>
          <a:ln>
            <a:solidFill>
              <a:schemeClr val="tx2">
                <a:lumMod val="75000"/>
                <a:lumOff val="25000"/>
              </a:schemeClr>
            </a:solidFill>
          </a:ln>
        </p:spPr>
        <p:txBody>
          <a:bodyPr wrap="square">
            <a:spAutoFit/>
          </a:bodyPr>
          <a:lstStyle/>
          <a:p>
            <a:pPr eaLnBrk="0" fontAlgn="base" hangingPunct="0">
              <a:spcBef>
                <a:spcPct val="0"/>
              </a:spcBef>
              <a:spcAft>
                <a:spcPct val="0"/>
              </a:spcAft>
            </a:pPr>
            <a:r>
              <a:rPr lang="ru-RU" sz="1000" b="1" dirty="0">
                <a:latin typeface="Times New Roman" pitchFamily="18" charset="0"/>
                <a:ea typeface="Calibri" pitchFamily="34" charset="0"/>
                <a:cs typeface="Times New Roman" pitchFamily="18" charset="0"/>
              </a:rPr>
              <a:t>Валовый национальный продукт (ВНП) </a:t>
            </a:r>
            <a:r>
              <a:rPr lang="ru-RU" sz="1000" dirty="0">
                <a:latin typeface="Times New Roman" pitchFamily="18" charset="0"/>
                <a:ea typeface="Calibri" pitchFamily="34" charset="0"/>
                <a:cs typeface="Times New Roman" pitchFamily="18" charset="0"/>
              </a:rPr>
              <a:t>— это макроэкономический показатель, отражающий стоимость всех конечных товаров и услуг, произведённых отечественными производителями как на территории страны, так и за её пределами</a:t>
            </a:r>
            <a:r>
              <a:rPr lang="ru-RU" sz="1000" dirty="0" smtClean="0">
                <a:latin typeface="Times New Roman" pitchFamily="18" charset="0"/>
                <a:ea typeface="Calibri" pitchFamily="34" charset="0"/>
                <a:cs typeface="Times New Roman" pitchFamily="18" charset="0"/>
              </a:rPr>
              <a:t>.</a:t>
            </a:r>
            <a:endParaRPr lang="ru-RU" sz="1400" b="1" dirty="0" smtClean="0">
              <a:latin typeface="Times New Roman" pitchFamily="18" charset="0"/>
              <a:ea typeface="Calibri" pitchFamily="34" charset="0"/>
              <a:cs typeface="Times New Roman" pitchFamily="18" charset="0"/>
            </a:endParaRPr>
          </a:p>
        </p:txBody>
      </p:sp>
      <p:pic>
        <p:nvPicPr>
          <p:cNvPr id="2" name="Рисунок 1"/>
          <p:cNvPicPr>
            <a:picLocks noChangeAspect="1"/>
          </p:cNvPicPr>
          <p:nvPr/>
        </p:nvPicPr>
        <p:blipFill>
          <a:blip r:embed="rId3"/>
          <a:stretch>
            <a:fillRect/>
          </a:stretch>
        </p:blipFill>
        <p:spPr>
          <a:xfrm>
            <a:off x="6841093" y="5343151"/>
            <a:ext cx="2302907" cy="1469941"/>
          </a:xfrm>
          <a:prstGeom prst="rect">
            <a:avLst/>
          </a:prstGeom>
        </p:spPr>
      </p:pic>
      <p:sp>
        <p:nvSpPr>
          <p:cNvPr id="4" name="Прямоугольник 3"/>
          <p:cNvSpPr/>
          <p:nvPr/>
        </p:nvSpPr>
        <p:spPr>
          <a:xfrm>
            <a:off x="4384293" y="5373794"/>
            <a:ext cx="2483388" cy="1323439"/>
          </a:xfrm>
          <a:prstGeom prst="rect">
            <a:avLst/>
          </a:prstGeom>
        </p:spPr>
        <p:txBody>
          <a:bodyPr wrap="square">
            <a:spAutoFit/>
          </a:bodyPr>
          <a:lstStyle/>
          <a:p>
            <a:r>
              <a:rPr lang="ru-RU" sz="1000" b="1" dirty="0">
                <a:latin typeface="Times New Roman" panose="02020603050405020304" pitchFamily="18" charset="0"/>
                <a:cs typeface="Times New Roman" panose="02020603050405020304" pitchFamily="18" charset="0"/>
              </a:rPr>
              <a:t>Перечисленные макроэкономические показатели помогают</a:t>
            </a:r>
            <a:r>
              <a:rPr lang="ru-RU" sz="1000" dirty="0">
                <a:latin typeface="Times New Roman" panose="02020603050405020304" pitchFamily="18" charset="0"/>
                <a:cs typeface="Times New Roman" panose="02020603050405020304" pitchFamily="18" charset="0"/>
              </a:rPr>
              <a:t>:</a:t>
            </a:r>
          </a:p>
          <a:p>
            <a:pPr marL="171450" indent="-171450">
              <a:buFont typeface="Wingdings" panose="05000000000000000000" pitchFamily="2" charset="2"/>
              <a:buChar char="Ø"/>
            </a:pPr>
            <a:r>
              <a:rPr lang="ru-RU" sz="1000" dirty="0">
                <a:latin typeface="Times New Roman" panose="02020603050405020304" pitchFamily="18" charset="0"/>
                <a:cs typeface="Times New Roman" panose="02020603050405020304" pitchFamily="18" charset="0"/>
              </a:rPr>
              <a:t>оценивать экономический рост;</a:t>
            </a:r>
          </a:p>
          <a:p>
            <a:pPr marL="171450" indent="-171450">
              <a:buFont typeface="Wingdings" panose="05000000000000000000" pitchFamily="2" charset="2"/>
              <a:buChar char="Ø"/>
            </a:pPr>
            <a:r>
              <a:rPr lang="ru-RU" sz="1000" dirty="0">
                <a:latin typeface="Times New Roman" panose="02020603050405020304" pitchFamily="18" charset="0"/>
                <a:cs typeface="Times New Roman" panose="02020603050405020304" pitchFamily="18" charset="0"/>
              </a:rPr>
              <a:t>планировать экономические реформы и государственный бюджет;</a:t>
            </a:r>
          </a:p>
          <a:p>
            <a:pPr marL="171450" indent="-171450">
              <a:buFont typeface="Wingdings" panose="05000000000000000000" pitchFamily="2" charset="2"/>
              <a:buChar char="Ø"/>
            </a:pPr>
            <a:r>
              <a:rPr lang="ru-RU" sz="1000" dirty="0">
                <a:latin typeface="Times New Roman" panose="02020603050405020304" pitchFamily="18" charset="0"/>
                <a:cs typeface="Times New Roman" panose="02020603050405020304" pitchFamily="18" charset="0"/>
              </a:rPr>
              <a:t>сравнивать уровень экономического развития разных стран;</a:t>
            </a:r>
          </a:p>
          <a:p>
            <a:pPr marL="171450" indent="-171450">
              <a:buFont typeface="Wingdings" panose="05000000000000000000" pitchFamily="2" charset="2"/>
              <a:buChar char="Ø"/>
            </a:pPr>
            <a:r>
              <a:rPr lang="ru-RU" sz="1000" dirty="0">
                <a:latin typeface="Times New Roman" panose="02020603050405020304" pitchFamily="18" charset="0"/>
                <a:cs typeface="Times New Roman" panose="02020603050405020304" pitchFamily="18" charset="0"/>
              </a:rPr>
              <a:t>оценивать уровень жизни.</a:t>
            </a:r>
          </a:p>
        </p:txBody>
      </p:sp>
    </p:spTree>
    <p:extLst>
      <p:ext uri="{BB962C8B-B14F-4D97-AF65-F5344CB8AC3E}">
        <p14:creationId xmlns:p14="http://schemas.microsoft.com/office/powerpoint/2010/main" val="404791081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203" y="46377"/>
            <a:ext cx="9043919" cy="954107"/>
          </a:xfrm>
          <a:prstGeom prst="rect">
            <a:avLst/>
          </a:prstGeom>
        </p:spPr>
        <p:txBody>
          <a:bodyPr wrap="square">
            <a:spAutoFit/>
          </a:bodyPr>
          <a:lstStyle/>
          <a:p>
            <a:pPr eaLnBrk="0" fontAlgn="base" hangingPunct="0">
              <a:spcBef>
                <a:spcPct val="0"/>
              </a:spcBef>
              <a:spcAft>
                <a:spcPct val="0"/>
              </a:spcAft>
            </a:pPr>
            <a:r>
              <a:rPr lang="ru-RU" sz="1400" b="1" dirty="0" smtClean="0">
                <a:latin typeface="Times New Roman" pitchFamily="18" charset="0"/>
                <a:ea typeface="Calibri" pitchFamily="34" charset="0"/>
                <a:cs typeface="Times New Roman" pitchFamily="18" charset="0"/>
              </a:rPr>
              <a:t>2.16. </a:t>
            </a:r>
            <a:r>
              <a:rPr lang="ru-RU" sz="1400" dirty="0">
                <a:latin typeface="Times New Roman" pitchFamily="18" charset="0"/>
                <a:ea typeface="Calibri" pitchFamily="34" charset="0"/>
                <a:cs typeface="Times New Roman" pitchFamily="18" charset="0"/>
              </a:rPr>
              <a:t>Экономический рост и пути его достижения</a:t>
            </a:r>
            <a:r>
              <a:rPr lang="ru-RU" sz="1400" dirty="0" smtClean="0">
                <a:latin typeface="Times New Roman" pitchFamily="18" charset="0"/>
                <a:ea typeface="Calibri" pitchFamily="34" charset="0"/>
                <a:cs typeface="Times New Roman" pitchFamily="18" charset="0"/>
              </a:rPr>
              <a:t>. Измерение </a:t>
            </a:r>
            <a:r>
              <a:rPr lang="ru-RU" sz="1400" dirty="0">
                <a:latin typeface="Times New Roman" pitchFamily="18" charset="0"/>
                <a:ea typeface="Calibri" pitchFamily="34" charset="0"/>
                <a:cs typeface="Times New Roman" pitchFamily="18" charset="0"/>
              </a:rPr>
              <a:t>экономического роста. </a:t>
            </a:r>
            <a:r>
              <a:rPr lang="ru-RU" sz="1400" dirty="0" smtClean="0">
                <a:latin typeface="Times New Roman" pitchFamily="18" charset="0"/>
                <a:ea typeface="Calibri" pitchFamily="34" charset="0"/>
                <a:cs typeface="Times New Roman" pitchFamily="18" charset="0"/>
              </a:rPr>
              <a:t>Основные макроэкономические </a:t>
            </a:r>
            <a:r>
              <a:rPr lang="ru-RU" sz="1400" dirty="0">
                <a:latin typeface="Times New Roman" pitchFamily="18" charset="0"/>
                <a:ea typeface="Calibri" pitchFamily="34" charset="0"/>
                <a:cs typeface="Times New Roman" pitchFamily="18" charset="0"/>
              </a:rPr>
              <a:t>показатели: валовой </a:t>
            </a:r>
            <a:r>
              <a:rPr lang="ru-RU" sz="1400" dirty="0" smtClean="0">
                <a:latin typeface="Times New Roman" pitchFamily="18" charset="0"/>
                <a:ea typeface="Calibri" pitchFamily="34" charset="0"/>
                <a:cs typeface="Times New Roman" pitchFamily="18" charset="0"/>
              </a:rPr>
              <a:t>национальный </a:t>
            </a:r>
            <a:r>
              <a:rPr lang="ru-RU" sz="1400" dirty="0">
                <a:latin typeface="Times New Roman" pitchFamily="18" charset="0"/>
                <a:ea typeface="Calibri" pitchFamily="34" charset="0"/>
                <a:cs typeface="Times New Roman" pitchFamily="18" charset="0"/>
              </a:rPr>
              <a:t>продукт (ВНП), валовой </a:t>
            </a:r>
            <a:r>
              <a:rPr lang="ru-RU" sz="1400" dirty="0" smtClean="0">
                <a:latin typeface="Times New Roman" pitchFamily="18" charset="0"/>
                <a:ea typeface="Calibri" pitchFamily="34" charset="0"/>
                <a:cs typeface="Times New Roman" pitchFamily="18" charset="0"/>
              </a:rPr>
              <a:t>внутренний </a:t>
            </a:r>
            <a:r>
              <a:rPr lang="ru-RU" sz="1400" dirty="0">
                <a:latin typeface="Times New Roman" pitchFamily="18" charset="0"/>
                <a:ea typeface="Calibri" pitchFamily="34" charset="0"/>
                <a:cs typeface="Times New Roman" pitchFamily="18" charset="0"/>
              </a:rPr>
              <a:t>продукт (ВВП). Реальный и </a:t>
            </a:r>
            <a:r>
              <a:rPr lang="ru-RU" sz="1400" dirty="0" smtClean="0">
                <a:latin typeface="Times New Roman" pitchFamily="18" charset="0"/>
                <a:ea typeface="Calibri" pitchFamily="34" charset="0"/>
                <a:cs typeface="Times New Roman" pitchFamily="18" charset="0"/>
              </a:rPr>
              <a:t>номинальный валовой </a:t>
            </a:r>
            <a:r>
              <a:rPr lang="ru-RU" sz="1400" dirty="0">
                <a:latin typeface="Times New Roman" pitchFamily="18" charset="0"/>
                <a:ea typeface="Calibri" pitchFamily="34" charset="0"/>
                <a:cs typeface="Times New Roman" pitchFamily="18" charset="0"/>
              </a:rPr>
              <a:t>внутренний продукт. </a:t>
            </a:r>
            <a:r>
              <a:rPr lang="ru-RU" sz="1400" b="1" dirty="0" smtClean="0">
                <a:latin typeface="Times New Roman" pitchFamily="18" charset="0"/>
                <a:ea typeface="Calibri" pitchFamily="34" charset="0"/>
                <a:cs typeface="Times New Roman" pitchFamily="18" charset="0"/>
              </a:rPr>
              <a:t>Макроэкономические </a:t>
            </a:r>
            <a:r>
              <a:rPr lang="ru-RU" sz="1400" b="1" dirty="0">
                <a:latin typeface="Times New Roman" pitchFamily="18" charset="0"/>
                <a:ea typeface="Calibri" pitchFamily="34" charset="0"/>
                <a:cs typeface="Times New Roman" pitchFamily="18" charset="0"/>
              </a:rPr>
              <a:t>показатели и качество жизни. </a:t>
            </a:r>
            <a:r>
              <a:rPr lang="ru-RU" sz="1400" b="1" dirty="0" smtClean="0">
                <a:latin typeface="Times New Roman" pitchFamily="18" charset="0"/>
                <a:ea typeface="Calibri" pitchFamily="34" charset="0"/>
                <a:cs typeface="Times New Roman" pitchFamily="18" charset="0"/>
              </a:rPr>
              <a:t>Факторы </a:t>
            </a:r>
            <a:r>
              <a:rPr lang="ru-RU" sz="1400" b="1" dirty="0">
                <a:latin typeface="Times New Roman" pitchFamily="18" charset="0"/>
                <a:ea typeface="Calibri" pitchFamily="34" charset="0"/>
                <a:cs typeface="Times New Roman" pitchFamily="18" charset="0"/>
              </a:rPr>
              <a:t>долгосрочного экономического </a:t>
            </a:r>
            <a:r>
              <a:rPr lang="ru-RU" sz="1400" b="1" dirty="0" smtClean="0">
                <a:latin typeface="Times New Roman" pitchFamily="18" charset="0"/>
                <a:ea typeface="Calibri" pitchFamily="34" charset="0"/>
                <a:cs typeface="Times New Roman" pitchFamily="18" charset="0"/>
              </a:rPr>
              <a:t>роста.</a:t>
            </a:r>
            <a:endParaRPr lang="ru-RU" sz="1400" b="1" dirty="0">
              <a:latin typeface="Times New Roman" pitchFamily="18" charset="0"/>
              <a:ea typeface="Calibri" pitchFamily="34" charset="0"/>
              <a:cs typeface="Times New Roman" pitchFamily="18" charset="0"/>
            </a:endParaRPr>
          </a:p>
        </p:txBody>
      </p:sp>
      <p:sp>
        <p:nvSpPr>
          <p:cNvPr id="18" name="Прямоугольник 17"/>
          <p:cNvSpPr/>
          <p:nvPr/>
        </p:nvSpPr>
        <p:spPr>
          <a:xfrm>
            <a:off x="71560" y="1000484"/>
            <a:ext cx="4493214" cy="5740033"/>
          </a:xfrm>
          <a:prstGeom prst="rect">
            <a:avLst/>
          </a:prstGeom>
          <a:solidFill>
            <a:schemeClr val="bg1"/>
          </a:solidFill>
          <a:ln>
            <a:solidFill>
              <a:schemeClr val="tx2">
                <a:lumMod val="75000"/>
                <a:lumOff val="25000"/>
              </a:schemeClr>
            </a:solidFill>
          </a:ln>
        </p:spPr>
        <p:txBody>
          <a:bodyPr wrap="square">
            <a:spAutoFit/>
          </a:bodyPr>
          <a:lstStyle/>
          <a:p>
            <a:pPr eaLnBrk="0" fontAlgn="base" hangingPunct="0">
              <a:spcBef>
                <a:spcPct val="0"/>
              </a:spcBef>
              <a:spcAft>
                <a:spcPct val="0"/>
              </a:spcAft>
            </a:pPr>
            <a:r>
              <a:rPr lang="ru-RU" sz="1200" b="1" dirty="0">
                <a:latin typeface="Times New Roman" pitchFamily="18" charset="0"/>
                <a:ea typeface="Calibri" pitchFamily="34" charset="0"/>
                <a:cs typeface="Times New Roman" pitchFamily="18" charset="0"/>
              </a:rPr>
              <a:t>Макроэкономические показатели и качество жизни. </a:t>
            </a:r>
            <a:endParaRPr lang="ru-RU" sz="1200" b="1"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r>
              <a:rPr lang="ru-RU" sz="1000" dirty="0" smtClean="0">
                <a:latin typeface="Times New Roman" pitchFamily="18" charset="0"/>
                <a:ea typeface="Calibri" pitchFamily="34" charset="0"/>
                <a:cs typeface="Times New Roman" pitchFamily="18" charset="0"/>
              </a:rPr>
              <a:t>Экономика </a:t>
            </a:r>
            <a:r>
              <a:rPr lang="ru-RU" sz="1000" dirty="0">
                <a:latin typeface="Times New Roman" pitchFamily="18" charset="0"/>
                <a:ea typeface="Calibri" pitchFamily="34" charset="0"/>
                <a:cs typeface="Times New Roman" pitchFamily="18" charset="0"/>
              </a:rPr>
              <a:t>значительно влияет на жизнь общества и отдельного человека. Она тесно связана с научно-техническим прогрессом и качеством жизни.</a:t>
            </a:r>
          </a:p>
          <a:p>
            <a:pPr eaLnBrk="0" fontAlgn="base" hangingPunct="0">
              <a:spcBef>
                <a:spcPct val="0"/>
              </a:spcBef>
              <a:spcAft>
                <a:spcPct val="0"/>
              </a:spcAft>
            </a:pPr>
            <a:r>
              <a:rPr lang="ru-RU" sz="1000" b="1" dirty="0">
                <a:latin typeface="Times New Roman" pitchFamily="18" charset="0"/>
                <a:ea typeface="Calibri" pitchFamily="34" charset="0"/>
                <a:cs typeface="Times New Roman" pitchFamily="18" charset="0"/>
              </a:rPr>
              <a:t>Пример</a:t>
            </a:r>
            <a:r>
              <a:rPr lang="ru-RU" sz="1000" b="1" dirty="0" smtClean="0">
                <a:latin typeface="Times New Roman" pitchFamily="18" charset="0"/>
                <a:ea typeface="Calibri" pitchFamily="34" charset="0"/>
                <a:cs typeface="Times New Roman" pitchFamily="18" charset="0"/>
              </a:rPr>
              <a:t>: </a:t>
            </a:r>
            <a:r>
              <a:rPr lang="ru-RU" sz="1000" dirty="0" smtClean="0">
                <a:latin typeface="Times New Roman" pitchFamily="18" charset="0"/>
                <a:ea typeface="Calibri" pitchFamily="34" charset="0"/>
                <a:cs typeface="Times New Roman" pitchFamily="18" charset="0"/>
              </a:rPr>
              <a:t>вспомним </a:t>
            </a:r>
            <a:r>
              <a:rPr lang="ru-RU" sz="1000" dirty="0">
                <a:latin typeface="Times New Roman" pitchFamily="18" charset="0"/>
                <a:ea typeface="Calibri" pitchFamily="34" charset="0"/>
                <a:cs typeface="Times New Roman" pitchFamily="18" charset="0"/>
              </a:rPr>
              <a:t>одну из глобальных проблем — «Север-Юг». Для стран северного полушария характерны развитая экономика и высокий уровень жизни, а для стран Юга — наоборот</a:t>
            </a:r>
            <a:r>
              <a:rPr lang="ru-RU" sz="1000" dirty="0" smtClean="0">
                <a:latin typeface="Times New Roman" pitchFamily="18" charset="0"/>
                <a:ea typeface="Calibri" pitchFamily="34" charset="0"/>
                <a:cs typeface="Times New Roman" pitchFamily="18" charset="0"/>
              </a:rPr>
              <a:t>. </a:t>
            </a:r>
            <a:endParaRPr lang="ru-RU" sz="1000" dirty="0">
              <a:latin typeface="Times New Roman" pitchFamily="18" charset="0"/>
              <a:ea typeface="Calibri" pitchFamily="34" charset="0"/>
              <a:cs typeface="Times New Roman" pitchFamily="18" charset="0"/>
            </a:endParaRPr>
          </a:p>
          <a:p>
            <a:pPr eaLnBrk="0" fontAlgn="base" hangingPunct="0">
              <a:spcBef>
                <a:spcPct val="0"/>
              </a:spcBef>
              <a:spcAft>
                <a:spcPct val="0"/>
              </a:spcAft>
            </a:pPr>
            <a:r>
              <a:rPr lang="ru-RU" sz="1000" dirty="0">
                <a:latin typeface="Times New Roman" pitchFamily="18" charset="0"/>
                <a:ea typeface="Calibri" pitchFamily="34" charset="0"/>
                <a:cs typeface="Times New Roman" pitchFamily="18" charset="0"/>
              </a:rPr>
              <a:t>Существует несколько показателей, с помощью которых можно оценить социально-экономическое развитие общества.</a:t>
            </a:r>
          </a:p>
          <a:p>
            <a:pPr eaLnBrk="0" fontAlgn="base" hangingPunct="0">
              <a:spcBef>
                <a:spcPct val="0"/>
              </a:spcBef>
              <a:spcAft>
                <a:spcPct val="0"/>
              </a:spcAft>
            </a:pPr>
            <a:r>
              <a:rPr lang="ru-RU" sz="1000" b="1" dirty="0">
                <a:latin typeface="Times New Roman" pitchFamily="18" charset="0"/>
                <a:ea typeface="Calibri" pitchFamily="34" charset="0"/>
                <a:cs typeface="Times New Roman" pitchFamily="18" charset="0"/>
              </a:rPr>
              <a:t>Качество жизни </a:t>
            </a:r>
            <a:r>
              <a:rPr lang="ru-RU" sz="1000" dirty="0">
                <a:latin typeface="Times New Roman" pitchFamily="18" charset="0"/>
                <a:ea typeface="Calibri" pitchFamily="34" charset="0"/>
                <a:cs typeface="Times New Roman" pitchFamily="18" charset="0"/>
              </a:rPr>
              <a:t>— это совокупность социальных, экономических и правовых факторов, определяющих удовлетворённость и комфорт человека в данном обществе.</a:t>
            </a:r>
          </a:p>
          <a:p>
            <a:pPr eaLnBrk="0" fontAlgn="base" hangingPunct="0">
              <a:spcBef>
                <a:spcPct val="0"/>
              </a:spcBef>
              <a:spcAft>
                <a:spcPct val="0"/>
              </a:spcAft>
            </a:pPr>
            <a:r>
              <a:rPr lang="ru-RU" sz="1000" b="1" dirty="0">
                <a:latin typeface="Times New Roman" pitchFamily="18" charset="0"/>
                <a:ea typeface="Calibri" pitchFamily="34" charset="0"/>
                <a:cs typeface="Times New Roman" pitchFamily="18" charset="0"/>
              </a:rPr>
              <a:t>Понятие «качество жизни» учитывает самые разнообразные критерии:</a:t>
            </a:r>
          </a:p>
          <a:p>
            <a:pPr marL="171450" indent="-171450" eaLnBrk="0" fontAlgn="base" hangingPunct="0">
              <a:spcBef>
                <a:spcPct val="0"/>
              </a:spcBef>
              <a:spcAft>
                <a:spcPct val="0"/>
              </a:spcAft>
              <a:buFont typeface="Wingdings" panose="05000000000000000000" pitchFamily="2" charset="2"/>
              <a:buChar char="Ø"/>
            </a:pPr>
            <a:r>
              <a:rPr lang="ru-RU" sz="1000" dirty="0">
                <a:latin typeface="Times New Roman" pitchFamily="18" charset="0"/>
                <a:ea typeface="Calibri" pitchFamily="34" charset="0"/>
                <a:cs typeface="Times New Roman" pitchFamily="18" charset="0"/>
              </a:rPr>
              <a:t>уровень дохода и безработицы;</a:t>
            </a:r>
          </a:p>
          <a:p>
            <a:pPr marL="171450" indent="-171450" eaLnBrk="0" fontAlgn="base" hangingPunct="0">
              <a:spcBef>
                <a:spcPct val="0"/>
              </a:spcBef>
              <a:spcAft>
                <a:spcPct val="0"/>
              </a:spcAft>
              <a:buFont typeface="Wingdings" panose="05000000000000000000" pitchFamily="2" charset="2"/>
              <a:buChar char="Ø"/>
            </a:pPr>
            <a:r>
              <a:rPr lang="ru-RU" sz="1000" dirty="0">
                <a:latin typeface="Times New Roman" pitchFamily="18" charset="0"/>
                <a:ea typeface="Calibri" pitchFamily="34" charset="0"/>
                <a:cs typeface="Times New Roman" pitchFamily="18" charset="0"/>
              </a:rPr>
              <a:t>здоровье и доступность медицинских услуг;</a:t>
            </a:r>
          </a:p>
          <a:p>
            <a:pPr marL="171450" indent="-171450" eaLnBrk="0" fontAlgn="base" hangingPunct="0">
              <a:spcBef>
                <a:spcPct val="0"/>
              </a:spcBef>
              <a:spcAft>
                <a:spcPct val="0"/>
              </a:spcAft>
              <a:buFont typeface="Wingdings" panose="05000000000000000000" pitchFamily="2" charset="2"/>
              <a:buChar char="Ø"/>
            </a:pPr>
            <a:r>
              <a:rPr lang="ru-RU" sz="1000" dirty="0">
                <a:latin typeface="Times New Roman" pitchFamily="18" charset="0"/>
                <a:ea typeface="Calibri" pitchFamily="34" charset="0"/>
                <a:cs typeface="Times New Roman" pitchFamily="18" charset="0"/>
              </a:rPr>
              <a:t>уровень преступности;</a:t>
            </a:r>
          </a:p>
          <a:p>
            <a:pPr marL="171450" indent="-171450" eaLnBrk="0" fontAlgn="base" hangingPunct="0">
              <a:spcBef>
                <a:spcPct val="0"/>
              </a:spcBef>
              <a:spcAft>
                <a:spcPct val="0"/>
              </a:spcAft>
              <a:buFont typeface="Wingdings" panose="05000000000000000000" pitchFamily="2" charset="2"/>
              <a:buChar char="Ø"/>
            </a:pPr>
            <a:r>
              <a:rPr lang="ru-RU" sz="1000" dirty="0">
                <a:latin typeface="Times New Roman" pitchFamily="18" charset="0"/>
                <a:ea typeface="Calibri" pitchFamily="34" charset="0"/>
                <a:cs typeface="Times New Roman" pitchFamily="18" charset="0"/>
              </a:rPr>
              <a:t>доступность и качество образования;</a:t>
            </a:r>
          </a:p>
          <a:p>
            <a:pPr marL="171450" indent="-171450" eaLnBrk="0" fontAlgn="base" hangingPunct="0">
              <a:spcBef>
                <a:spcPct val="0"/>
              </a:spcBef>
              <a:spcAft>
                <a:spcPct val="0"/>
              </a:spcAft>
              <a:buFont typeface="Wingdings" panose="05000000000000000000" pitchFamily="2" charset="2"/>
              <a:buChar char="Ø"/>
            </a:pPr>
            <a:r>
              <a:rPr lang="ru-RU" sz="1000" dirty="0">
                <a:latin typeface="Times New Roman" pitchFamily="18" charset="0"/>
                <a:ea typeface="Calibri" pitchFamily="34" charset="0"/>
                <a:cs typeface="Times New Roman" pitchFamily="18" charset="0"/>
              </a:rPr>
              <a:t>экология и другие.</a:t>
            </a:r>
          </a:p>
          <a:p>
            <a:pPr eaLnBrk="0" fontAlgn="base" hangingPunct="0">
              <a:spcBef>
                <a:spcPct val="0"/>
              </a:spcBef>
              <a:spcAft>
                <a:spcPct val="0"/>
              </a:spcAft>
            </a:pPr>
            <a:r>
              <a:rPr lang="ru-RU" sz="1000" dirty="0">
                <a:latin typeface="Times New Roman" pitchFamily="18" charset="0"/>
                <a:ea typeface="Calibri" pitchFamily="34" charset="0"/>
                <a:cs typeface="Times New Roman" pitchFamily="18" charset="0"/>
              </a:rPr>
              <a:t> </a:t>
            </a:r>
            <a:r>
              <a:rPr lang="ru-RU" sz="1000" b="1" dirty="0" smtClean="0">
                <a:latin typeface="Times New Roman" pitchFamily="18" charset="0"/>
                <a:ea typeface="Calibri" pitchFamily="34" charset="0"/>
                <a:cs typeface="Times New Roman" pitchFamily="18" charset="0"/>
              </a:rPr>
              <a:t>При </a:t>
            </a:r>
            <a:r>
              <a:rPr lang="ru-RU" sz="1000" b="1" dirty="0">
                <a:latin typeface="Times New Roman" pitchFamily="18" charset="0"/>
                <a:ea typeface="Calibri" pitchFamily="34" charset="0"/>
                <a:cs typeface="Times New Roman" pitchFamily="18" charset="0"/>
              </a:rPr>
              <a:t>определении качества жизни используются такие количественные показатели, как:</a:t>
            </a:r>
          </a:p>
          <a:p>
            <a:pPr marL="171450" indent="-171450" eaLnBrk="0" fontAlgn="base" hangingPunct="0">
              <a:spcBef>
                <a:spcPct val="0"/>
              </a:spcBef>
              <a:spcAft>
                <a:spcPct val="0"/>
              </a:spcAft>
              <a:buFont typeface="Wingdings" panose="05000000000000000000" pitchFamily="2" charset="2"/>
              <a:buChar char="Ø"/>
            </a:pPr>
            <a:r>
              <a:rPr lang="ru-RU" sz="1000" dirty="0">
                <a:latin typeface="Times New Roman" pitchFamily="18" charset="0"/>
                <a:ea typeface="Calibri" pitchFamily="34" charset="0"/>
                <a:cs typeface="Times New Roman" pitchFamily="18" charset="0"/>
              </a:rPr>
              <a:t>средний доход на душу населения (усреднённый показатель дохода одного гражданина за календарный год);</a:t>
            </a:r>
          </a:p>
          <a:p>
            <a:pPr marL="171450" indent="-171450" eaLnBrk="0" fontAlgn="base" hangingPunct="0">
              <a:spcBef>
                <a:spcPct val="0"/>
              </a:spcBef>
              <a:spcAft>
                <a:spcPct val="0"/>
              </a:spcAft>
              <a:buFont typeface="Wingdings" panose="05000000000000000000" pitchFamily="2" charset="2"/>
              <a:buChar char="Ø"/>
            </a:pPr>
            <a:r>
              <a:rPr lang="ru-RU" sz="1000" dirty="0">
                <a:latin typeface="Times New Roman" pitchFamily="18" charset="0"/>
                <a:ea typeface="Calibri" pitchFamily="34" charset="0"/>
                <a:cs typeface="Times New Roman" pitchFamily="18" charset="0"/>
              </a:rPr>
              <a:t>прожиточный минимум (минимальный уровень дохода, необходимый для обеспечения человека основными благами);</a:t>
            </a:r>
          </a:p>
          <a:p>
            <a:pPr marL="171450" indent="-171450" eaLnBrk="0" fontAlgn="base" hangingPunct="0">
              <a:spcBef>
                <a:spcPct val="0"/>
              </a:spcBef>
              <a:spcAft>
                <a:spcPct val="0"/>
              </a:spcAft>
              <a:buFont typeface="Wingdings" panose="05000000000000000000" pitchFamily="2" charset="2"/>
              <a:buChar char="Ø"/>
            </a:pPr>
            <a:r>
              <a:rPr lang="ru-RU" sz="1000" dirty="0">
                <a:latin typeface="Times New Roman" pitchFamily="18" charset="0"/>
                <a:ea typeface="Calibri" pitchFamily="34" charset="0"/>
                <a:cs typeface="Times New Roman" pitchFamily="18" charset="0"/>
              </a:rPr>
              <a:t>уровень бедности и количество людей, находящихся за этой чертой;</a:t>
            </a:r>
          </a:p>
          <a:p>
            <a:pPr marL="171450" indent="-171450" eaLnBrk="0" fontAlgn="base" hangingPunct="0">
              <a:spcBef>
                <a:spcPct val="0"/>
              </a:spcBef>
              <a:spcAft>
                <a:spcPct val="0"/>
              </a:spcAft>
              <a:buFont typeface="Wingdings" panose="05000000000000000000" pitchFamily="2" charset="2"/>
              <a:buChar char="Ø"/>
            </a:pPr>
            <a:r>
              <a:rPr lang="ru-RU" sz="1000" dirty="0">
                <a:latin typeface="Times New Roman" pitchFamily="18" charset="0"/>
                <a:ea typeface="Calibri" pitchFamily="34" charset="0"/>
                <a:cs typeface="Times New Roman" pitchFamily="18" charset="0"/>
              </a:rPr>
              <a:t>уровень ВВП на душу населения (стоимость всех произведённых на территории страны товаров и услуг, поделённых на количество населения);</a:t>
            </a:r>
          </a:p>
          <a:p>
            <a:pPr marL="171450" indent="-171450" eaLnBrk="0" fontAlgn="base" hangingPunct="0">
              <a:spcBef>
                <a:spcPct val="0"/>
              </a:spcBef>
              <a:spcAft>
                <a:spcPct val="0"/>
              </a:spcAft>
              <a:buFont typeface="Wingdings" panose="05000000000000000000" pitchFamily="2" charset="2"/>
              <a:buChar char="Ø"/>
            </a:pPr>
            <a:r>
              <a:rPr lang="ru-RU" sz="1000" dirty="0">
                <a:latin typeface="Times New Roman" pitchFamily="18" charset="0"/>
                <a:ea typeface="Calibri" pitchFamily="34" charset="0"/>
                <a:cs typeface="Times New Roman" pitchFamily="18" charset="0"/>
              </a:rPr>
              <a:t>индекс человеческого развития (экономическая оценка человека как участника экономики, включающая его предполагаемую продолжительность жизни, уровень грамотности и образования, уровень жизни</a:t>
            </a:r>
            <a:r>
              <a:rPr lang="ru-RU" sz="1000" dirty="0" smtClean="0">
                <a:latin typeface="Times New Roman" pitchFamily="18" charset="0"/>
                <a:ea typeface="Calibri" pitchFamily="34" charset="0"/>
                <a:cs typeface="Times New Roman" pitchFamily="18" charset="0"/>
              </a:rPr>
              <a:t>). </a:t>
            </a:r>
            <a:endParaRPr lang="ru-RU" sz="1000" dirty="0">
              <a:latin typeface="Times New Roman" pitchFamily="18" charset="0"/>
              <a:ea typeface="Calibri" pitchFamily="34" charset="0"/>
              <a:cs typeface="Times New Roman" pitchFamily="18" charset="0"/>
            </a:endParaRPr>
          </a:p>
          <a:p>
            <a:pPr eaLnBrk="0" fontAlgn="base" hangingPunct="0">
              <a:spcBef>
                <a:spcPct val="0"/>
              </a:spcBef>
              <a:spcAft>
                <a:spcPct val="0"/>
              </a:spcAft>
            </a:pPr>
            <a:r>
              <a:rPr lang="ru-RU" sz="900" b="1" dirty="0">
                <a:latin typeface="Times New Roman" pitchFamily="18" charset="0"/>
                <a:ea typeface="Calibri" pitchFamily="34" charset="0"/>
                <a:cs typeface="Times New Roman" pitchFamily="18" charset="0"/>
              </a:rPr>
              <a:t>Пример</a:t>
            </a:r>
            <a:r>
              <a:rPr lang="ru-RU" sz="900" b="1" dirty="0" smtClean="0">
                <a:latin typeface="Times New Roman" pitchFamily="18" charset="0"/>
                <a:ea typeface="Calibri" pitchFamily="34" charset="0"/>
                <a:cs typeface="Times New Roman" pitchFamily="18" charset="0"/>
              </a:rPr>
              <a:t>: </a:t>
            </a:r>
            <a:r>
              <a:rPr lang="ru-RU" sz="900" dirty="0" smtClean="0">
                <a:latin typeface="Times New Roman" pitchFamily="18" charset="0"/>
                <a:ea typeface="Calibri" pitchFamily="34" charset="0"/>
                <a:cs typeface="Times New Roman" pitchFamily="18" charset="0"/>
              </a:rPr>
              <a:t>согласно </a:t>
            </a:r>
            <a:r>
              <a:rPr lang="ru-RU" sz="900" dirty="0">
                <a:latin typeface="Times New Roman" pitchFamily="18" charset="0"/>
                <a:ea typeface="Calibri" pitchFamily="34" charset="0"/>
                <a:cs typeface="Times New Roman" pitchFamily="18" charset="0"/>
              </a:rPr>
              <a:t>данным Федеральной службы государственной статистики РФ, в 2022 году граница бедности составила 12 тысяч 916 рублей. Число граждан за чертой бедности составило 20,9 млн человек, или 14,3 % жителей страны</a:t>
            </a:r>
            <a:r>
              <a:rPr lang="ru-RU" sz="900" dirty="0" smtClean="0">
                <a:latin typeface="Times New Roman" pitchFamily="18" charset="0"/>
                <a:ea typeface="Calibri" pitchFamily="34" charset="0"/>
                <a:cs typeface="Times New Roman" pitchFamily="18" charset="0"/>
              </a:rPr>
              <a:t>. </a:t>
            </a:r>
            <a:endParaRPr lang="ru-RU" sz="900" dirty="0">
              <a:latin typeface="Times New Roman" pitchFamily="18" charset="0"/>
              <a:ea typeface="Calibri" pitchFamily="34" charset="0"/>
              <a:cs typeface="Times New Roman" pitchFamily="18" charset="0"/>
            </a:endParaRPr>
          </a:p>
          <a:p>
            <a:pPr eaLnBrk="0" fontAlgn="base" hangingPunct="0">
              <a:spcBef>
                <a:spcPct val="0"/>
              </a:spcBef>
              <a:spcAft>
                <a:spcPct val="0"/>
              </a:spcAft>
            </a:pPr>
            <a:r>
              <a:rPr lang="ru-RU" sz="1000" dirty="0">
                <a:latin typeface="Times New Roman" pitchFamily="18" charset="0"/>
                <a:ea typeface="Calibri" pitchFamily="34" charset="0"/>
                <a:cs typeface="Times New Roman" pitchFamily="18" charset="0"/>
              </a:rPr>
              <a:t>Все эти показатели связаны с экономическими процессами в стране и мире.</a:t>
            </a:r>
          </a:p>
          <a:p>
            <a:pPr eaLnBrk="0" fontAlgn="base" hangingPunct="0">
              <a:spcBef>
                <a:spcPct val="0"/>
              </a:spcBef>
              <a:spcAft>
                <a:spcPct val="0"/>
              </a:spcAft>
            </a:pPr>
            <a:r>
              <a:rPr lang="ru-RU" sz="1000" b="1" dirty="0">
                <a:latin typeface="Times New Roman" pitchFamily="18" charset="0"/>
                <a:ea typeface="Calibri" pitchFamily="34" charset="0"/>
                <a:cs typeface="Times New Roman" pitchFamily="18" charset="0"/>
              </a:rPr>
              <a:t>Пример:</a:t>
            </a:r>
          </a:p>
          <a:p>
            <a:pPr eaLnBrk="0" fontAlgn="base" hangingPunct="0">
              <a:spcBef>
                <a:spcPct val="0"/>
              </a:spcBef>
              <a:spcAft>
                <a:spcPct val="0"/>
              </a:spcAft>
            </a:pPr>
            <a:r>
              <a:rPr lang="ru-RU" sz="1000" dirty="0">
                <a:latin typeface="Times New Roman" pitchFamily="18" charset="0"/>
                <a:ea typeface="Calibri" pitchFamily="34" charset="0"/>
                <a:cs typeface="Times New Roman" pitchFamily="18" charset="0"/>
              </a:rPr>
              <a:t>мировые финансовые кризисы, проводимая государством </a:t>
            </a:r>
            <a:r>
              <a:rPr lang="ru-RU" sz="1000" dirty="0" smtClean="0">
                <a:latin typeface="Times New Roman" pitchFamily="18" charset="0"/>
                <a:ea typeface="Calibri" pitchFamily="34" charset="0"/>
                <a:cs typeface="Times New Roman" pitchFamily="18" charset="0"/>
              </a:rPr>
              <a:t>социально-экономическая </a:t>
            </a:r>
            <a:r>
              <a:rPr lang="ru-RU" sz="1000" dirty="0">
                <a:latin typeface="Times New Roman" pitchFamily="18" charset="0"/>
                <a:ea typeface="Calibri" pitchFamily="34" charset="0"/>
                <a:cs typeface="Times New Roman" pitchFamily="18" charset="0"/>
              </a:rPr>
              <a:t>политика, уровень налогов, развитие предпринимательства</a:t>
            </a:r>
            <a:r>
              <a:rPr lang="ru-RU" sz="1000" dirty="0" smtClean="0">
                <a:latin typeface="Times New Roman" pitchFamily="18" charset="0"/>
                <a:ea typeface="Calibri" pitchFamily="34" charset="0"/>
                <a:cs typeface="Times New Roman" pitchFamily="18" charset="0"/>
              </a:rPr>
              <a:t>.</a:t>
            </a:r>
            <a:endParaRPr lang="ru-RU" sz="1400" b="1" dirty="0" smtClean="0">
              <a:latin typeface="Times New Roman" pitchFamily="18" charset="0"/>
              <a:ea typeface="Calibri" pitchFamily="34" charset="0"/>
              <a:cs typeface="Times New Roman" pitchFamily="18" charset="0"/>
            </a:endParaRPr>
          </a:p>
        </p:txBody>
      </p:sp>
      <p:sp>
        <p:nvSpPr>
          <p:cNvPr id="23" name="Прямоугольник 22"/>
          <p:cNvSpPr/>
          <p:nvPr/>
        </p:nvSpPr>
        <p:spPr>
          <a:xfrm>
            <a:off x="4644008" y="1000484"/>
            <a:ext cx="4446114" cy="5816977"/>
          </a:xfrm>
          <a:prstGeom prst="rect">
            <a:avLst/>
          </a:prstGeom>
          <a:solidFill>
            <a:schemeClr val="bg1">
              <a:lumMod val="95000"/>
            </a:schemeClr>
          </a:solidFill>
          <a:ln>
            <a:solidFill>
              <a:schemeClr val="tx2">
                <a:lumMod val="75000"/>
                <a:lumOff val="25000"/>
              </a:schemeClr>
            </a:solidFill>
          </a:ln>
        </p:spPr>
        <p:txBody>
          <a:bodyPr wrap="square">
            <a:spAutoFit/>
          </a:bodyPr>
          <a:lstStyle/>
          <a:p>
            <a:pPr eaLnBrk="0" fontAlgn="base" hangingPunct="0">
              <a:spcBef>
                <a:spcPct val="0"/>
              </a:spcBef>
              <a:spcAft>
                <a:spcPct val="0"/>
              </a:spcAft>
            </a:pPr>
            <a:r>
              <a:rPr lang="ru-RU" sz="1200" b="1" dirty="0">
                <a:latin typeface="Times New Roman" pitchFamily="18" charset="0"/>
                <a:ea typeface="Calibri" pitchFamily="34" charset="0"/>
                <a:cs typeface="Times New Roman" pitchFamily="18" charset="0"/>
              </a:rPr>
              <a:t>Факторы долгосрочного экономического роста</a:t>
            </a:r>
            <a:r>
              <a:rPr lang="ru-RU" sz="1200" b="1" dirty="0" smtClean="0">
                <a:latin typeface="Times New Roman" pitchFamily="18" charset="0"/>
                <a:ea typeface="Calibri" pitchFamily="34" charset="0"/>
                <a:cs typeface="Times New Roman" pitchFamily="18" charset="0"/>
              </a:rPr>
              <a:t>.</a:t>
            </a:r>
          </a:p>
          <a:p>
            <a:pPr eaLnBrk="0" fontAlgn="base" hangingPunct="0">
              <a:spcBef>
                <a:spcPct val="0"/>
              </a:spcBef>
              <a:spcAft>
                <a:spcPct val="0"/>
              </a:spcAft>
            </a:pPr>
            <a:r>
              <a:rPr lang="ru-RU" sz="1000" dirty="0">
                <a:latin typeface="Times New Roman" pitchFamily="18" charset="0"/>
                <a:ea typeface="Calibri" pitchFamily="34" charset="0"/>
                <a:cs typeface="Times New Roman" pitchFamily="18" charset="0"/>
              </a:rPr>
              <a:t>Для достижения экономического роста необходимо учитывать ряд факторов, которые способствуют развитию производства и увеличению основных показателей.</a:t>
            </a:r>
          </a:p>
          <a:p>
            <a:pPr eaLnBrk="0" fontAlgn="base" hangingPunct="0">
              <a:spcBef>
                <a:spcPct val="0"/>
              </a:spcBef>
              <a:spcAft>
                <a:spcPct val="0"/>
              </a:spcAft>
            </a:pPr>
            <a:r>
              <a:rPr lang="ru-RU" sz="1000" b="1" dirty="0" smtClean="0">
                <a:latin typeface="Times New Roman" pitchFamily="18" charset="0"/>
                <a:ea typeface="Calibri" pitchFamily="34" charset="0"/>
                <a:cs typeface="Times New Roman" pitchFamily="18" charset="0"/>
              </a:rPr>
              <a:t>Принято </a:t>
            </a:r>
            <a:r>
              <a:rPr lang="ru-RU" sz="1000" b="1" dirty="0">
                <a:latin typeface="Times New Roman" pitchFamily="18" charset="0"/>
                <a:ea typeface="Calibri" pitchFamily="34" charset="0"/>
                <a:cs typeface="Times New Roman" pitchFamily="18" charset="0"/>
              </a:rPr>
              <a:t>выделять прямые и косвенные факторы экономического роста.</a:t>
            </a:r>
          </a:p>
          <a:p>
            <a:pPr eaLnBrk="0" fontAlgn="base" hangingPunct="0">
              <a:spcBef>
                <a:spcPct val="0"/>
              </a:spcBef>
              <a:spcAft>
                <a:spcPct val="0"/>
              </a:spcAft>
            </a:pPr>
            <a:endParaRPr lang="ru-RU" sz="1000" b="1"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r>
              <a:rPr lang="ru-RU" sz="1000" b="1" dirty="0" smtClean="0">
                <a:latin typeface="Times New Roman" pitchFamily="18" charset="0"/>
                <a:ea typeface="Calibri" pitchFamily="34" charset="0"/>
                <a:cs typeface="Times New Roman" pitchFamily="18" charset="0"/>
              </a:rPr>
              <a:t>Прямые </a:t>
            </a:r>
            <a:r>
              <a:rPr lang="ru-RU" sz="1000" b="1" dirty="0">
                <a:latin typeface="Times New Roman" pitchFamily="18" charset="0"/>
                <a:ea typeface="Calibri" pitchFamily="34" charset="0"/>
                <a:cs typeface="Times New Roman" pitchFamily="18" charset="0"/>
              </a:rPr>
              <a:t>факторы </a:t>
            </a:r>
            <a:r>
              <a:rPr lang="ru-RU" sz="1000" dirty="0">
                <a:latin typeface="Times New Roman" pitchFamily="18" charset="0"/>
                <a:ea typeface="Calibri" pitchFamily="34" charset="0"/>
                <a:cs typeface="Times New Roman" pitchFamily="18" charset="0"/>
              </a:rPr>
              <a:t>воздействуют на физические возможности производства. К ним относятся:</a:t>
            </a:r>
          </a:p>
          <a:p>
            <a:pPr marL="171450" indent="-171450" eaLnBrk="0" fontAlgn="base" hangingPunct="0">
              <a:spcBef>
                <a:spcPct val="0"/>
              </a:spcBef>
              <a:spcAft>
                <a:spcPct val="0"/>
              </a:spcAft>
              <a:buFont typeface="Wingdings" panose="05000000000000000000" pitchFamily="2" charset="2"/>
              <a:buChar char="Ø"/>
            </a:pPr>
            <a:r>
              <a:rPr lang="ru-RU" sz="1000" dirty="0">
                <a:latin typeface="Times New Roman" pitchFamily="18" charset="0"/>
                <a:ea typeface="Calibri" pitchFamily="34" charset="0"/>
                <a:cs typeface="Times New Roman" pitchFamily="18" charset="0"/>
              </a:rPr>
              <a:t>увеличение количества и качества трудовых ресурсов;</a:t>
            </a:r>
          </a:p>
          <a:p>
            <a:pPr marL="171450" indent="-171450" eaLnBrk="0" fontAlgn="base" hangingPunct="0">
              <a:spcBef>
                <a:spcPct val="0"/>
              </a:spcBef>
              <a:spcAft>
                <a:spcPct val="0"/>
              </a:spcAft>
              <a:buFont typeface="Wingdings" panose="05000000000000000000" pitchFamily="2" charset="2"/>
              <a:buChar char="Ø"/>
            </a:pPr>
            <a:r>
              <a:rPr lang="ru-RU" sz="1000" dirty="0">
                <a:latin typeface="Times New Roman" pitchFamily="18" charset="0"/>
                <a:ea typeface="Calibri" pitchFamily="34" charset="0"/>
                <a:cs typeface="Times New Roman" pitchFamily="18" charset="0"/>
              </a:rPr>
              <a:t>увеличение количества и эффективности капитала;</a:t>
            </a:r>
          </a:p>
          <a:p>
            <a:pPr marL="171450" indent="-171450" eaLnBrk="0" fontAlgn="base" hangingPunct="0">
              <a:spcBef>
                <a:spcPct val="0"/>
              </a:spcBef>
              <a:spcAft>
                <a:spcPct val="0"/>
              </a:spcAft>
              <a:buFont typeface="Wingdings" panose="05000000000000000000" pitchFamily="2" charset="2"/>
              <a:buChar char="Ø"/>
            </a:pPr>
            <a:r>
              <a:rPr lang="ru-RU" sz="1000" dirty="0">
                <a:latin typeface="Times New Roman" pitchFamily="18" charset="0"/>
                <a:ea typeface="Calibri" pitchFamily="34" charset="0"/>
                <a:cs typeface="Times New Roman" pitchFamily="18" charset="0"/>
              </a:rPr>
              <a:t>использование объёма и качества природных ресурсов;</a:t>
            </a:r>
          </a:p>
          <a:p>
            <a:pPr marL="171450" indent="-171450" eaLnBrk="0" fontAlgn="base" hangingPunct="0">
              <a:spcBef>
                <a:spcPct val="0"/>
              </a:spcBef>
              <a:spcAft>
                <a:spcPct val="0"/>
              </a:spcAft>
              <a:buFont typeface="Wingdings" panose="05000000000000000000" pitchFamily="2" charset="2"/>
              <a:buChar char="Ø"/>
            </a:pPr>
            <a:r>
              <a:rPr lang="ru-RU" sz="1000" dirty="0">
                <a:latin typeface="Times New Roman" pitchFamily="18" charset="0"/>
                <a:ea typeface="Calibri" pitchFamily="34" charset="0"/>
                <a:cs typeface="Times New Roman" pitchFamily="18" charset="0"/>
              </a:rPr>
              <a:t>использование более новых технологий;</a:t>
            </a:r>
          </a:p>
          <a:p>
            <a:pPr marL="171450" indent="-171450" eaLnBrk="0" fontAlgn="base" hangingPunct="0">
              <a:spcBef>
                <a:spcPct val="0"/>
              </a:spcBef>
              <a:spcAft>
                <a:spcPct val="0"/>
              </a:spcAft>
              <a:buFont typeface="Wingdings" panose="05000000000000000000" pitchFamily="2" charset="2"/>
              <a:buChar char="Ø"/>
            </a:pPr>
            <a:r>
              <a:rPr lang="ru-RU" sz="1000" dirty="0">
                <a:latin typeface="Times New Roman" pitchFamily="18" charset="0"/>
                <a:ea typeface="Calibri" pitchFamily="34" charset="0"/>
                <a:cs typeface="Times New Roman" pitchFamily="18" charset="0"/>
              </a:rPr>
              <a:t>организация производства.</a:t>
            </a:r>
          </a:p>
          <a:p>
            <a:pPr eaLnBrk="0" fontAlgn="base" hangingPunct="0">
              <a:spcBef>
                <a:spcPct val="0"/>
              </a:spcBef>
              <a:spcAft>
                <a:spcPct val="0"/>
              </a:spcAft>
            </a:pPr>
            <a:r>
              <a:rPr lang="ru-RU" sz="1000" dirty="0">
                <a:latin typeface="Times New Roman" pitchFamily="18" charset="0"/>
                <a:ea typeface="Calibri" pitchFamily="34" charset="0"/>
                <a:cs typeface="Times New Roman" pitchFamily="18" charset="0"/>
              </a:rPr>
              <a:t> </a:t>
            </a:r>
            <a:endParaRPr lang="ru-RU" sz="1000"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r>
              <a:rPr lang="ru-RU" sz="1000" b="1" dirty="0" smtClean="0">
                <a:latin typeface="Times New Roman" pitchFamily="18" charset="0"/>
                <a:ea typeface="Calibri" pitchFamily="34" charset="0"/>
                <a:cs typeface="Times New Roman" pitchFamily="18" charset="0"/>
              </a:rPr>
              <a:t>Косвенные </a:t>
            </a:r>
            <a:r>
              <a:rPr lang="ru-RU" sz="1000" b="1" dirty="0">
                <a:latin typeface="Times New Roman" pitchFamily="18" charset="0"/>
                <a:ea typeface="Calibri" pitchFamily="34" charset="0"/>
                <a:cs typeface="Times New Roman" pitchFamily="18" charset="0"/>
              </a:rPr>
              <a:t>факторы </a:t>
            </a:r>
            <a:r>
              <a:rPr lang="ru-RU" sz="1000" dirty="0">
                <a:latin typeface="Times New Roman" pitchFamily="18" charset="0"/>
                <a:ea typeface="Calibri" pitchFamily="34" charset="0"/>
                <a:cs typeface="Times New Roman" pitchFamily="18" charset="0"/>
              </a:rPr>
              <a:t>экономического роста не воздействуют напрямую на процесс производства, но создают для него благоприятные социально-экономические условия. Это такие факторы, как:</a:t>
            </a:r>
          </a:p>
          <a:p>
            <a:pPr marL="171450" indent="-171450" eaLnBrk="0" fontAlgn="base" hangingPunct="0">
              <a:spcBef>
                <a:spcPct val="0"/>
              </a:spcBef>
              <a:spcAft>
                <a:spcPct val="0"/>
              </a:spcAft>
              <a:buFont typeface="Wingdings" panose="05000000000000000000" pitchFamily="2" charset="2"/>
              <a:buChar char="Ø"/>
            </a:pPr>
            <a:r>
              <a:rPr lang="ru-RU" sz="1000" dirty="0">
                <a:latin typeface="Times New Roman" pitchFamily="18" charset="0"/>
                <a:ea typeface="Calibri" pitchFamily="34" charset="0"/>
                <a:cs typeface="Times New Roman" pitchFamily="18" charset="0"/>
              </a:rPr>
              <a:t>налоговая система и льготы;</a:t>
            </a:r>
          </a:p>
          <a:p>
            <a:pPr marL="171450" indent="-171450" eaLnBrk="0" fontAlgn="base" hangingPunct="0">
              <a:spcBef>
                <a:spcPct val="0"/>
              </a:spcBef>
              <a:spcAft>
                <a:spcPct val="0"/>
              </a:spcAft>
              <a:buFont typeface="Wingdings" panose="05000000000000000000" pitchFamily="2" charset="2"/>
              <a:buChar char="Ø"/>
            </a:pPr>
            <a:r>
              <a:rPr lang="ru-RU" sz="1000" dirty="0">
                <a:latin typeface="Times New Roman" pitchFamily="18" charset="0"/>
                <a:ea typeface="Calibri" pitchFamily="34" charset="0"/>
                <a:cs typeface="Times New Roman" pitchFamily="18" charset="0"/>
              </a:rPr>
              <a:t>меры поддержки малого бизнеса;</a:t>
            </a:r>
          </a:p>
          <a:p>
            <a:pPr marL="171450" indent="-171450" eaLnBrk="0" fontAlgn="base" hangingPunct="0">
              <a:spcBef>
                <a:spcPct val="0"/>
              </a:spcBef>
              <a:spcAft>
                <a:spcPct val="0"/>
              </a:spcAft>
              <a:buFont typeface="Wingdings" panose="05000000000000000000" pitchFamily="2" charset="2"/>
              <a:buChar char="Ø"/>
            </a:pPr>
            <a:r>
              <a:rPr lang="ru-RU" sz="1000" dirty="0">
                <a:latin typeface="Times New Roman" pitchFamily="18" charset="0"/>
                <a:ea typeface="Calibri" pitchFamily="34" charset="0"/>
                <a:cs typeface="Times New Roman" pitchFamily="18" charset="0"/>
              </a:rPr>
              <a:t>поддержка конкуренции;</a:t>
            </a:r>
          </a:p>
          <a:p>
            <a:pPr marL="171450" indent="-171450" eaLnBrk="0" fontAlgn="base" hangingPunct="0">
              <a:spcBef>
                <a:spcPct val="0"/>
              </a:spcBef>
              <a:spcAft>
                <a:spcPct val="0"/>
              </a:spcAft>
              <a:buFont typeface="Wingdings" panose="05000000000000000000" pitchFamily="2" charset="2"/>
              <a:buChar char="Ø"/>
            </a:pPr>
            <a:r>
              <a:rPr lang="ru-RU" sz="1000" dirty="0">
                <a:latin typeface="Times New Roman" pitchFamily="18" charset="0"/>
                <a:ea typeface="Calibri" pitchFamily="34" charset="0"/>
                <a:cs typeface="Times New Roman" pitchFamily="18" charset="0"/>
              </a:rPr>
              <a:t>доступное кредитование;</a:t>
            </a:r>
          </a:p>
          <a:p>
            <a:pPr marL="171450" indent="-171450" eaLnBrk="0" fontAlgn="base" hangingPunct="0">
              <a:spcBef>
                <a:spcPct val="0"/>
              </a:spcBef>
              <a:spcAft>
                <a:spcPct val="0"/>
              </a:spcAft>
              <a:buFont typeface="Wingdings" panose="05000000000000000000" pitchFamily="2" charset="2"/>
              <a:buChar char="Ø"/>
            </a:pPr>
            <a:r>
              <a:rPr lang="ru-RU" sz="1000" dirty="0">
                <a:latin typeface="Times New Roman" pitchFamily="18" charset="0"/>
                <a:ea typeface="Calibri" pitchFamily="34" charset="0"/>
                <a:cs typeface="Times New Roman" pitchFamily="18" charset="0"/>
              </a:rPr>
              <a:t>социальная поддержка нуждающихся.</a:t>
            </a:r>
          </a:p>
          <a:p>
            <a:pPr eaLnBrk="0" fontAlgn="base" hangingPunct="0">
              <a:spcBef>
                <a:spcPct val="0"/>
              </a:spcBef>
              <a:spcAft>
                <a:spcPct val="0"/>
              </a:spcAft>
            </a:pPr>
            <a:r>
              <a:rPr lang="ru-RU" sz="1000" dirty="0">
                <a:latin typeface="Times New Roman" pitchFamily="18" charset="0"/>
                <a:ea typeface="Calibri" pitchFamily="34" charset="0"/>
                <a:cs typeface="Times New Roman" pitchFamily="18" charset="0"/>
              </a:rPr>
              <a:t> </a:t>
            </a:r>
          </a:p>
          <a:p>
            <a:pPr eaLnBrk="0" fontAlgn="base" hangingPunct="0">
              <a:spcBef>
                <a:spcPct val="0"/>
              </a:spcBef>
              <a:spcAft>
                <a:spcPct val="0"/>
              </a:spcAft>
            </a:pPr>
            <a:r>
              <a:rPr lang="ru-RU" sz="1000" dirty="0">
                <a:latin typeface="Times New Roman" pitchFamily="18" charset="0"/>
                <a:ea typeface="Calibri" pitchFamily="34" charset="0"/>
                <a:cs typeface="Times New Roman" pitchFamily="18" charset="0"/>
              </a:rPr>
              <a:t>В современной экономике важнейшим фактором роста является научно-технический прогресс.</a:t>
            </a:r>
          </a:p>
          <a:p>
            <a:pPr eaLnBrk="0" fontAlgn="base" hangingPunct="0">
              <a:spcBef>
                <a:spcPct val="0"/>
              </a:spcBef>
              <a:spcAft>
                <a:spcPct val="0"/>
              </a:spcAft>
            </a:pPr>
            <a:r>
              <a:rPr lang="ru-RU" sz="1000" b="1" dirty="0">
                <a:latin typeface="Times New Roman" pitchFamily="18" charset="0"/>
                <a:ea typeface="Calibri" pitchFamily="34" charset="0"/>
                <a:cs typeface="Times New Roman" pitchFamily="18" charset="0"/>
              </a:rPr>
              <a:t>Научно-технический прогресс (НТП) </a:t>
            </a:r>
            <a:r>
              <a:rPr lang="ru-RU" sz="1000" dirty="0">
                <a:latin typeface="Times New Roman" pitchFamily="18" charset="0"/>
                <a:ea typeface="Calibri" pitchFamily="34" charset="0"/>
                <a:cs typeface="Times New Roman" pitchFamily="18" charset="0"/>
              </a:rPr>
              <a:t>— это постепенное внедрение новых технологий в производство для увеличения производительности и безопасности труда, качества продукции.</a:t>
            </a:r>
          </a:p>
          <a:p>
            <a:pPr eaLnBrk="0" fontAlgn="base" hangingPunct="0">
              <a:spcBef>
                <a:spcPct val="0"/>
              </a:spcBef>
              <a:spcAft>
                <a:spcPct val="0"/>
              </a:spcAft>
            </a:pPr>
            <a:r>
              <a:rPr lang="ru-RU" sz="1000" dirty="0">
                <a:latin typeface="Times New Roman" pitchFamily="18" charset="0"/>
                <a:ea typeface="Calibri" pitchFamily="34" charset="0"/>
                <a:cs typeface="Times New Roman" pitchFamily="18" charset="0"/>
              </a:rPr>
              <a:t>Резкие скачки в развитии науки и техники называют научно-технической революцией (НТР).</a:t>
            </a:r>
          </a:p>
          <a:p>
            <a:pPr eaLnBrk="0" fontAlgn="base" hangingPunct="0">
              <a:spcBef>
                <a:spcPct val="0"/>
              </a:spcBef>
              <a:spcAft>
                <a:spcPct val="0"/>
              </a:spcAft>
            </a:pPr>
            <a:r>
              <a:rPr lang="ru-RU" sz="1000" b="1" dirty="0">
                <a:latin typeface="Times New Roman" pitchFamily="18" charset="0"/>
                <a:ea typeface="Calibri" pitchFamily="34" charset="0"/>
                <a:cs typeface="Times New Roman" pitchFamily="18" charset="0"/>
              </a:rPr>
              <a:t>Пример:</a:t>
            </a:r>
          </a:p>
          <a:p>
            <a:pPr eaLnBrk="0" fontAlgn="base" hangingPunct="0">
              <a:spcBef>
                <a:spcPct val="0"/>
              </a:spcBef>
              <a:spcAft>
                <a:spcPct val="0"/>
              </a:spcAft>
            </a:pPr>
            <a:r>
              <a:rPr lang="ru-RU" sz="1000" dirty="0">
                <a:latin typeface="Times New Roman" pitchFamily="18" charset="0"/>
                <a:ea typeface="Calibri" pitchFamily="34" charset="0"/>
                <a:cs typeface="Times New Roman" pitchFamily="18" charset="0"/>
              </a:rPr>
              <a:t>промышленная революция привела к переходу от ручного труда к фабричному, машинному. Этому способствовало изобретение и внедрение паровых двигателей, конвейеров, автомобилей. Создание компьютеров, микрочипов и интернета привело к новой, информационной революции в конце XX века.</a:t>
            </a:r>
          </a:p>
          <a:p>
            <a:pPr eaLnBrk="0" fontAlgn="base" hangingPunct="0">
              <a:spcBef>
                <a:spcPct val="0"/>
              </a:spcBef>
              <a:spcAft>
                <a:spcPct val="0"/>
              </a:spcAft>
            </a:pPr>
            <a:endParaRPr lang="ru-RU" sz="1000" dirty="0">
              <a:latin typeface="Times New Roman" pitchFamily="18" charset="0"/>
              <a:ea typeface="Calibri" pitchFamily="34" charset="0"/>
              <a:cs typeface="Times New Roman" pitchFamily="18" charset="0"/>
            </a:endParaRPr>
          </a:p>
        </p:txBody>
      </p:sp>
    </p:spTree>
    <p:extLst>
      <p:ext uri="{BB962C8B-B14F-4D97-AF65-F5344CB8AC3E}">
        <p14:creationId xmlns:p14="http://schemas.microsoft.com/office/powerpoint/2010/main" val="26695807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ChangeArrowheads="1"/>
          </p:cNvSpPr>
          <p:nvPr/>
        </p:nvSpPr>
        <p:spPr bwMode="auto">
          <a:xfrm>
            <a:off x="-11323" y="52562"/>
            <a:ext cx="913537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ru-RU" sz="1600" b="1" dirty="0" smtClean="0">
                <a:latin typeface="Times New Roman" pitchFamily="18" charset="0"/>
                <a:ea typeface="Calibri" pitchFamily="34" charset="0"/>
                <a:cs typeface="Times New Roman" pitchFamily="18" charset="0"/>
              </a:rPr>
              <a:t>2.1</a:t>
            </a:r>
            <a:r>
              <a:rPr lang="ru-RU" sz="1600" b="1" dirty="0">
                <a:latin typeface="Times New Roman" pitchFamily="18" charset="0"/>
                <a:ea typeface="Calibri" pitchFamily="34" charset="0"/>
                <a:cs typeface="Times New Roman" pitchFamily="18" charset="0"/>
              </a:rPr>
              <a:t>. Роль экономики в жизни общества. </a:t>
            </a:r>
            <a:r>
              <a:rPr lang="ru-RU" sz="1600" b="1" dirty="0" smtClean="0">
                <a:latin typeface="Times New Roman" pitchFamily="18" charset="0"/>
                <a:ea typeface="Calibri" pitchFamily="34" charset="0"/>
                <a:cs typeface="Times New Roman" pitchFamily="18" charset="0"/>
              </a:rPr>
              <a:t>Микроэкономика</a:t>
            </a:r>
            <a:r>
              <a:rPr lang="ru-RU" sz="1600" b="1" dirty="0">
                <a:latin typeface="Times New Roman" pitchFamily="18" charset="0"/>
                <a:ea typeface="Calibri" pitchFamily="34" charset="0"/>
                <a:cs typeface="Times New Roman" pitchFamily="18" charset="0"/>
              </a:rPr>
              <a:t>, макроэкономика, </a:t>
            </a:r>
            <a:r>
              <a:rPr lang="ru-RU" sz="1600" b="1" dirty="0" smtClean="0">
                <a:latin typeface="Times New Roman" pitchFamily="18" charset="0"/>
                <a:ea typeface="Calibri" pitchFamily="34" charset="0"/>
                <a:cs typeface="Times New Roman" pitchFamily="18" charset="0"/>
              </a:rPr>
              <a:t>мировая экономика</a:t>
            </a:r>
            <a:r>
              <a:rPr lang="ru-RU" sz="1600" b="1" dirty="0">
                <a:latin typeface="Times New Roman" pitchFamily="18" charset="0"/>
                <a:ea typeface="Calibri" pitchFamily="34" charset="0"/>
                <a:cs typeface="Times New Roman" pitchFamily="18" charset="0"/>
              </a:rPr>
              <a:t>. </a:t>
            </a:r>
            <a:r>
              <a:rPr lang="ru-RU" sz="1600" b="1" dirty="0" smtClean="0">
                <a:latin typeface="Times New Roman" pitchFamily="18" charset="0"/>
                <a:ea typeface="Calibri" pitchFamily="34" charset="0"/>
                <a:cs typeface="Times New Roman" pitchFamily="18" charset="0"/>
              </a:rPr>
              <a:t>Место </a:t>
            </a:r>
            <a:r>
              <a:rPr lang="ru-RU" sz="1600" b="1" dirty="0">
                <a:latin typeface="Times New Roman" pitchFamily="18" charset="0"/>
                <a:ea typeface="Calibri" pitchFamily="34" charset="0"/>
                <a:cs typeface="Times New Roman" pitchFamily="18" charset="0"/>
              </a:rPr>
              <a:t>экономической науки среди </a:t>
            </a:r>
            <a:r>
              <a:rPr lang="ru-RU" sz="1600" b="1" dirty="0" smtClean="0">
                <a:latin typeface="Times New Roman" pitchFamily="18" charset="0"/>
                <a:ea typeface="Calibri" pitchFamily="34" charset="0"/>
                <a:cs typeface="Times New Roman" pitchFamily="18" charset="0"/>
              </a:rPr>
              <a:t>наук об </a:t>
            </a:r>
            <a:r>
              <a:rPr lang="ru-RU" sz="1600" b="1" dirty="0">
                <a:latin typeface="Times New Roman" pitchFamily="18" charset="0"/>
                <a:ea typeface="Calibri" pitchFamily="34" charset="0"/>
                <a:cs typeface="Times New Roman" pitchFamily="18" charset="0"/>
              </a:rPr>
              <a:t>обществе. Предмет и методы </a:t>
            </a:r>
            <a:r>
              <a:rPr lang="ru-RU" sz="1600" b="1" dirty="0" smtClean="0">
                <a:latin typeface="Times New Roman" pitchFamily="18" charset="0"/>
                <a:ea typeface="Calibri" pitchFamily="34" charset="0"/>
                <a:cs typeface="Times New Roman" pitchFamily="18" charset="0"/>
              </a:rPr>
              <a:t>экономической </a:t>
            </a:r>
            <a:r>
              <a:rPr lang="ru-RU" sz="1600" b="1" dirty="0">
                <a:latin typeface="Times New Roman" pitchFamily="18" charset="0"/>
                <a:ea typeface="Calibri" pitchFamily="34" charset="0"/>
                <a:cs typeface="Times New Roman" pitchFamily="18" charset="0"/>
              </a:rPr>
              <a:t>науки</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Прямоугольник 2"/>
          <p:cNvSpPr/>
          <p:nvPr/>
        </p:nvSpPr>
        <p:spPr>
          <a:xfrm>
            <a:off x="36698" y="656487"/>
            <a:ext cx="4278566" cy="1569660"/>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200" b="1" dirty="0" smtClean="0">
                <a:latin typeface="Times New Roman" pitchFamily="18" charset="0"/>
                <a:cs typeface="Times New Roman" pitchFamily="18" charset="0"/>
              </a:rPr>
              <a:t>Экономика </a:t>
            </a:r>
            <a:r>
              <a:rPr lang="ru-RU" sz="1200" dirty="0" smtClean="0">
                <a:latin typeface="Times New Roman" pitchFamily="18" charset="0"/>
                <a:cs typeface="Times New Roman" pitchFamily="18" charset="0"/>
              </a:rPr>
              <a:t>– это </a:t>
            </a:r>
            <a:r>
              <a:rPr lang="ru-RU" sz="1200" dirty="0">
                <a:solidFill>
                  <a:srgbClr val="000000"/>
                </a:solidFill>
                <a:latin typeface="Times New Roman" panose="02020603050405020304" pitchFamily="18" charset="0"/>
                <a:cs typeface="Times New Roman" panose="02020603050405020304" pitchFamily="18" charset="0"/>
              </a:rPr>
              <a:t>совокупность наук о ведении народного хозяйства, сложившиеся в самостоятельную отрасль общественных наук. Экономическая действительность является объектом экономических наук, которые подразделяется на теоретические и прикладные. Теоретическую экономику также называют экономической теорией — наукой о том, как люди и общество выбирают способ использования ограниченных ресурсов</a:t>
            </a:r>
            <a:r>
              <a:rPr lang="ru-RU" sz="1200" dirty="0" smtClean="0">
                <a:solidFill>
                  <a:srgbClr val="000000"/>
                </a:solidFill>
                <a:latin typeface="Times New Roman" panose="02020603050405020304" pitchFamily="18" charset="0"/>
                <a:cs typeface="Times New Roman" panose="02020603050405020304" pitchFamily="18" charset="0"/>
              </a:rPr>
              <a:t>.</a:t>
            </a:r>
            <a:endParaRPr lang="ru-RU" sz="1200" b="1" dirty="0">
              <a:latin typeface="Times New Roman" pitchFamily="18" charset="0"/>
              <a:cs typeface="Times New Roman" pitchFamily="18" charset="0"/>
            </a:endParaRPr>
          </a:p>
        </p:txBody>
      </p:sp>
      <p:sp>
        <p:nvSpPr>
          <p:cNvPr id="4" name="Прямоугольник 3"/>
          <p:cNvSpPr/>
          <p:nvPr/>
        </p:nvSpPr>
        <p:spPr>
          <a:xfrm>
            <a:off x="0" y="2231925"/>
            <a:ext cx="4317683" cy="1938992"/>
          </a:xfrm>
          <a:prstGeom prst="rect">
            <a:avLst/>
          </a:prstGeom>
        </p:spPr>
        <p:txBody>
          <a:bodyPr wrap="square">
            <a:spAutoFit/>
          </a:bodyPr>
          <a:lstStyle/>
          <a:p>
            <a:r>
              <a:rPr lang="ru-RU" sz="1200" dirty="0" smtClean="0">
                <a:latin typeface="Times New Roman" panose="02020603050405020304" pitchFamily="18" charset="0"/>
                <a:cs typeface="Times New Roman" panose="02020603050405020304" pitchFamily="18" charset="0"/>
              </a:rPr>
              <a:t>В </a:t>
            </a:r>
            <a:r>
              <a:rPr lang="ru-RU" sz="1200" b="1" dirty="0">
                <a:latin typeface="Times New Roman" panose="02020603050405020304" pitchFamily="18" charset="0"/>
                <a:cs typeface="Times New Roman" panose="02020603050405020304" pitchFamily="18" charset="0"/>
              </a:rPr>
              <a:t>системе экономических наук </a:t>
            </a:r>
            <a:r>
              <a:rPr lang="ru-RU" sz="1200" dirty="0">
                <a:latin typeface="Times New Roman" panose="02020603050405020304" pitchFamily="18" charset="0"/>
                <a:cs typeface="Times New Roman" panose="02020603050405020304" pitchFamily="18" charset="0"/>
              </a:rPr>
              <a:t>можно выделить два главных направления:</a:t>
            </a:r>
          </a:p>
          <a:p>
            <a:r>
              <a:rPr lang="ru-RU" sz="1200" dirty="0">
                <a:latin typeface="Times New Roman" panose="02020603050405020304" pitchFamily="18" charset="0"/>
                <a:cs typeface="Times New Roman" panose="02020603050405020304" pitchFamily="18" charset="0"/>
              </a:rPr>
              <a:t>ЭКОНОМИЧЕСКУЮ ТЕОРИЮ, которая является общетеоретической базой для всех экономических наук.</a:t>
            </a:r>
          </a:p>
          <a:p>
            <a:r>
              <a:rPr lang="ru-RU" sz="1200" dirty="0">
                <a:latin typeface="Times New Roman" panose="02020603050405020304" pitchFamily="18" charset="0"/>
                <a:cs typeface="Times New Roman" panose="02020603050405020304" pitchFamily="18" charset="0"/>
              </a:rPr>
              <a:t>КОНКРЕТНЫЕ ЭКОНОМИЧЕСКИЕ НАУКИ, изучающие те или иные отдельные области хозяйственной жизни общества. Таким образом, если экономическая теория изучает ОБЩИЕ принципы экономики, то все остальные экономические науки – проявление этих принципов и основ в КОНКРЕТНЫХ областях.</a:t>
            </a:r>
          </a:p>
        </p:txBody>
      </p:sp>
      <p:sp>
        <p:nvSpPr>
          <p:cNvPr id="8" name="Прямоугольник 7"/>
          <p:cNvSpPr/>
          <p:nvPr/>
        </p:nvSpPr>
        <p:spPr>
          <a:xfrm>
            <a:off x="4341726" y="647410"/>
            <a:ext cx="4802274" cy="3046988"/>
          </a:xfrm>
          <a:prstGeom prst="rect">
            <a:avLst/>
          </a:prstGeom>
          <a:solidFill>
            <a:schemeClr val="bg1">
              <a:lumMod val="95000"/>
            </a:schemeClr>
          </a:solidFill>
          <a:ln>
            <a:solidFill>
              <a:schemeClr val="tx2">
                <a:lumMod val="50000"/>
                <a:lumOff val="50000"/>
              </a:schemeClr>
            </a:solidFill>
          </a:ln>
        </p:spPr>
        <p:txBody>
          <a:bodyPr wrap="square">
            <a:spAutoFit/>
          </a:bodyPr>
          <a:lstStyle/>
          <a:p>
            <a:pPr lvl="0" fontAlgn="base">
              <a:spcBef>
                <a:spcPct val="0"/>
              </a:spcBef>
              <a:spcAft>
                <a:spcPct val="0"/>
              </a:spcAft>
            </a:pPr>
            <a:r>
              <a:rPr lang="ru-RU" sz="1200" b="1" dirty="0">
                <a:latin typeface="Times New Roman" panose="02020603050405020304" pitchFamily="18" charset="0"/>
                <a:ea typeface="Calibri" pitchFamily="34" charset="0"/>
                <a:cs typeface="Times New Roman" pitchFamily="18" charset="0"/>
              </a:rPr>
              <a:t>Предмет и методы экономической </a:t>
            </a:r>
            <a:r>
              <a:rPr lang="ru-RU" sz="1200" b="1" dirty="0" smtClean="0">
                <a:latin typeface="Times New Roman" pitchFamily="18" charset="0"/>
                <a:ea typeface="Calibri" pitchFamily="34" charset="0"/>
                <a:cs typeface="Times New Roman" pitchFamily="18" charset="0"/>
              </a:rPr>
              <a:t>науки</a:t>
            </a:r>
          </a:p>
          <a:p>
            <a:r>
              <a:rPr lang="ru-RU" sz="1200" dirty="0">
                <a:latin typeface="Times New Roman" panose="02020603050405020304" pitchFamily="18" charset="0"/>
                <a:cs typeface="Times New Roman" panose="02020603050405020304" pitchFamily="18" charset="0"/>
              </a:rPr>
              <a:t>Экономическая теория - это наука, которая изучает экономическую жизнь общества и экономические отношения, складывающиеся между людьми в процессе экономической деятельности.</a:t>
            </a:r>
          </a:p>
          <a:p>
            <a:r>
              <a:rPr lang="ru-RU" sz="1200" b="1" dirty="0">
                <a:latin typeface="Times New Roman" panose="02020603050405020304" pitchFamily="18" charset="0"/>
                <a:cs typeface="Times New Roman" panose="02020603050405020304" pitchFamily="18" charset="0"/>
              </a:rPr>
              <a:t>Предметом экономической теории </a:t>
            </a:r>
            <a:r>
              <a:rPr lang="ru-RU" sz="1200" dirty="0">
                <a:latin typeface="Times New Roman" panose="02020603050405020304" pitchFamily="18" charset="0"/>
                <a:cs typeface="Times New Roman" panose="02020603050405020304" pitchFamily="18" charset="0"/>
              </a:rPr>
              <a:t>является проблема рационального использования ограниченных ресурсов в целях удовлетворения возрастающих материальных потребностях человека</a:t>
            </a:r>
            <a:r>
              <a:rPr lang="ru-RU" sz="1200" dirty="0" smtClean="0">
                <a:latin typeface="Times New Roman" panose="02020603050405020304" pitchFamily="18" charset="0"/>
                <a:cs typeface="Times New Roman" panose="02020603050405020304" pitchFamily="18" charset="0"/>
              </a:rPr>
              <a:t>.</a:t>
            </a:r>
          </a:p>
          <a:p>
            <a:r>
              <a:rPr lang="ru-RU" sz="1200" b="1" dirty="0">
                <a:latin typeface="Times New Roman" panose="02020603050405020304" pitchFamily="18" charset="0"/>
                <a:cs typeface="Times New Roman" panose="02020603050405020304" pitchFamily="18" charset="0"/>
              </a:rPr>
              <a:t>Методы</a:t>
            </a:r>
            <a:r>
              <a:rPr lang="ru-RU" sz="1200" b="1"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Метод </a:t>
            </a:r>
            <a:r>
              <a:rPr lang="ru-RU" sz="1200" dirty="0">
                <a:latin typeface="Times New Roman" panose="02020603050405020304" pitchFamily="18" charset="0"/>
                <a:cs typeface="Times New Roman" panose="02020603050405020304" pitchFamily="18" charset="0"/>
              </a:rPr>
              <a:t>научной </a:t>
            </a:r>
            <a:r>
              <a:rPr lang="ru-RU" sz="1200" dirty="0" smtClean="0">
                <a:latin typeface="Times New Roman" panose="02020603050405020304" pitchFamily="18" charset="0"/>
                <a:cs typeface="Times New Roman" panose="02020603050405020304" pitchFamily="18" charset="0"/>
              </a:rPr>
              <a:t>абстракции, Исторический </a:t>
            </a:r>
            <a:r>
              <a:rPr lang="ru-RU" sz="1200" dirty="0">
                <a:latin typeface="Times New Roman" panose="02020603050405020304" pitchFamily="18" charset="0"/>
                <a:cs typeface="Times New Roman" panose="02020603050405020304" pitchFamily="18" charset="0"/>
              </a:rPr>
              <a:t>метод</a:t>
            </a:r>
          </a:p>
          <a:p>
            <a:r>
              <a:rPr lang="ru-RU" sz="1200" dirty="0">
                <a:latin typeface="Times New Roman" panose="02020603050405020304" pitchFamily="18" charset="0"/>
                <a:cs typeface="Times New Roman" panose="02020603050405020304" pitchFamily="18" charset="0"/>
              </a:rPr>
              <a:t>Логический </a:t>
            </a:r>
            <a:r>
              <a:rPr lang="ru-RU" sz="1200" dirty="0" smtClean="0">
                <a:latin typeface="Times New Roman" panose="02020603050405020304" pitchFamily="18" charset="0"/>
                <a:cs typeface="Times New Roman" panose="02020603050405020304" pitchFamily="18" charset="0"/>
              </a:rPr>
              <a:t>метод, Метод </a:t>
            </a:r>
            <a:r>
              <a:rPr lang="ru-RU" sz="1200" dirty="0">
                <a:latin typeface="Times New Roman" panose="02020603050405020304" pitchFamily="18" charset="0"/>
                <a:cs typeface="Times New Roman" panose="02020603050405020304" pitchFamily="18" charset="0"/>
              </a:rPr>
              <a:t>анализа и синтеза – метод, предполагающий разделение целого на отдельные части; синтез предполагает соединение определённых частей в единое целое</a:t>
            </a:r>
          </a:p>
          <a:p>
            <a:r>
              <a:rPr lang="ru-RU" sz="1200" dirty="0">
                <a:latin typeface="Times New Roman" panose="02020603050405020304" pitchFamily="18" charset="0"/>
                <a:cs typeface="Times New Roman" panose="02020603050405020304" pitchFamily="18" charset="0"/>
              </a:rPr>
              <a:t>Метод индукции, дедукции; индукция – движение мысли от частного к общему, дедукция – от общего к частному.</a:t>
            </a:r>
          </a:p>
          <a:p>
            <a:r>
              <a:rPr lang="ru-RU" sz="1200" dirty="0" err="1">
                <a:latin typeface="Times New Roman" panose="02020603050405020304" pitchFamily="18" charset="0"/>
                <a:cs typeface="Times New Roman" panose="02020603050405020304" pitchFamily="18" charset="0"/>
              </a:rPr>
              <a:t>Экономико</a:t>
            </a:r>
            <a:r>
              <a:rPr lang="ru-RU" sz="1200" dirty="0">
                <a:latin typeface="Times New Roman" panose="02020603050405020304" pitchFamily="18" charset="0"/>
                <a:cs typeface="Times New Roman" panose="02020603050405020304" pitchFamily="18" charset="0"/>
              </a:rPr>
              <a:t> – математическое моделирование с применением компьютерных технологий</a:t>
            </a:r>
            <a:r>
              <a:rPr lang="ru-RU" sz="1200" dirty="0" smtClean="0">
                <a:latin typeface="Times New Roman" panose="02020603050405020304" pitchFamily="18" charset="0"/>
                <a:cs typeface="Times New Roman" panose="02020603050405020304" pitchFamily="18" charset="0"/>
              </a:rPr>
              <a:t>. Графический метод. Экономические </a:t>
            </a:r>
            <a:r>
              <a:rPr lang="ru-RU" sz="1200" dirty="0">
                <a:latin typeface="Times New Roman" panose="02020603050405020304" pitchFamily="18" charset="0"/>
                <a:cs typeface="Times New Roman" panose="02020603050405020304" pitchFamily="18" charset="0"/>
              </a:rPr>
              <a:t>эксперименты</a:t>
            </a:r>
            <a:r>
              <a:rPr lang="ru-RU" sz="1200" dirty="0" smtClean="0">
                <a:latin typeface="Times New Roman" panose="02020603050405020304" pitchFamily="18" charset="0"/>
                <a:cs typeface="Times New Roman" panose="02020603050405020304" pitchFamily="18" charset="0"/>
              </a:rPr>
              <a:t>.</a:t>
            </a:r>
            <a:endParaRPr lang="ru-RU" sz="1200" b="1" dirty="0">
              <a:latin typeface="Times New Roman" pitchFamily="18" charset="0"/>
              <a:cs typeface="Times New Roman" pitchFamily="18" charset="0"/>
            </a:endParaRPr>
          </a:p>
        </p:txBody>
      </p:sp>
      <p:sp>
        <p:nvSpPr>
          <p:cNvPr id="29" name="Прямоугольник 28"/>
          <p:cNvSpPr/>
          <p:nvPr/>
        </p:nvSpPr>
        <p:spPr>
          <a:xfrm>
            <a:off x="4367459" y="3895191"/>
            <a:ext cx="4756590" cy="2739211"/>
          </a:xfrm>
          <a:prstGeom prst="rect">
            <a:avLst/>
          </a:prstGeom>
          <a:solidFill>
            <a:schemeClr val="bg1">
              <a:lumMod val="95000"/>
            </a:schemeClr>
          </a:solidFill>
          <a:ln>
            <a:solidFill>
              <a:schemeClr val="tx2">
                <a:lumMod val="50000"/>
                <a:lumOff val="50000"/>
              </a:schemeClr>
            </a:solidFill>
          </a:ln>
        </p:spPr>
        <p:txBody>
          <a:bodyPr wrap="square">
            <a:spAutoFit/>
          </a:bodyPr>
          <a:lstStyle/>
          <a:p>
            <a:pPr algn="ctr"/>
            <a:r>
              <a:rPr lang="ru-RU" sz="1400" b="1" dirty="0">
                <a:latin typeface="Times New Roman" pitchFamily="18" charset="0"/>
                <a:cs typeface="Times New Roman" pitchFamily="18" charset="0"/>
              </a:rPr>
              <a:t> </a:t>
            </a:r>
            <a:r>
              <a:rPr lang="ru-RU" sz="1400" b="1" dirty="0" smtClean="0">
                <a:latin typeface="Times New Roman" pitchFamily="18" charset="0"/>
                <a:cs typeface="Times New Roman" pitchFamily="18" charset="0"/>
              </a:rPr>
              <a:t>Ф</a:t>
            </a:r>
            <a:r>
              <a:rPr lang="ru-RU" sz="1600" b="1" dirty="0" smtClean="0">
                <a:latin typeface="Times New Roman" pitchFamily="18" charset="0"/>
                <a:cs typeface="Times New Roman" pitchFamily="18" charset="0"/>
              </a:rPr>
              <a:t>ункции </a:t>
            </a:r>
            <a:r>
              <a:rPr lang="ru-RU" sz="1600" b="1" dirty="0">
                <a:latin typeface="Times New Roman" pitchFamily="18" charset="0"/>
                <a:cs typeface="Times New Roman" pitchFamily="18" charset="0"/>
              </a:rPr>
              <a:t>экономической </a:t>
            </a:r>
            <a:r>
              <a:rPr lang="ru-RU" sz="1600" b="1" dirty="0" smtClean="0">
                <a:latin typeface="Times New Roman" pitchFamily="18" charset="0"/>
                <a:cs typeface="Times New Roman" pitchFamily="18" charset="0"/>
              </a:rPr>
              <a:t>теории</a:t>
            </a:r>
          </a:p>
          <a:p>
            <a:pPr algn="ctr"/>
            <a:endParaRPr lang="ru-RU" sz="1600" b="1" dirty="0">
              <a:latin typeface="Times New Roman" pitchFamily="18" charset="0"/>
              <a:cs typeface="Times New Roman" pitchFamily="18" charset="0"/>
            </a:endParaRPr>
          </a:p>
          <a:p>
            <a:pPr marL="285750" indent="-285750">
              <a:buFont typeface="Wingdings" panose="05000000000000000000" pitchFamily="2" charset="2"/>
              <a:buChar char="ü"/>
            </a:pPr>
            <a:r>
              <a:rPr lang="ru-RU" sz="1400" b="1" dirty="0" smtClean="0">
                <a:latin typeface="Times New Roman" pitchFamily="18" charset="0"/>
                <a:cs typeface="Times New Roman" pitchFamily="18" charset="0"/>
              </a:rPr>
              <a:t>- </a:t>
            </a:r>
          </a:p>
          <a:p>
            <a:endParaRPr lang="ru-RU" sz="1400" b="1" dirty="0" smtClean="0">
              <a:latin typeface="Times New Roman" pitchFamily="18" charset="0"/>
              <a:cs typeface="Times New Roman" pitchFamily="18" charset="0"/>
            </a:endParaRPr>
          </a:p>
          <a:p>
            <a:pPr marL="285750" indent="-285750">
              <a:buFont typeface="Wingdings" panose="05000000000000000000" pitchFamily="2" charset="2"/>
              <a:buChar char="ü"/>
            </a:pPr>
            <a:r>
              <a:rPr lang="ru-RU" sz="1400" b="1" dirty="0" smtClean="0">
                <a:latin typeface="Times New Roman" pitchFamily="18" charset="0"/>
                <a:cs typeface="Times New Roman" pitchFamily="18" charset="0"/>
              </a:rPr>
              <a:t>–</a:t>
            </a:r>
          </a:p>
          <a:p>
            <a:endParaRPr lang="ru-RU" sz="1400" b="1" dirty="0" smtClean="0">
              <a:latin typeface="Times New Roman" pitchFamily="18" charset="0"/>
              <a:cs typeface="Times New Roman" pitchFamily="18" charset="0"/>
            </a:endParaRPr>
          </a:p>
          <a:p>
            <a:pPr marL="285750" indent="-285750">
              <a:buFont typeface="Wingdings" panose="05000000000000000000" pitchFamily="2" charset="2"/>
              <a:buChar char="ü"/>
            </a:pPr>
            <a:r>
              <a:rPr lang="ru-RU" sz="1400" b="1" dirty="0" smtClean="0">
                <a:latin typeface="Times New Roman" pitchFamily="18" charset="0"/>
                <a:cs typeface="Times New Roman" pitchFamily="18" charset="0"/>
              </a:rPr>
              <a:t>– </a:t>
            </a:r>
          </a:p>
          <a:p>
            <a:endParaRPr lang="ru-RU" sz="1400" b="1" dirty="0" smtClean="0">
              <a:latin typeface="Times New Roman" pitchFamily="18" charset="0"/>
              <a:cs typeface="Times New Roman" pitchFamily="18" charset="0"/>
            </a:endParaRPr>
          </a:p>
          <a:p>
            <a:pPr marL="285750" indent="-285750">
              <a:buFont typeface="Wingdings" panose="05000000000000000000" pitchFamily="2" charset="2"/>
              <a:buChar char="ü"/>
            </a:pPr>
            <a:r>
              <a:rPr lang="ru-RU" sz="1400" b="1" dirty="0" smtClean="0">
                <a:latin typeface="Times New Roman" pitchFamily="18" charset="0"/>
                <a:cs typeface="Times New Roman" pitchFamily="18" charset="0"/>
              </a:rPr>
              <a:t>– </a:t>
            </a:r>
          </a:p>
          <a:p>
            <a:pPr marL="285750" indent="-285750">
              <a:buFont typeface="Wingdings" panose="05000000000000000000" pitchFamily="2" charset="2"/>
              <a:buChar char="ü"/>
            </a:pPr>
            <a:endParaRPr lang="ru-RU" sz="1400" b="1" dirty="0" smtClean="0">
              <a:latin typeface="Times New Roman" pitchFamily="18" charset="0"/>
              <a:cs typeface="Times New Roman" pitchFamily="18" charset="0"/>
            </a:endParaRPr>
          </a:p>
          <a:p>
            <a:pPr marL="285750" indent="-285750">
              <a:buFont typeface="Wingdings" panose="05000000000000000000" pitchFamily="2" charset="2"/>
              <a:buChar char="ü"/>
            </a:pPr>
            <a:r>
              <a:rPr lang="ru-RU" sz="1400" b="1" dirty="0" smtClean="0">
                <a:latin typeface="Times New Roman" pitchFamily="18" charset="0"/>
                <a:cs typeface="Times New Roman" pitchFamily="18" charset="0"/>
              </a:rPr>
              <a:t>–</a:t>
            </a:r>
          </a:p>
          <a:p>
            <a:endParaRPr lang="ru-RU" sz="1400" b="1" dirty="0">
              <a:latin typeface="Times New Roman" pitchFamily="18" charset="0"/>
              <a:cs typeface="Times New Roman" pitchFamily="18" charset="0"/>
            </a:endParaRPr>
          </a:p>
        </p:txBody>
      </p:sp>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776" y="4166048"/>
            <a:ext cx="3874151" cy="2619895"/>
          </a:xfrm>
          <a:prstGeom prst="rect">
            <a:avLst/>
          </a:prstGeom>
        </p:spPr>
      </p:pic>
    </p:spTree>
    <p:extLst>
      <p:ext uri="{BB962C8B-B14F-4D97-AF65-F5344CB8AC3E}">
        <p14:creationId xmlns:p14="http://schemas.microsoft.com/office/powerpoint/2010/main" val="123790368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203" y="46377"/>
            <a:ext cx="9043919" cy="307777"/>
          </a:xfrm>
          <a:prstGeom prst="rect">
            <a:avLst/>
          </a:prstGeom>
        </p:spPr>
        <p:txBody>
          <a:bodyPr wrap="square">
            <a:spAutoFit/>
          </a:bodyPr>
          <a:lstStyle/>
          <a:p>
            <a:pPr eaLnBrk="0" fontAlgn="base" hangingPunct="0">
              <a:spcBef>
                <a:spcPct val="0"/>
              </a:spcBef>
              <a:spcAft>
                <a:spcPct val="0"/>
              </a:spcAft>
            </a:pPr>
            <a:r>
              <a:rPr lang="ru-RU" sz="1400" b="1" dirty="0" smtClean="0">
                <a:latin typeface="Times New Roman" pitchFamily="18" charset="0"/>
                <a:ea typeface="Calibri" pitchFamily="34" charset="0"/>
                <a:cs typeface="Times New Roman" pitchFamily="18" charset="0"/>
              </a:rPr>
              <a:t>2.17. </a:t>
            </a:r>
            <a:r>
              <a:rPr lang="ru-RU" sz="1400" b="1" dirty="0">
                <a:latin typeface="Times New Roman" pitchFamily="18" charset="0"/>
                <a:ea typeface="Calibri" pitchFamily="34" charset="0"/>
                <a:cs typeface="Times New Roman" pitchFamily="18" charset="0"/>
              </a:rPr>
              <a:t>Понятие экономического цикла. Фазы </a:t>
            </a:r>
            <a:r>
              <a:rPr lang="ru-RU" sz="1400" b="1" dirty="0" smtClean="0">
                <a:latin typeface="Times New Roman" pitchFamily="18" charset="0"/>
                <a:ea typeface="Calibri" pitchFamily="34" charset="0"/>
                <a:cs typeface="Times New Roman" pitchFamily="18" charset="0"/>
              </a:rPr>
              <a:t>экономического </a:t>
            </a:r>
            <a:r>
              <a:rPr lang="ru-RU" sz="1400" b="1" dirty="0">
                <a:latin typeface="Times New Roman" pitchFamily="18" charset="0"/>
                <a:ea typeface="Calibri" pitchFamily="34" charset="0"/>
                <a:cs typeface="Times New Roman" pitchFamily="18" charset="0"/>
              </a:rPr>
              <a:t>цикла. Причины </a:t>
            </a:r>
            <a:r>
              <a:rPr lang="ru-RU" sz="1400" b="1" dirty="0" smtClean="0">
                <a:latin typeface="Times New Roman" pitchFamily="18" charset="0"/>
                <a:ea typeface="Calibri" pitchFamily="34" charset="0"/>
                <a:cs typeface="Times New Roman" pitchFamily="18" charset="0"/>
              </a:rPr>
              <a:t>экономических циклов.</a:t>
            </a:r>
            <a:endParaRPr lang="ru-RU" sz="1400" dirty="0">
              <a:latin typeface="Times New Roman" pitchFamily="18" charset="0"/>
              <a:ea typeface="Calibri" pitchFamily="34" charset="0"/>
              <a:cs typeface="Times New Roman" pitchFamily="18" charset="0"/>
            </a:endParaRPr>
          </a:p>
        </p:txBody>
      </p:sp>
      <p:sp>
        <p:nvSpPr>
          <p:cNvPr id="18" name="Прямоугольник 17"/>
          <p:cNvSpPr/>
          <p:nvPr/>
        </p:nvSpPr>
        <p:spPr>
          <a:xfrm>
            <a:off x="51092" y="485455"/>
            <a:ext cx="4333201" cy="646331"/>
          </a:xfrm>
          <a:prstGeom prst="rect">
            <a:avLst/>
          </a:prstGeom>
          <a:solidFill>
            <a:schemeClr val="bg1">
              <a:lumMod val="95000"/>
            </a:schemeClr>
          </a:solidFill>
          <a:ln>
            <a:solidFill>
              <a:schemeClr val="tx2">
                <a:lumMod val="75000"/>
                <a:lumOff val="25000"/>
              </a:schemeClr>
            </a:solidFill>
          </a:ln>
        </p:spPr>
        <p:txBody>
          <a:bodyPr wrap="square">
            <a:spAutoFit/>
          </a:bodyPr>
          <a:lstStyle/>
          <a:p>
            <a:pPr eaLnBrk="0" fontAlgn="base" hangingPunct="0">
              <a:spcBef>
                <a:spcPct val="0"/>
              </a:spcBef>
              <a:spcAft>
                <a:spcPct val="0"/>
              </a:spcAft>
            </a:pPr>
            <a:r>
              <a:rPr lang="ru-RU" sz="1200" b="1" dirty="0">
                <a:latin typeface="Times New Roman" pitchFamily="18" charset="0"/>
                <a:ea typeface="Calibri" pitchFamily="34" charset="0"/>
                <a:cs typeface="Times New Roman" pitchFamily="18" charset="0"/>
              </a:rPr>
              <a:t>Экономический </a:t>
            </a:r>
            <a:r>
              <a:rPr lang="ru-RU" sz="1200" b="1" dirty="0" smtClean="0">
                <a:latin typeface="Times New Roman" pitchFamily="18" charset="0"/>
                <a:ea typeface="Calibri" pitchFamily="34" charset="0"/>
                <a:cs typeface="Times New Roman" pitchFamily="18" charset="0"/>
              </a:rPr>
              <a:t>цикл - </a:t>
            </a:r>
          </a:p>
          <a:p>
            <a:pPr eaLnBrk="0" fontAlgn="base" hangingPunct="0">
              <a:spcBef>
                <a:spcPct val="0"/>
              </a:spcBef>
              <a:spcAft>
                <a:spcPct val="0"/>
              </a:spcAft>
            </a:pPr>
            <a:endParaRPr lang="ru-RU" sz="1000" b="1" dirty="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p:txBody>
      </p:sp>
      <p:sp>
        <p:nvSpPr>
          <p:cNvPr id="12" name="Прямоугольник 11"/>
          <p:cNvSpPr/>
          <p:nvPr/>
        </p:nvSpPr>
        <p:spPr>
          <a:xfrm>
            <a:off x="1211678" y="3013207"/>
            <a:ext cx="1944215" cy="892552"/>
          </a:xfrm>
          <a:prstGeom prst="rect">
            <a:avLst/>
          </a:prstGeom>
          <a:solidFill>
            <a:schemeClr val="bg1">
              <a:lumMod val="95000"/>
            </a:schemeClr>
          </a:solidFill>
          <a:ln>
            <a:solidFill>
              <a:schemeClr val="tx2">
                <a:lumMod val="75000"/>
                <a:lumOff val="25000"/>
              </a:schemeClr>
            </a:solidFill>
          </a:ln>
        </p:spPr>
        <p:txBody>
          <a:bodyPr wrap="square">
            <a:spAutoFit/>
          </a:bodyPr>
          <a:lstStyle/>
          <a:p>
            <a:pPr eaLnBrk="0" fontAlgn="base" hangingPunct="0">
              <a:spcBef>
                <a:spcPct val="0"/>
              </a:spcBef>
              <a:spcAft>
                <a:spcPct val="0"/>
              </a:spcAft>
            </a:pPr>
            <a:r>
              <a:rPr lang="ru-RU" sz="1000" b="1" dirty="0" smtClean="0">
                <a:latin typeface="Times New Roman" pitchFamily="18" charset="0"/>
                <a:ea typeface="Calibri" pitchFamily="34" charset="0"/>
                <a:cs typeface="Times New Roman" pitchFamily="18" charset="0"/>
              </a:rPr>
              <a:t>Экономический подъем</a:t>
            </a: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p:txBody>
      </p:sp>
      <p:sp>
        <p:nvSpPr>
          <p:cNvPr id="16" name="Прямоугольник 15"/>
          <p:cNvSpPr/>
          <p:nvPr/>
        </p:nvSpPr>
        <p:spPr>
          <a:xfrm>
            <a:off x="4520140" y="497392"/>
            <a:ext cx="4569982" cy="3754874"/>
          </a:xfrm>
          <a:prstGeom prst="rect">
            <a:avLst/>
          </a:prstGeom>
          <a:solidFill>
            <a:schemeClr val="bg1">
              <a:lumMod val="95000"/>
            </a:schemeClr>
          </a:solidFill>
          <a:ln>
            <a:solidFill>
              <a:schemeClr val="tx2">
                <a:lumMod val="75000"/>
                <a:lumOff val="25000"/>
              </a:schemeClr>
            </a:solidFill>
          </a:ln>
        </p:spPr>
        <p:txBody>
          <a:bodyPr wrap="square">
            <a:spAutoFit/>
          </a:bodyPr>
          <a:lstStyle/>
          <a:p>
            <a:pPr eaLnBrk="0" fontAlgn="base" hangingPunct="0">
              <a:spcBef>
                <a:spcPct val="0"/>
              </a:spcBef>
              <a:spcAft>
                <a:spcPct val="0"/>
              </a:spcAft>
            </a:pPr>
            <a:r>
              <a:rPr lang="ru-RU" sz="1200" b="1" dirty="0">
                <a:latin typeface="Times New Roman" pitchFamily="18" charset="0"/>
                <a:ea typeface="Calibri" pitchFamily="34" charset="0"/>
                <a:cs typeface="Times New Roman" pitchFamily="18" charset="0"/>
              </a:rPr>
              <a:t>Причины экономических циклов</a:t>
            </a:r>
          </a:p>
          <a:p>
            <a:pPr eaLnBrk="0" fontAlgn="base" hangingPunct="0">
              <a:spcBef>
                <a:spcPct val="0"/>
              </a:spcBef>
              <a:spcAft>
                <a:spcPct val="0"/>
              </a:spcAft>
            </a:pPr>
            <a:endParaRPr lang="ru-RU" sz="1000" b="1"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r>
              <a:rPr lang="ru-RU" sz="1200" b="1" dirty="0" smtClean="0">
                <a:latin typeface="Times New Roman" pitchFamily="18" charset="0"/>
                <a:ea typeface="Calibri" pitchFamily="34" charset="0"/>
                <a:cs typeface="Times New Roman" pitchFamily="18" charset="0"/>
              </a:rPr>
              <a:t>Все </a:t>
            </a:r>
            <a:r>
              <a:rPr lang="ru-RU" sz="1200" b="1" dirty="0">
                <a:latin typeface="Times New Roman" pitchFamily="18" charset="0"/>
                <a:ea typeface="Calibri" pitchFamily="34" charset="0"/>
                <a:cs typeface="Times New Roman" pitchFamily="18" charset="0"/>
              </a:rPr>
              <a:t>причины циклического развития можно разделить на внутренние и внешние.</a:t>
            </a:r>
          </a:p>
          <a:p>
            <a:pPr eaLnBrk="0" fontAlgn="base" hangingPunct="0">
              <a:spcBef>
                <a:spcPct val="0"/>
              </a:spcBef>
              <a:spcAft>
                <a:spcPct val="0"/>
              </a:spcAft>
            </a:pPr>
            <a:endParaRPr lang="ru-RU" sz="1200" b="1" dirty="0">
              <a:latin typeface="Times New Roman" pitchFamily="18" charset="0"/>
              <a:ea typeface="Calibri" pitchFamily="34" charset="0"/>
              <a:cs typeface="Times New Roman" pitchFamily="18" charset="0"/>
            </a:endParaRPr>
          </a:p>
          <a:p>
            <a:pPr eaLnBrk="0" fontAlgn="base" hangingPunct="0">
              <a:spcBef>
                <a:spcPct val="0"/>
              </a:spcBef>
              <a:spcAft>
                <a:spcPct val="0"/>
              </a:spcAft>
            </a:pPr>
            <a:r>
              <a:rPr lang="ru-RU" sz="1200" b="1" dirty="0">
                <a:latin typeface="Times New Roman" pitchFamily="18" charset="0"/>
                <a:ea typeface="Calibri" pitchFamily="34" charset="0"/>
                <a:cs typeface="Times New Roman" pitchFamily="18" charset="0"/>
              </a:rPr>
              <a:t>Внутренние причины </a:t>
            </a:r>
            <a:r>
              <a:rPr lang="ru-RU" sz="1200" dirty="0">
                <a:latin typeface="Times New Roman" pitchFamily="18" charset="0"/>
                <a:ea typeface="Calibri" pitchFamily="34" charset="0"/>
                <a:cs typeface="Times New Roman" pitchFamily="18" charset="0"/>
              </a:rPr>
              <a:t>связаны с событиями в конкретном государстве</a:t>
            </a:r>
            <a:r>
              <a:rPr lang="ru-RU" sz="1200" dirty="0" smtClean="0">
                <a:latin typeface="Times New Roman" pitchFamily="18" charset="0"/>
                <a:ea typeface="Calibri" pitchFamily="34" charset="0"/>
                <a:cs typeface="Times New Roman" pitchFamily="18" charset="0"/>
              </a:rPr>
              <a:t>:</a:t>
            </a:r>
          </a:p>
          <a:p>
            <a:pPr marL="171450" indent="-171450" eaLnBrk="0" fontAlgn="base" hangingPunct="0">
              <a:spcBef>
                <a:spcPct val="0"/>
              </a:spcBef>
              <a:spcAft>
                <a:spcPct val="0"/>
              </a:spcAft>
              <a:buFont typeface="Wingdings" panose="05000000000000000000" pitchFamily="2" charset="2"/>
              <a:buChar char="Ø"/>
            </a:pPr>
            <a:r>
              <a:rPr lang="ru-RU" sz="1200" dirty="0" smtClean="0">
                <a:latin typeface="Times New Roman" pitchFamily="18" charset="0"/>
                <a:ea typeface="Calibri" pitchFamily="34" charset="0"/>
                <a:cs typeface="Times New Roman" pitchFamily="18" charset="0"/>
              </a:rPr>
              <a:t>экономическая </a:t>
            </a:r>
            <a:r>
              <a:rPr lang="ru-RU" sz="1200" dirty="0">
                <a:latin typeface="Times New Roman" pitchFamily="18" charset="0"/>
                <a:ea typeface="Calibri" pitchFamily="34" charset="0"/>
                <a:cs typeface="Times New Roman" pitchFamily="18" charset="0"/>
              </a:rPr>
              <a:t>политика государства (реформы, экономические курсы</a:t>
            </a:r>
            <a:r>
              <a:rPr lang="ru-RU" sz="1200" dirty="0" smtClean="0">
                <a:latin typeface="Times New Roman" pitchFamily="18" charset="0"/>
                <a:ea typeface="Calibri" pitchFamily="34" charset="0"/>
                <a:cs typeface="Times New Roman" pitchFamily="18" charset="0"/>
              </a:rPr>
              <a:t>);</a:t>
            </a:r>
          </a:p>
          <a:p>
            <a:pPr marL="171450" indent="-171450" eaLnBrk="0" fontAlgn="base" hangingPunct="0">
              <a:spcBef>
                <a:spcPct val="0"/>
              </a:spcBef>
              <a:spcAft>
                <a:spcPct val="0"/>
              </a:spcAft>
              <a:buFont typeface="Wingdings" panose="05000000000000000000" pitchFamily="2" charset="2"/>
              <a:buChar char="Ø"/>
            </a:pPr>
            <a:r>
              <a:rPr lang="ru-RU" sz="1200" dirty="0" smtClean="0">
                <a:latin typeface="Times New Roman" pitchFamily="18" charset="0"/>
                <a:ea typeface="Calibri" pitchFamily="34" charset="0"/>
                <a:cs typeface="Times New Roman" pitchFamily="18" charset="0"/>
              </a:rPr>
              <a:t>сезонность </a:t>
            </a:r>
            <a:r>
              <a:rPr lang="ru-RU" sz="1200" dirty="0">
                <a:latin typeface="Times New Roman" pitchFamily="18" charset="0"/>
                <a:ea typeface="Calibri" pitchFamily="34" charset="0"/>
                <a:cs typeface="Times New Roman" pitchFamily="18" charset="0"/>
              </a:rPr>
              <a:t>сельского хозяйства или других значимых отраслей;</a:t>
            </a:r>
          </a:p>
          <a:p>
            <a:pPr marL="171450" indent="-171450" eaLnBrk="0" fontAlgn="base" hangingPunct="0">
              <a:spcBef>
                <a:spcPct val="0"/>
              </a:spcBef>
              <a:spcAft>
                <a:spcPct val="0"/>
              </a:spcAft>
              <a:buFont typeface="Wingdings" panose="05000000000000000000" pitchFamily="2" charset="2"/>
              <a:buChar char="Ø"/>
            </a:pPr>
            <a:r>
              <a:rPr lang="ru-RU" sz="1200" dirty="0">
                <a:latin typeface="Times New Roman" pitchFamily="18" charset="0"/>
                <a:ea typeface="Calibri" pitchFamily="34" charset="0"/>
                <a:cs typeface="Times New Roman" pitchFamily="18" charset="0"/>
              </a:rPr>
              <a:t>демографические изменения (высокая смертность или рождаемость).</a:t>
            </a:r>
          </a:p>
          <a:p>
            <a:pPr eaLnBrk="0" fontAlgn="base" hangingPunct="0">
              <a:spcBef>
                <a:spcPct val="0"/>
              </a:spcBef>
              <a:spcAft>
                <a:spcPct val="0"/>
              </a:spcAft>
            </a:pPr>
            <a:r>
              <a:rPr lang="ru-RU" sz="1200" b="1" dirty="0">
                <a:latin typeface="Times New Roman" pitchFamily="18" charset="0"/>
                <a:ea typeface="Calibri" pitchFamily="34" charset="0"/>
                <a:cs typeface="Times New Roman" pitchFamily="18" charset="0"/>
              </a:rPr>
              <a:t>  </a:t>
            </a:r>
          </a:p>
          <a:p>
            <a:pPr eaLnBrk="0" fontAlgn="base" hangingPunct="0">
              <a:spcBef>
                <a:spcPct val="0"/>
              </a:spcBef>
              <a:spcAft>
                <a:spcPct val="0"/>
              </a:spcAft>
            </a:pPr>
            <a:r>
              <a:rPr lang="ru-RU" sz="1200" b="1" dirty="0">
                <a:latin typeface="Times New Roman" pitchFamily="18" charset="0"/>
                <a:ea typeface="Calibri" pitchFamily="34" charset="0"/>
                <a:cs typeface="Times New Roman" pitchFamily="18" charset="0"/>
              </a:rPr>
              <a:t>Внешние причины </a:t>
            </a:r>
            <a:r>
              <a:rPr lang="ru-RU" sz="1200" dirty="0">
                <a:latin typeface="Times New Roman" pitchFamily="18" charset="0"/>
                <a:ea typeface="Calibri" pitchFamily="34" charset="0"/>
                <a:cs typeface="Times New Roman" pitchFamily="18" charset="0"/>
              </a:rPr>
              <a:t>связаны с событиями мирового масштаба:</a:t>
            </a:r>
          </a:p>
          <a:p>
            <a:pPr eaLnBrk="0" fontAlgn="base" hangingPunct="0">
              <a:spcBef>
                <a:spcPct val="0"/>
              </a:spcBef>
              <a:spcAft>
                <a:spcPct val="0"/>
              </a:spcAft>
            </a:pPr>
            <a:r>
              <a:rPr lang="ru-RU" sz="1200" b="1" dirty="0">
                <a:latin typeface="Times New Roman" pitchFamily="18" charset="0"/>
                <a:ea typeface="Calibri" pitchFamily="34" charset="0"/>
                <a:cs typeface="Times New Roman" pitchFamily="18" charset="0"/>
              </a:rPr>
              <a:t>войны;</a:t>
            </a:r>
          </a:p>
          <a:p>
            <a:pPr marL="171450" indent="-171450" eaLnBrk="0" fontAlgn="base" hangingPunct="0">
              <a:spcBef>
                <a:spcPct val="0"/>
              </a:spcBef>
              <a:spcAft>
                <a:spcPct val="0"/>
              </a:spcAft>
              <a:buFont typeface="Wingdings" panose="05000000000000000000" pitchFamily="2" charset="2"/>
              <a:buChar char="Ø"/>
            </a:pPr>
            <a:r>
              <a:rPr lang="ru-RU" sz="1200" dirty="0">
                <a:latin typeface="Times New Roman" pitchFamily="18" charset="0"/>
                <a:ea typeface="Calibri" pitchFamily="34" charset="0"/>
                <a:cs typeface="Times New Roman" pitchFamily="18" charset="0"/>
              </a:rPr>
              <a:t>экономические санкции;</a:t>
            </a:r>
          </a:p>
          <a:p>
            <a:pPr marL="171450" indent="-171450" eaLnBrk="0" fontAlgn="base" hangingPunct="0">
              <a:spcBef>
                <a:spcPct val="0"/>
              </a:spcBef>
              <a:spcAft>
                <a:spcPct val="0"/>
              </a:spcAft>
              <a:buFont typeface="Wingdings" panose="05000000000000000000" pitchFamily="2" charset="2"/>
              <a:buChar char="Ø"/>
            </a:pPr>
            <a:r>
              <a:rPr lang="ru-RU" sz="1200" dirty="0">
                <a:latin typeface="Times New Roman" pitchFamily="18" charset="0"/>
                <a:ea typeface="Calibri" pitchFamily="34" charset="0"/>
                <a:cs typeface="Times New Roman" pitchFamily="18" charset="0"/>
              </a:rPr>
              <a:t>подписание международных экономических соглашений;</a:t>
            </a:r>
          </a:p>
          <a:p>
            <a:pPr marL="171450" indent="-171450" eaLnBrk="0" fontAlgn="base" hangingPunct="0">
              <a:spcBef>
                <a:spcPct val="0"/>
              </a:spcBef>
              <a:spcAft>
                <a:spcPct val="0"/>
              </a:spcAft>
              <a:buFont typeface="Wingdings" panose="05000000000000000000" pitchFamily="2" charset="2"/>
              <a:buChar char="Ø"/>
            </a:pPr>
            <a:r>
              <a:rPr lang="ru-RU" sz="1200" dirty="0">
                <a:latin typeface="Times New Roman" pitchFamily="18" charset="0"/>
                <a:ea typeface="Calibri" pitchFamily="34" charset="0"/>
                <a:cs typeface="Times New Roman" pitchFamily="18" charset="0"/>
              </a:rPr>
              <a:t>деятельность международных организаций и союзов;</a:t>
            </a:r>
          </a:p>
          <a:p>
            <a:pPr marL="171450" indent="-171450" eaLnBrk="0" fontAlgn="base" hangingPunct="0">
              <a:spcBef>
                <a:spcPct val="0"/>
              </a:spcBef>
              <a:spcAft>
                <a:spcPct val="0"/>
              </a:spcAft>
              <a:buFont typeface="Wingdings" panose="05000000000000000000" pitchFamily="2" charset="2"/>
              <a:buChar char="Ø"/>
            </a:pPr>
            <a:r>
              <a:rPr lang="ru-RU" sz="1200" dirty="0">
                <a:latin typeface="Times New Roman" pitchFamily="18" charset="0"/>
                <a:ea typeface="Calibri" pitchFamily="34" charset="0"/>
                <a:cs typeface="Times New Roman" pitchFamily="18" charset="0"/>
              </a:rPr>
              <a:t>глобальные эпидемии и природные катаклизмы;</a:t>
            </a:r>
          </a:p>
          <a:p>
            <a:pPr marL="171450" indent="-171450" eaLnBrk="0" fontAlgn="base" hangingPunct="0">
              <a:spcBef>
                <a:spcPct val="0"/>
              </a:spcBef>
              <a:spcAft>
                <a:spcPct val="0"/>
              </a:spcAft>
              <a:buFont typeface="Wingdings" panose="05000000000000000000" pitchFamily="2" charset="2"/>
              <a:buChar char="Ø"/>
            </a:pPr>
            <a:r>
              <a:rPr lang="ru-RU" sz="1200" dirty="0">
                <a:latin typeface="Times New Roman" pitchFamily="18" charset="0"/>
                <a:ea typeface="Calibri" pitchFamily="34" charset="0"/>
                <a:cs typeface="Times New Roman" pitchFamily="18" charset="0"/>
              </a:rPr>
              <a:t>научно-техническая революция</a:t>
            </a:r>
            <a:r>
              <a:rPr lang="ru-RU" sz="1200" dirty="0" smtClean="0">
                <a:latin typeface="Times New Roman" pitchFamily="18" charset="0"/>
                <a:ea typeface="Calibri" pitchFamily="34" charset="0"/>
                <a:cs typeface="Times New Roman" pitchFamily="18" charset="0"/>
              </a:rPr>
              <a:t>.</a:t>
            </a:r>
            <a:endParaRPr lang="ru-RU" sz="1200" b="1" dirty="0" smtClean="0">
              <a:latin typeface="Times New Roman" pitchFamily="18" charset="0"/>
              <a:ea typeface="Calibri" pitchFamily="34" charset="0"/>
              <a:cs typeface="Times New Roman" pitchFamily="18" charset="0"/>
            </a:endParaRPr>
          </a:p>
        </p:txBody>
      </p:sp>
      <p:sp>
        <p:nvSpPr>
          <p:cNvPr id="5" name="Прямоугольник 4"/>
          <p:cNvSpPr/>
          <p:nvPr/>
        </p:nvSpPr>
        <p:spPr>
          <a:xfrm>
            <a:off x="0" y="1101008"/>
            <a:ext cx="4384293" cy="1569660"/>
          </a:xfrm>
          <a:prstGeom prst="rect">
            <a:avLst/>
          </a:prstGeom>
        </p:spPr>
        <p:txBody>
          <a:bodyPr wrap="square">
            <a:spAutoFit/>
          </a:bodyPr>
          <a:lstStyle/>
          <a:p>
            <a:r>
              <a:rPr lang="ru-RU" sz="1200" dirty="0">
                <a:latin typeface="Times New Roman" panose="02020603050405020304" pitchFamily="18" charset="0"/>
                <a:cs typeface="Times New Roman" panose="02020603050405020304" pitchFamily="18" charset="0"/>
              </a:rPr>
              <a:t>Рыночная и смешанная экономика имеет циклическое развитие. Она никогда не стоит на месте, как и не может постоянно расти.</a:t>
            </a:r>
          </a:p>
          <a:p>
            <a:r>
              <a:rPr lang="ru-RU" sz="1200" b="1" dirty="0" smtClean="0">
                <a:latin typeface="Times New Roman" panose="02020603050405020304" pitchFamily="18" charset="0"/>
                <a:cs typeface="Times New Roman" panose="02020603050405020304" pitchFamily="18" charset="0"/>
              </a:rPr>
              <a:t>Циклическое </a:t>
            </a:r>
            <a:r>
              <a:rPr lang="ru-RU" sz="1200" b="1" dirty="0">
                <a:latin typeface="Times New Roman" panose="02020603050405020304" pitchFamily="18" charset="0"/>
                <a:cs typeface="Times New Roman" panose="02020603050405020304" pitchFamily="18" charset="0"/>
              </a:rPr>
              <a:t>развитие </a:t>
            </a:r>
            <a:r>
              <a:rPr lang="ru-RU" sz="1200" dirty="0">
                <a:latin typeface="Times New Roman" panose="02020603050405020304" pitchFamily="18" charset="0"/>
                <a:cs typeface="Times New Roman" panose="02020603050405020304" pitchFamily="18" charset="0"/>
              </a:rPr>
              <a:t>экономики имеет разноплановое влияние на жизнь общества. С одной стороны, это явление мотивирует экономику к развитию и улучшению производства. С другой стороны, экономические кризисы являются неизбежной частью цикла. Они носят глобальный характер и негативно отражаются на уровне жизни.</a:t>
            </a:r>
          </a:p>
        </p:txBody>
      </p:sp>
      <p:sp>
        <p:nvSpPr>
          <p:cNvPr id="6" name="Прямоугольник 5"/>
          <p:cNvSpPr/>
          <p:nvPr/>
        </p:nvSpPr>
        <p:spPr>
          <a:xfrm>
            <a:off x="611560" y="2621592"/>
            <a:ext cx="2816027" cy="276999"/>
          </a:xfrm>
          <a:prstGeom prst="rect">
            <a:avLst/>
          </a:prstGeom>
        </p:spPr>
        <p:txBody>
          <a:bodyPr wrap="none">
            <a:spAutoFit/>
          </a:bodyPr>
          <a:lstStyle/>
          <a:p>
            <a:r>
              <a:rPr lang="ru-RU" sz="1200" b="1" dirty="0">
                <a:latin typeface="Times New Roman" panose="02020603050405020304" pitchFamily="18" charset="0"/>
                <a:cs typeface="Times New Roman" panose="02020603050405020304" pitchFamily="18" charset="0"/>
              </a:rPr>
              <a:t>Фазы (стадии) экономического цикла</a:t>
            </a:r>
          </a:p>
        </p:txBody>
      </p:sp>
      <p:sp>
        <p:nvSpPr>
          <p:cNvPr id="19" name="Прямоугольник 18"/>
          <p:cNvSpPr/>
          <p:nvPr/>
        </p:nvSpPr>
        <p:spPr>
          <a:xfrm>
            <a:off x="39487" y="3968491"/>
            <a:ext cx="1789493" cy="1107996"/>
          </a:xfrm>
          <a:prstGeom prst="rect">
            <a:avLst/>
          </a:prstGeom>
          <a:solidFill>
            <a:schemeClr val="bg1">
              <a:lumMod val="95000"/>
            </a:schemeClr>
          </a:solidFill>
          <a:ln>
            <a:solidFill>
              <a:schemeClr val="tx2">
                <a:lumMod val="75000"/>
                <a:lumOff val="25000"/>
              </a:schemeClr>
            </a:solidFill>
          </a:ln>
        </p:spPr>
        <p:txBody>
          <a:bodyPr wrap="square">
            <a:spAutoFit/>
          </a:bodyPr>
          <a:lstStyle/>
          <a:p>
            <a:pPr algn="ctr" eaLnBrk="0" fontAlgn="base" hangingPunct="0">
              <a:spcBef>
                <a:spcPct val="0"/>
              </a:spcBef>
              <a:spcAft>
                <a:spcPct val="0"/>
              </a:spcAft>
            </a:pPr>
            <a:r>
              <a:rPr lang="ru-RU" sz="1000" b="1" dirty="0" smtClean="0">
                <a:latin typeface="Times New Roman" pitchFamily="18" charset="0"/>
                <a:ea typeface="Calibri" pitchFamily="34" charset="0"/>
                <a:cs typeface="Times New Roman" pitchFamily="18" charset="0"/>
              </a:rPr>
              <a:t>Оживление</a:t>
            </a: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p:txBody>
      </p:sp>
      <p:sp>
        <p:nvSpPr>
          <p:cNvPr id="21" name="Прямоугольник 20"/>
          <p:cNvSpPr/>
          <p:nvPr/>
        </p:nvSpPr>
        <p:spPr>
          <a:xfrm>
            <a:off x="2316387" y="3968491"/>
            <a:ext cx="1923506" cy="1107996"/>
          </a:xfrm>
          <a:prstGeom prst="rect">
            <a:avLst/>
          </a:prstGeom>
          <a:solidFill>
            <a:schemeClr val="bg1">
              <a:lumMod val="95000"/>
            </a:schemeClr>
          </a:solidFill>
          <a:ln>
            <a:solidFill>
              <a:schemeClr val="tx2">
                <a:lumMod val="75000"/>
                <a:lumOff val="25000"/>
              </a:schemeClr>
            </a:solidFill>
          </a:ln>
        </p:spPr>
        <p:txBody>
          <a:bodyPr wrap="square">
            <a:spAutoFit/>
          </a:bodyPr>
          <a:lstStyle/>
          <a:p>
            <a:pPr eaLnBrk="0" fontAlgn="base" hangingPunct="0">
              <a:spcBef>
                <a:spcPct val="0"/>
              </a:spcBef>
              <a:spcAft>
                <a:spcPct val="0"/>
              </a:spcAft>
            </a:pPr>
            <a:r>
              <a:rPr lang="ru-RU" sz="1000" b="1" dirty="0" smtClean="0">
                <a:latin typeface="Times New Roman" pitchFamily="18" charset="0"/>
                <a:ea typeface="Calibri" pitchFamily="34" charset="0"/>
                <a:cs typeface="Times New Roman" pitchFamily="18" charset="0"/>
              </a:rPr>
              <a:t>Экономический спад</a:t>
            </a: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p:txBody>
      </p:sp>
      <p:sp>
        <p:nvSpPr>
          <p:cNvPr id="24" name="Прямоугольник 23"/>
          <p:cNvSpPr/>
          <p:nvPr/>
        </p:nvSpPr>
        <p:spPr>
          <a:xfrm>
            <a:off x="1020667" y="5119057"/>
            <a:ext cx="2236106" cy="892552"/>
          </a:xfrm>
          <a:prstGeom prst="rect">
            <a:avLst/>
          </a:prstGeom>
          <a:solidFill>
            <a:schemeClr val="bg1">
              <a:lumMod val="95000"/>
            </a:schemeClr>
          </a:solidFill>
          <a:ln>
            <a:solidFill>
              <a:schemeClr val="tx2">
                <a:lumMod val="75000"/>
                <a:lumOff val="25000"/>
              </a:schemeClr>
            </a:solidFill>
          </a:ln>
        </p:spPr>
        <p:txBody>
          <a:bodyPr wrap="square">
            <a:spAutoFit/>
          </a:bodyPr>
          <a:lstStyle/>
          <a:p>
            <a:pPr algn="ctr" eaLnBrk="0" fontAlgn="base" hangingPunct="0">
              <a:spcBef>
                <a:spcPct val="0"/>
              </a:spcBef>
              <a:spcAft>
                <a:spcPct val="0"/>
              </a:spcAft>
            </a:pPr>
            <a:r>
              <a:rPr lang="ru-RU" sz="1000" b="1" dirty="0" smtClean="0">
                <a:latin typeface="Times New Roman" pitchFamily="18" charset="0"/>
                <a:ea typeface="Calibri" pitchFamily="34" charset="0"/>
                <a:cs typeface="Times New Roman" pitchFamily="18" charset="0"/>
              </a:rPr>
              <a:t>Депрессия</a:t>
            </a: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p:txBody>
      </p:sp>
      <p:sp>
        <p:nvSpPr>
          <p:cNvPr id="7" name="Прямоугольник 6"/>
          <p:cNvSpPr/>
          <p:nvPr/>
        </p:nvSpPr>
        <p:spPr>
          <a:xfrm>
            <a:off x="66072" y="5962493"/>
            <a:ext cx="4572000" cy="861774"/>
          </a:xfrm>
          <a:prstGeom prst="rect">
            <a:avLst/>
          </a:prstGeom>
        </p:spPr>
        <p:txBody>
          <a:bodyPr>
            <a:spAutoFit/>
          </a:bodyPr>
          <a:lstStyle/>
          <a:p>
            <a:r>
              <a:rPr lang="ru-RU" sz="1000" dirty="0">
                <a:latin typeface="Times New Roman" panose="02020603050405020304" pitchFamily="18" charset="0"/>
                <a:cs typeface="Times New Roman" panose="02020603050405020304" pitchFamily="18" charset="0"/>
              </a:rPr>
              <a:t>Несмотря на то, что мы знаем очерёдность фаз экономического цикла, довольно сложно точно спрогнозировать конкретные даты их смены и продолжительность. Ни наука, ни государство не могут полностью контролировать наступление очередных фаз цикла. Государство может только сглаживать последствия экономических кризисов.</a:t>
            </a:r>
          </a:p>
        </p:txBody>
      </p:sp>
    </p:spTree>
    <p:extLst>
      <p:ext uri="{BB962C8B-B14F-4D97-AF65-F5344CB8AC3E}">
        <p14:creationId xmlns:p14="http://schemas.microsoft.com/office/powerpoint/2010/main" val="190987460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203" y="46377"/>
            <a:ext cx="9043919" cy="523220"/>
          </a:xfrm>
          <a:prstGeom prst="rect">
            <a:avLst/>
          </a:prstGeom>
        </p:spPr>
        <p:txBody>
          <a:bodyPr wrap="square">
            <a:spAutoFit/>
          </a:bodyPr>
          <a:lstStyle/>
          <a:p>
            <a:pPr eaLnBrk="0" fontAlgn="base" hangingPunct="0">
              <a:spcBef>
                <a:spcPct val="0"/>
              </a:spcBef>
              <a:spcAft>
                <a:spcPct val="0"/>
              </a:spcAft>
            </a:pPr>
            <a:r>
              <a:rPr lang="ru-RU" sz="1400" b="1" dirty="0" smtClean="0">
                <a:latin typeface="Times New Roman" pitchFamily="18" charset="0"/>
                <a:ea typeface="Calibri" pitchFamily="34" charset="0"/>
                <a:cs typeface="Times New Roman" pitchFamily="18" charset="0"/>
              </a:rPr>
              <a:t>2.18. </a:t>
            </a:r>
            <a:r>
              <a:rPr lang="ru-RU" sz="1400" b="1" dirty="0">
                <a:latin typeface="Times New Roman" pitchFamily="18" charset="0"/>
                <a:ea typeface="Calibri" pitchFamily="34" charset="0"/>
                <a:cs typeface="Times New Roman" pitchFamily="18" charset="0"/>
              </a:rPr>
              <a:t>Мировая экономика. Международное </a:t>
            </a:r>
            <a:r>
              <a:rPr lang="ru-RU" sz="1400" b="1" dirty="0" smtClean="0">
                <a:latin typeface="Times New Roman" pitchFamily="18" charset="0"/>
                <a:ea typeface="Calibri" pitchFamily="34" charset="0"/>
                <a:cs typeface="Times New Roman" pitchFamily="18" charset="0"/>
              </a:rPr>
              <a:t>разделение </a:t>
            </a:r>
            <a:r>
              <a:rPr lang="ru-RU" sz="1400" b="1" dirty="0">
                <a:latin typeface="Times New Roman" pitchFamily="18" charset="0"/>
                <a:ea typeface="Calibri" pitchFamily="34" charset="0"/>
                <a:cs typeface="Times New Roman" pitchFamily="18" charset="0"/>
              </a:rPr>
              <a:t>труда. Экспорт и импорт товаров и </a:t>
            </a:r>
            <a:r>
              <a:rPr lang="ru-RU" sz="1400" b="1" dirty="0" smtClean="0">
                <a:latin typeface="Times New Roman" pitchFamily="18" charset="0"/>
                <a:ea typeface="Calibri" pitchFamily="34" charset="0"/>
                <a:cs typeface="Times New Roman" pitchFamily="18" charset="0"/>
              </a:rPr>
              <a:t>услуг</a:t>
            </a:r>
            <a:r>
              <a:rPr lang="ru-RU" sz="1400" b="1" dirty="0">
                <a:latin typeface="Times New Roman" pitchFamily="18" charset="0"/>
                <a:ea typeface="Calibri" pitchFamily="34" charset="0"/>
                <a:cs typeface="Times New Roman" pitchFamily="18" charset="0"/>
              </a:rPr>
              <a:t>. Выгоды и убытки от участия в </a:t>
            </a:r>
            <a:r>
              <a:rPr lang="ru-RU" sz="1400" b="1" dirty="0" smtClean="0">
                <a:latin typeface="Times New Roman" pitchFamily="18" charset="0"/>
                <a:ea typeface="Calibri" pitchFamily="34" charset="0"/>
                <a:cs typeface="Times New Roman" pitchFamily="18" charset="0"/>
              </a:rPr>
              <a:t>международной </a:t>
            </a:r>
            <a:r>
              <a:rPr lang="ru-RU" sz="1400" b="1" dirty="0">
                <a:latin typeface="Times New Roman" pitchFamily="18" charset="0"/>
                <a:ea typeface="Calibri" pitchFamily="34" charset="0"/>
                <a:cs typeface="Times New Roman" pitchFamily="18" charset="0"/>
              </a:rPr>
              <a:t>торговле. Государственное </a:t>
            </a:r>
            <a:r>
              <a:rPr lang="ru-RU" sz="1400" b="1" dirty="0" smtClean="0">
                <a:latin typeface="Times New Roman" pitchFamily="18" charset="0"/>
                <a:ea typeface="Calibri" pitchFamily="34" charset="0"/>
                <a:cs typeface="Times New Roman" pitchFamily="18" charset="0"/>
              </a:rPr>
              <a:t>регулирование </a:t>
            </a:r>
            <a:r>
              <a:rPr lang="ru-RU" sz="1400" b="1" dirty="0">
                <a:latin typeface="Times New Roman" pitchFamily="18" charset="0"/>
                <a:ea typeface="Calibri" pitchFamily="34" charset="0"/>
                <a:cs typeface="Times New Roman" pitchFamily="18" charset="0"/>
              </a:rPr>
              <a:t>внешней </a:t>
            </a:r>
            <a:r>
              <a:rPr lang="ru-RU" sz="1400" b="1" dirty="0" smtClean="0">
                <a:latin typeface="Times New Roman" pitchFamily="18" charset="0"/>
                <a:ea typeface="Calibri" pitchFamily="34" charset="0"/>
                <a:cs typeface="Times New Roman" pitchFamily="18" charset="0"/>
              </a:rPr>
              <a:t>торговли.</a:t>
            </a:r>
            <a:endParaRPr lang="ru-RU" sz="1400" dirty="0">
              <a:latin typeface="Times New Roman" pitchFamily="18" charset="0"/>
              <a:ea typeface="Calibri" pitchFamily="34" charset="0"/>
              <a:cs typeface="Times New Roman" pitchFamily="18" charset="0"/>
            </a:endParaRPr>
          </a:p>
        </p:txBody>
      </p:sp>
      <p:graphicFrame>
        <p:nvGraphicFramePr>
          <p:cNvPr id="17" name="Таблица 16"/>
          <p:cNvGraphicFramePr>
            <a:graphicFrameLocks noGrp="1"/>
          </p:cNvGraphicFramePr>
          <p:nvPr>
            <p:extLst>
              <p:ext uri="{D42A27DB-BD31-4B8C-83A1-F6EECF244321}">
                <p14:modId xmlns:p14="http://schemas.microsoft.com/office/powerpoint/2010/main" val="515303866"/>
              </p:ext>
            </p:extLst>
          </p:nvPr>
        </p:nvGraphicFramePr>
        <p:xfrm>
          <a:off x="4583558" y="2245689"/>
          <a:ext cx="4506563" cy="1410276"/>
        </p:xfrm>
        <a:graphic>
          <a:graphicData uri="http://schemas.openxmlformats.org/drawingml/2006/table">
            <a:tbl>
              <a:tblPr firstRow="1" firstCol="1" bandRow="1"/>
              <a:tblGrid>
                <a:gridCol w="2168343">
                  <a:extLst>
                    <a:ext uri="{9D8B030D-6E8A-4147-A177-3AD203B41FA5}">
                      <a16:colId xmlns:a16="http://schemas.microsoft.com/office/drawing/2014/main" val="20000"/>
                    </a:ext>
                  </a:extLst>
                </a:gridCol>
                <a:gridCol w="2338220">
                  <a:extLst>
                    <a:ext uri="{9D8B030D-6E8A-4147-A177-3AD203B41FA5}">
                      <a16:colId xmlns:a16="http://schemas.microsoft.com/office/drawing/2014/main" val="20001"/>
                    </a:ext>
                  </a:extLst>
                </a:gridCol>
              </a:tblGrid>
              <a:tr h="225426">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Методы государственного регулирования внешней торговли</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sz="1200" dirty="0">
                        <a:solidFill>
                          <a:srgbClr val="002060"/>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extLst>
                  <a:ext uri="{0D108BD9-81ED-4DB2-BD59-A6C34878D82A}">
                    <a16:rowId xmlns:a16="http://schemas.microsoft.com/office/drawing/2014/main" val="10000"/>
                  </a:ext>
                </a:extLst>
              </a:tr>
              <a:tr h="261328">
                <a:tc>
                  <a:txBody>
                    <a:bodyPr/>
                    <a:lstStyle/>
                    <a:p>
                      <a:pPr>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Тарифные - </a:t>
                      </a:r>
                    </a:p>
                    <a:p>
                      <a:pPr>
                        <a:lnSpc>
                          <a:spcPct val="100000"/>
                        </a:lnSpc>
                        <a:spcAft>
                          <a:spcPts val="0"/>
                        </a:spcAft>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1.</a:t>
                      </a:r>
                    </a:p>
                    <a:p>
                      <a:pPr>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2.</a:t>
                      </a:r>
                    </a:p>
                    <a:p>
                      <a:pPr>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3.</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Нетарифные </a:t>
                      </a:r>
                    </a:p>
                    <a:p>
                      <a:pPr marR="79375">
                        <a:lnSpc>
                          <a:spcPct val="100000"/>
                        </a:lnSpc>
                        <a:spcAft>
                          <a:spcPts val="0"/>
                        </a:spcAft>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marR="79375">
                        <a:lnSpc>
                          <a:spcPct val="100000"/>
                        </a:lnSpc>
                        <a:spcAft>
                          <a:spcPts val="0"/>
                        </a:spcAft>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marR="79375">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1.</a:t>
                      </a:r>
                    </a:p>
                    <a:p>
                      <a:pPr marR="79375">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2.</a:t>
                      </a:r>
                    </a:p>
                    <a:p>
                      <a:pPr marR="79375">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3.</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bl>
          </a:graphicData>
        </a:graphic>
      </p:graphicFrame>
      <p:sp>
        <p:nvSpPr>
          <p:cNvPr id="18" name="Прямоугольник 17"/>
          <p:cNvSpPr/>
          <p:nvPr/>
        </p:nvSpPr>
        <p:spPr>
          <a:xfrm>
            <a:off x="57050" y="593243"/>
            <a:ext cx="4358985" cy="615553"/>
          </a:xfrm>
          <a:prstGeom prst="rect">
            <a:avLst/>
          </a:prstGeom>
          <a:solidFill>
            <a:schemeClr val="bg1">
              <a:lumMod val="95000"/>
            </a:schemeClr>
          </a:solidFill>
          <a:ln>
            <a:solidFill>
              <a:schemeClr val="tx2">
                <a:lumMod val="75000"/>
                <a:lumOff val="25000"/>
              </a:schemeClr>
            </a:solidFill>
          </a:ln>
        </p:spPr>
        <p:txBody>
          <a:bodyPr wrap="square">
            <a:spAutoFit/>
          </a:bodyPr>
          <a:lstStyle/>
          <a:p>
            <a:pPr eaLnBrk="0" fontAlgn="base" hangingPunct="0">
              <a:spcBef>
                <a:spcPct val="0"/>
              </a:spcBef>
              <a:spcAft>
                <a:spcPct val="0"/>
              </a:spcAft>
            </a:pPr>
            <a:r>
              <a:rPr lang="ru-RU" sz="1000" b="1" dirty="0">
                <a:latin typeface="Times New Roman" pitchFamily="18" charset="0"/>
                <a:ea typeface="Calibri" pitchFamily="34" charset="0"/>
                <a:cs typeface="Times New Roman" pitchFamily="18" charset="0"/>
              </a:rPr>
              <a:t>Мировая </a:t>
            </a:r>
            <a:r>
              <a:rPr lang="ru-RU" sz="1000" b="1" dirty="0" smtClean="0">
                <a:latin typeface="Times New Roman" pitchFamily="18" charset="0"/>
                <a:ea typeface="Calibri" pitchFamily="34" charset="0"/>
                <a:cs typeface="Times New Roman" pitchFamily="18" charset="0"/>
              </a:rPr>
              <a:t>экономика - </a:t>
            </a:r>
          </a:p>
          <a:p>
            <a:pPr eaLnBrk="0" fontAlgn="base" hangingPunct="0">
              <a:spcBef>
                <a:spcPct val="0"/>
              </a:spcBef>
              <a:spcAft>
                <a:spcPct val="0"/>
              </a:spcAft>
            </a:pPr>
            <a:endParaRPr lang="ru-RU" sz="1000" b="1" dirty="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p:txBody>
      </p:sp>
      <p:sp>
        <p:nvSpPr>
          <p:cNvPr id="12" name="Прямоугольник 11"/>
          <p:cNvSpPr/>
          <p:nvPr/>
        </p:nvSpPr>
        <p:spPr>
          <a:xfrm>
            <a:off x="43813" y="1253755"/>
            <a:ext cx="4358985" cy="615553"/>
          </a:xfrm>
          <a:prstGeom prst="rect">
            <a:avLst/>
          </a:prstGeom>
          <a:solidFill>
            <a:schemeClr val="bg1">
              <a:lumMod val="95000"/>
            </a:schemeClr>
          </a:solidFill>
          <a:ln>
            <a:solidFill>
              <a:schemeClr val="tx2">
                <a:lumMod val="75000"/>
                <a:lumOff val="25000"/>
              </a:schemeClr>
            </a:solidFill>
          </a:ln>
        </p:spPr>
        <p:txBody>
          <a:bodyPr wrap="square">
            <a:spAutoFit/>
          </a:bodyPr>
          <a:lstStyle/>
          <a:p>
            <a:pPr eaLnBrk="0" fontAlgn="base" hangingPunct="0">
              <a:spcBef>
                <a:spcPct val="0"/>
              </a:spcBef>
              <a:spcAft>
                <a:spcPct val="0"/>
              </a:spcAft>
            </a:pPr>
            <a:r>
              <a:rPr lang="ru-RU" sz="1000" b="1" dirty="0">
                <a:latin typeface="Times New Roman" pitchFamily="18" charset="0"/>
                <a:ea typeface="Calibri" pitchFamily="34" charset="0"/>
                <a:cs typeface="Times New Roman" pitchFamily="18" charset="0"/>
              </a:rPr>
              <a:t>Международное разделение </a:t>
            </a:r>
            <a:r>
              <a:rPr lang="ru-RU" sz="1000" b="1" dirty="0" smtClean="0">
                <a:latin typeface="Times New Roman" pitchFamily="18" charset="0"/>
                <a:ea typeface="Calibri" pitchFamily="34" charset="0"/>
                <a:cs typeface="Times New Roman" pitchFamily="18" charset="0"/>
              </a:rPr>
              <a:t>труда - </a:t>
            </a:r>
          </a:p>
          <a:p>
            <a:pPr eaLnBrk="0" fontAlgn="base" hangingPunct="0">
              <a:spcBef>
                <a:spcPct val="0"/>
              </a:spcBef>
              <a:spcAft>
                <a:spcPct val="0"/>
              </a:spcAft>
            </a:pPr>
            <a:endParaRPr lang="ru-RU" sz="1000" b="1" dirty="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p:txBody>
      </p:sp>
      <p:graphicFrame>
        <p:nvGraphicFramePr>
          <p:cNvPr id="15" name="Таблица 14"/>
          <p:cNvGraphicFramePr>
            <a:graphicFrameLocks noGrp="1"/>
          </p:cNvGraphicFramePr>
          <p:nvPr>
            <p:extLst>
              <p:ext uri="{D42A27DB-BD31-4B8C-83A1-F6EECF244321}">
                <p14:modId xmlns:p14="http://schemas.microsoft.com/office/powerpoint/2010/main" val="611610250"/>
              </p:ext>
            </p:extLst>
          </p:nvPr>
        </p:nvGraphicFramePr>
        <p:xfrm>
          <a:off x="43813" y="4408113"/>
          <a:ext cx="4373355" cy="1257876"/>
        </p:xfrm>
        <a:graphic>
          <a:graphicData uri="http://schemas.openxmlformats.org/drawingml/2006/table">
            <a:tbl>
              <a:tblPr firstRow="1" firstCol="1" bandRow="1"/>
              <a:tblGrid>
                <a:gridCol w="1396033">
                  <a:extLst>
                    <a:ext uri="{9D8B030D-6E8A-4147-A177-3AD203B41FA5}">
                      <a16:colId xmlns:a16="http://schemas.microsoft.com/office/drawing/2014/main" val="20000"/>
                    </a:ext>
                  </a:extLst>
                </a:gridCol>
                <a:gridCol w="1564869">
                  <a:extLst>
                    <a:ext uri="{9D8B030D-6E8A-4147-A177-3AD203B41FA5}">
                      <a16:colId xmlns:a16="http://schemas.microsoft.com/office/drawing/2014/main" val="20001"/>
                    </a:ext>
                  </a:extLst>
                </a:gridCol>
                <a:gridCol w="1412453">
                  <a:extLst>
                    <a:ext uri="{9D8B030D-6E8A-4147-A177-3AD203B41FA5}">
                      <a16:colId xmlns:a16="http://schemas.microsoft.com/office/drawing/2014/main" val="1703139210"/>
                    </a:ext>
                  </a:extLst>
                </a:gridCol>
              </a:tblGrid>
              <a:tr h="225426">
                <a:tc grid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ВТО- </a:t>
                      </a:r>
                    </a:p>
                    <a:p>
                      <a:pPr marL="0" marR="0" indent="0" algn="ctr" defTabSz="914400" rtl="0" eaLnBrk="1" fontAlgn="auto" latinLnBrk="0" hangingPunct="1">
                        <a:lnSpc>
                          <a:spcPct val="100000"/>
                        </a:lnSpc>
                        <a:spcBef>
                          <a:spcPts val="0"/>
                        </a:spcBef>
                        <a:spcAft>
                          <a:spcPts val="0"/>
                        </a:spcAft>
                        <a:buClrTx/>
                        <a:buSzTx/>
                        <a:buFontTx/>
                        <a:buNone/>
                        <a:tabLst/>
                        <a:defRPr/>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Основные принципы ВТО</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sz="1200" dirty="0">
                        <a:solidFill>
                          <a:srgbClr val="002060"/>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hMerge="1">
                  <a:txBody>
                    <a:bodyPr/>
                    <a:lstStyle/>
                    <a:p>
                      <a:endParaRPr lang="ru-RU"/>
                    </a:p>
                  </a:txBody>
                  <a:tcPr/>
                </a:tc>
                <a:extLst>
                  <a:ext uri="{0D108BD9-81ED-4DB2-BD59-A6C34878D82A}">
                    <a16:rowId xmlns:a16="http://schemas.microsoft.com/office/drawing/2014/main" val="10000"/>
                  </a:ext>
                </a:extLst>
              </a:tr>
              <a:tr h="261328">
                <a:tc>
                  <a:txBody>
                    <a:bodyPr/>
                    <a:lstStyle/>
                    <a:p>
                      <a:pPr>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bl>
          </a:graphicData>
        </a:graphic>
      </p:graphicFrame>
      <p:graphicFrame>
        <p:nvGraphicFramePr>
          <p:cNvPr id="22" name="Таблица 21"/>
          <p:cNvGraphicFramePr>
            <a:graphicFrameLocks noGrp="1"/>
          </p:cNvGraphicFramePr>
          <p:nvPr>
            <p:extLst>
              <p:ext uri="{D42A27DB-BD31-4B8C-83A1-F6EECF244321}">
                <p14:modId xmlns:p14="http://schemas.microsoft.com/office/powerpoint/2010/main" val="2839734715"/>
              </p:ext>
            </p:extLst>
          </p:nvPr>
        </p:nvGraphicFramePr>
        <p:xfrm>
          <a:off x="43813" y="2622071"/>
          <a:ext cx="4384171" cy="1734414"/>
        </p:xfrm>
        <a:graphic>
          <a:graphicData uri="http://schemas.openxmlformats.org/drawingml/2006/table">
            <a:tbl>
              <a:tblPr firstRow="1" firstCol="1" bandRow="1"/>
              <a:tblGrid>
                <a:gridCol w="2169161">
                  <a:extLst>
                    <a:ext uri="{9D8B030D-6E8A-4147-A177-3AD203B41FA5}">
                      <a16:colId xmlns:a16="http://schemas.microsoft.com/office/drawing/2014/main" val="20000"/>
                    </a:ext>
                  </a:extLst>
                </a:gridCol>
                <a:gridCol w="2215010">
                  <a:extLst>
                    <a:ext uri="{9D8B030D-6E8A-4147-A177-3AD203B41FA5}">
                      <a16:colId xmlns:a16="http://schemas.microsoft.com/office/drawing/2014/main" val="20001"/>
                    </a:ext>
                  </a:extLst>
                </a:gridCol>
              </a:tblGrid>
              <a:tr h="225426">
                <a:tc gridSpan="2">
                  <a:txBody>
                    <a:bodyPr/>
                    <a:lstStyle/>
                    <a:p>
                      <a:pPr algn="l">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Международная торговля - </a:t>
                      </a:r>
                    </a:p>
                    <a:p>
                      <a:pPr algn="l">
                        <a:lnSpc>
                          <a:spcPct val="100000"/>
                        </a:lnSpc>
                        <a:spcAft>
                          <a:spcPts val="0"/>
                        </a:spcAft>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algn="l">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sz="1200" dirty="0">
                        <a:solidFill>
                          <a:srgbClr val="002060"/>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extLst>
                  <a:ext uri="{0D108BD9-81ED-4DB2-BD59-A6C34878D82A}">
                    <a16:rowId xmlns:a16="http://schemas.microsoft.com/office/drawing/2014/main" val="10000"/>
                  </a:ext>
                </a:extLst>
              </a:tr>
              <a:tr h="327850">
                <a:tc>
                  <a:txBody>
                    <a:bodyPr/>
                    <a:lstStyle/>
                    <a:p>
                      <a:pPr>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Экспорт</a:t>
                      </a:r>
                    </a:p>
                    <a:p>
                      <a:pPr>
                        <a:lnSpc>
                          <a:spcPct val="100000"/>
                        </a:lnSpc>
                        <a:spcAft>
                          <a:spcPts val="0"/>
                        </a:spcAft>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Импорт</a:t>
                      </a:r>
                    </a:p>
                    <a:p>
                      <a:pPr marR="79375">
                        <a:lnSpc>
                          <a:spcPct val="100000"/>
                        </a:lnSpc>
                        <a:spcAft>
                          <a:spcPts val="0"/>
                        </a:spcAft>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marR="79375">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22613">
                <a:tc gridSpan="2">
                  <a:txBody>
                    <a:bodyPr/>
                    <a:lstStyle/>
                    <a:p>
                      <a:pPr>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Сальдо торгового баланса - </a:t>
                      </a:r>
                    </a:p>
                    <a:p>
                      <a:pPr>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hMerge="1">
                  <a:txBody>
                    <a:bodyPr/>
                    <a:lstStyle/>
                    <a:p>
                      <a:pPr>
                        <a:lnSpc>
                          <a:spcPct val="100000"/>
                        </a:lnSpc>
                        <a:spcAft>
                          <a:spcPts val="0"/>
                        </a:spcAft>
                      </a:pPr>
                      <a:endParaRPr lang="ru-RU" sz="1000" b="1" dirty="0">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2"/>
                  </a:ext>
                </a:extLst>
              </a:tr>
            </a:tbl>
          </a:graphicData>
        </a:graphic>
      </p:graphicFrame>
      <p:sp>
        <p:nvSpPr>
          <p:cNvPr id="4" name="Прямоугольник 3"/>
          <p:cNvSpPr/>
          <p:nvPr/>
        </p:nvSpPr>
        <p:spPr>
          <a:xfrm>
            <a:off x="4563043" y="3733988"/>
            <a:ext cx="4506563" cy="3016210"/>
          </a:xfrm>
          <a:prstGeom prst="rect">
            <a:avLst/>
          </a:prstGeom>
        </p:spPr>
        <p:txBody>
          <a:bodyPr wrap="square">
            <a:spAutoFit/>
          </a:bodyPr>
          <a:lstStyle/>
          <a:p>
            <a:r>
              <a:rPr lang="ru-RU" sz="1000" b="1" dirty="0">
                <a:latin typeface="Times New Roman" panose="02020603050405020304" pitchFamily="18" charset="0"/>
                <a:cs typeface="Times New Roman" panose="02020603050405020304" pitchFamily="18" charset="0"/>
              </a:rPr>
              <a:t>Выгоды от участия в международной торговле:</a:t>
            </a:r>
          </a:p>
          <a:p>
            <a:pPr marL="171450" indent="-171450">
              <a:buFont typeface="Wingdings" panose="05000000000000000000" pitchFamily="2" charset="2"/>
              <a:buChar char="Ø"/>
            </a:pPr>
            <a:r>
              <a:rPr lang="ru-RU" sz="1000" dirty="0">
                <a:latin typeface="Times New Roman" panose="02020603050405020304" pitchFamily="18" charset="0"/>
                <a:cs typeface="Times New Roman" panose="02020603050405020304" pitchFamily="18" charset="0"/>
              </a:rPr>
              <a:t>возможны более низкие цены на импортные товары за счёт более низких издержек производителя за рубежом;</a:t>
            </a:r>
          </a:p>
          <a:p>
            <a:pPr marL="171450" indent="-171450">
              <a:buFont typeface="Wingdings" panose="05000000000000000000" pitchFamily="2" charset="2"/>
              <a:buChar char="Ø"/>
            </a:pPr>
            <a:r>
              <a:rPr lang="ru-RU" sz="1000" dirty="0">
                <a:latin typeface="Times New Roman" panose="02020603050405020304" pitchFamily="18" charset="0"/>
                <a:cs typeface="Times New Roman" panose="02020603050405020304" pitchFamily="18" charset="0"/>
              </a:rPr>
              <a:t>большое разнообразие товаров и услуг на рынке;</a:t>
            </a:r>
          </a:p>
          <a:p>
            <a:pPr marL="171450" indent="-171450">
              <a:buFont typeface="Wingdings" panose="05000000000000000000" pitchFamily="2" charset="2"/>
              <a:buChar char="Ø"/>
            </a:pPr>
            <a:r>
              <a:rPr lang="ru-RU" sz="1000" dirty="0">
                <a:latin typeface="Times New Roman" panose="02020603050405020304" pitchFamily="18" charset="0"/>
                <a:cs typeface="Times New Roman" panose="02020603050405020304" pitchFamily="18" charset="0"/>
              </a:rPr>
              <a:t>конкуренция с иностранными производителями мотивирует отечественных улучшать качество товаров;</a:t>
            </a:r>
          </a:p>
          <a:p>
            <a:pPr marL="171450" indent="-171450">
              <a:buFont typeface="Wingdings" panose="05000000000000000000" pitchFamily="2" charset="2"/>
              <a:buChar char="Ø"/>
            </a:pPr>
            <a:r>
              <a:rPr lang="ru-RU" sz="1000" dirty="0">
                <a:latin typeface="Times New Roman" panose="02020603050405020304" pitchFamily="18" charset="0"/>
                <a:cs typeface="Times New Roman" panose="02020603050405020304" pitchFamily="18" charset="0"/>
              </a:rPr>
              <a:t>большие объёмы финансирования идут на развитие производства, внедрение новых технологий;</a:t>
            </a:r>
          </a:p>
          <a:p>
            <a:pPr marL="171450" indent="-171450">
              <a:buFont typeface="Wingdings" panose="05000000000000000000" pitchFamily="2" charset="2"/>
              <a:buChar char="Ø"/>
            </a:pPr>
            <a:r>
              <a:rPr lang="ru-RU" sz="1000" dirty="0">
                <a:latin typeface="Times New Roman" panose="02020603050405020304" pitchFamily="18" charset="0"/>
                <a:cs typeface="Times New Roman" panose="02020603050405020304" pitchFamily="18" charset="0"/>
              </a:rPr>
              <a:t>обмен опытом между производителями со всего мира;</a:t>
            </a:r>
          </a:p>
          <a:p>
            <a:pPr marL="171450" indent="-171450">
              <a:buFont typeface="Wingdings" panose="05000000000000000000" pitchFamily="2" charset="2"/>
              <a:buChar char="Ø"/>
            </a:pPr>
            <a:r>
              <a:rPr lang="ru-RU" sz="1000" dirty="0">
                <a:latin typeface="Times New Roman" panose="02020603050405020304" pitchFamily="18" charset="0"/>
                <a:cs typeface="Times New Roman" panose="02020603050405020304" pitchFamily="18" charset="0"/>
              </a:rPr>
              <a:t>возможность экономической интеграции с иностранными производителями.</a:t>
            </a:r>
          </a:p>
          <a:p>
            <a:r>
              <a:rPr lang="ru-RU" sz="1000" b="1" dirty="0" smtClean="0">
                <a:latin typeface="Times New Roman" panose="02020603050405020304" pitchFamily="18" charset="0"/>
                <a:cs typeface="Times New Roman" panose="02020603050405020304" pitchFamily="18" charset="0"/>
              </a:rPr>
              <a:t>Убытки </a:t>
            </a:r>
            <a:r>
              <a:rPr lang="ru-RU" sz="1000" b="1" dirty="0">
                <a:latin typeface="Times New Roman" panose="02020603050405020304" pitchFamily="18" charset="0"/>
                <a:cs typeface="Times New Roman" panose="02020603050405020304" pitchFamily="18" charset="0"/>
              </a:rPr>
              <a:t>от участия в международной торговле:</a:t>
            </a:r>
          </a:p>
          <a:p>
            <a:pPr marL="171450" indent="-171450">
              <a:buFont typeface="Wingdings" panose="05000000000000000000" pitchFamily="2" charset="2"/>
              <a:buChar char="Ø"/>
            </a:pPr>
            <a:r>
              <a:rPr lang="ru-RU" sz="1000" dirty="0">
                <a:latin typeface="Times New Roman" panose="02020603050405020304" pitchFamily="18" charset="0"/>
                <a:cs typeface="Times New Roman" panose="02020603050405020304" pitchFamily="18" charset="0"/>
              </a:rPr>
              <a:t>зависимость экономики от иностранных факторов производства;</a:t>
            </a:r>
          </a:p>
          <a:p>
            <a:pPr marL="171450" indent="-171450">
              <a:buFont typeface="Wingdings" panose="05000000000000000000" pitchFamily="2" charset="2"/>
              <a:buChar char="Ø"/>
            </a:pPr>
            <a:r>
              <a:rPr lang="ru-RU" sz="1000" dirty="0">
                <a:latin typeface="Times New Roman" panose="02020603050405020304" pitchFamily="18" charset="0"/>
                <a:cs typeface="Times New Roman" panose="02020603050405020304" pitchFamily="18" charset="0"/>
              </a:rPr>
              <a:t>международная торговля становится инструментом политических манипуляций;</a:t>
            </a:r>
          </a:p>
          <a:p>
            <a:pPr marL="171450" indent="-171450">
              <a:buFont typeface="Wingdings" panose="05000000000000000000" pitchFamily="2" charset="2"/>
              <a:buChar char="Ø"/>
            </a:pPr>
            <a:r>
              <a:rPr lang="ru-RU" sz="1000" dirty="0">
                <a:latin typeface="Times New Roman" panose="02020603050405020304" pitchFamily="18" charset="0"/>
                <a:cs typeface="Times New Roman" panose="02020603050405020304" pitchFamily="18" charset="0"/>
              </a:rPr>
              <a:t>потеря рабочих мест в случае банкротства отечественных компаний;</a:t>
            </a:r>
          </a:p>
          <a:p>
            <a:r>
              <a:rPr lang="ru-RU" sz="1000" dirty="0">
                <a:latin typeface="Times New Roman" panose="02020603050405020304" pitchFamily="18" charset="0"/>
                <a:cs typeface="Times New Roman" panose="02020603050405020304" pitchFamily="18" charset="0"/>
              </a:rPr>
              <a:t>снижение ВВП.</a:t>
            </a:r>
          </a:p>
          <a:p>
            <a:r>
              <a:rPr lang="ru-RU" sz="1000" dirty="0">
                <a:latin typeface="Times New Roman" panose="02020603050405020304" pitchFamily="18" charset="0"/>
                <a:cs typeface="Times New Roman" panose="02020603050405020304" pitchFamily="18" charset="0"/>
              </a:rPr>
              <a:t> </a:t>
            </a:r>
            <a:r>
              <a:rPr lang="ru-RU" sz="1000" dirty="0" smtClean="0">
                <a:latin typeface="Times New Roman" panose="02020603050405020304" pitchFamily="18" charset="0"/>
                <a:cs typeface="Times New Roman" panose="02020603050405020304" pitchFamily="18" charset="0"/>
              </a:rPr>
              <a:t>Однако </a:t>
            </a:r>
            <a:r>
              <a:rPr lang="ru-RU" sz="1000" dirty="0">
                <a:latin typeface="Times New Roman" panose="02020603050405020304" pitchFamily="18" charset="0"/>
                <a:cs typeface="Times New Roman" panose="02020603050405020304" pitchFamily="18" charset="0"/>
              </a:rPr>
              <a:t>нельзя рассматривать эти явления как исключительно положительные или отрицательные</a:t>
            </a:r>
            <a:r>
              <a:rPr lang="ru-RU" sz="1000" dirty="0" smtClean="0">
                <a:latin typeface="Times New Roman" panose="02020603050405020304" pitchFamily="18" charset="0"/>
                <a:cs typeface="Times New Roman" panose="02020603050405020304" pitchFamily="18" charset="0"/>
              </a:rPr>
              <a:t>.</a:t>
            </a:r>
            <a:endParaRPr lang="ru-RU" sz="1000" dirty="0">
              <a:latin typeface="Times New Roman" panose="02020603050405020304" pitchFamily="18" charset="0"/>
              <a:cs typeface="Times New Roman" panose="02020603050405020304" pitchFamily="18" charset="0"/>
            </a:endParaRPr>
          </a:p>
        </p:txBody>
      </p:sp>
      <p:sp>
        <p:nvSpPr>
          <p:cNvPr id="14" name="Прямоугольник 13"/>
          <p:cNvSpPr/>
          <p:nvPr/>
        </p:nvSpPr>
        <p:spPr>
          <a:xfrm>
            <a:off x="54630" y="1937913"/>
            <a:ext cx="4384171" cy="615553"/>
          </a:xfrm>
          <a:prstGeom prst="rect">
            <a:avLst/>
          </a:prstGeom>
          <a:solidFill>
            <a:schemeClr val="bg1">
              <a:lumMod val="95000"/>
            </a:schemeClr>
          </a:solidFill>
          <a:ln>
            <a:solidFill>
              <a:schemeClr val="tx2">
                <a:lumMod val="75000"/>
                <a:lumOff val="25000"/>
              </a:schemeClr>
            </a:solidFill>
          </a:ln>
        </p:spPr>
        <p:txBody>
          <a:bodyPr wrap="square">
            <a:spAutoFit/>
          </a:bodyPr>
          <a:lstStyle/>
          <a:p>
            <a:pPr eaLnBrk="0" fontAlgn="base" hangingPunct="0">
              <a:spcBef>
                <a:spcPct val="0"/>
              </a:spcBef>
              <a:spcAft>
                <a:spcPct val="0"/>
              </a:spcAft>
            </a:pPr>
            <a:r>
              <a:rPr lang="ru-RU" sz="1000" b="1" dirty="0" smtClean="0">
                <a:latin typeface="Times New Roman" pitchFamily="18" charset="0"/>
                <a:ea typeface="Calibri" pitchFamily="34" charset="0"/>
                <a:cs typeface="Times New Roman" pitchFamily="18" charset="0"/>
              </a:rPr>
              <a:t>Международная специализация - </a:t>
            </a:r>
          </a:p>
          <a:p>
            <a:pPr eaLnBrk="0" fontAlgn="base" hangingPunct="0">
              <a:spcBef>
                <a:spcPct val="0"/>
              </a:spcBef>
              <a:spcAft>
                <a:spcPct val="0"/>
              </a:spcAft>
            </a:pPr>
            <a:endParaRPr lang="ru-RU" sz="1000" b="1" dirty="0">
              <a:latin typeface="Times New Roman" pitchFamily="18" charset="0"/>
              <a:ea typeface="Calibri" pitchFamily="34" charset="0"/>
              <a:cs typeface="Times New Roman" pitchFamily="18" charset="0"/>
            </a:endParaRPr>
          </a:p>
          <a:p>
            <a:pPr eaLnBrk="0" fontAlgn="base" hangingPunct="0">
              <a:spcBef>
                <a:spcPct val="0"/>
              </a:spcBef>
              <a:spcAft>
                <a:spcPct val="0"/>
              </a:spcAft>
            </a:pPr>
            <a:endParaRPr lang="ru-RU" sz="1400" b="1" dirty="0" smtClean="0">
              <a:latin typeface="Times New Roman" pitchFamily="18" charset="0"/>
              <a:ea typeface="Calibri" pitchFamily="34" charset="0"/>
              <a:cs typeface="Times New Roman" pitchFamily="18" charset="0"/>
            </a:endParaRPr>
          </a:p>
        </p:txBody>
      </p:sp>
      <p:graphicFrame>
        <p:nvGraphicFramePr>
          <p:cNvPr id="19" name="Таблица 18"/>
          <p:cNvGraphicFramePr>
            <a:graphicFrameLocks noGrp="1"/>
          </p:cNvGraphicFramePr>
          <p:nvPr>
            <p:extLst>
              <p:ext uri="{D42A27DB-BD31-4B8C-83A1-F6EECF244321}">
                <p14:modId xmlns:p14="http://schemas.microsoft.com/office/powerpoint/2010/main" val="1167372199"/>
              </p:ext>
            </p:extLst>
          </p:nvPr>
        </p:nvGraphicFramePr>
        <p:xfrm>
          <a:off x="4568162" y="593243"/>
          <a:ext cx="4506563" cy="1562676"/>
        </p:xfrm>
        <a:graphic>
          <a:graphicData uri="http://schemas.openxmlformats.org/drawingml/2006/table">
            <a:tbl>
              <a:tblPr firstRow="1" firstCol="1" bandRow="1"/>
              <a:tblGrid>
                <a:gridCol w="1438555">
                  <a:extLst>
                    <a:ext uri="{9D8B030D-6E8A-4147-A177-3AD203B41FA5}">
                      <a16:colId xmlns:a16="http://schemas.microsoft.com/office/drawing/2014/main" val="20000"/>
                    </a:ext>
                  </a:extLst>
                </a:gridCol>
                <a:gridCol w="1612533">
                  <a:extLst>
                    <a:ext uri="{9D8B030D-6E8A-4147-A177-3AD203B41FA5}">
                      <a16:colId xmlns:a16="http://schemas.microsoft.com/office/drawing/2014/main" val="20001"/>
                    </a:ext>
                  </a:extLst>
                </a:gridCol>
                <a:gridCol w="1455475">
                  <a:extLst>
                    <a:ext uri="{9D8B030D-6E8A-4147-A177-3AD203B41FA5}">
                      <a16:colId xmlns:a16="http://schemas.microsoft.com/office/drawing/2014/main" val="1703139210"/>
                    </a:ext>
                  </a:extLst>
                </a:gridCol>
              </a:tblGrid>
              <a:tr h="225426">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Внешнеторговая политика государства</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sz="1200" dirty="0">
                        <a:solidFill>
                          <a:srgbClr val="002060"/>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hMerge="1">
                  <a:txBody>
                    <a:bodyPr/>
                    <a:lstStyle/>
                    <a:p>
                      <a:endParaRPr lang="ru-RU"/>
                    </a:p>
                  </a:txBody>
                  <a:tcPr/>
                </a:tc>
                <a:extLst>
                  <a:ext uri="{0D108BD9-81ED-4DB2-BD59-A6C34878D82A}">
                    <a16:rowId xmlns:a16="http://schemas.microsoft.com/office/drawing/2014/main" val="10000"/>
                  </a:ext>
                </a:extLst>
              </a:tr>
              <a:tr h="261328">
                <a:tc>
                  <a:txBody>
                    <a:bodyPr/>
                    <a:lstStyle/>
                    <a:p>
                      <a:pPr>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Свободная торговля</a:t>
                      </a: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1000" b="1" dirty="0" smtClean="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p>
                      <a:pPr>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Протекционизм</a:t>
                      </a:r>
                      <a:r>
                        <a:rPr lang="ru-RU" sz="1000" b="1" baseline="0" dirty="0" smtClean="0">
                          <a:solidFill>
                            <a:schemeClr val="tx1"/>
                          </a:solidFill>
                          <a:effectLst/>
                          <a:latin typeface="Times New Roman" panose="02020603050405020304" pitchFamily="18" charset="0"/>
                          <a:ea typeface="Calibri"/>
                          <a:cs typeface="Times New Roman" panose="02020603050405020304" pitchFamily="18" charset="0"/>
                        </a:rPr>
                        <a:t> </a:t>
                      </a:r>
                    </a:p>
                    <a:p>
                      <a:pPr marR="79375">
                        <a:lnSpc>
                          <a:spcPct val="100000"/>
                        </a:lnSpc>
                        <a:spcAft>
                          <a:spcPts val="0"/>
                        </a:spcAft>
                      </a:pPr>
                      <a:endParaRPr lang="ru-RU" sz="1000" b="1" baseline="0" dirty="0" smtClean="0">
                        <a:solidFill>
                          <a:schemeClr val="tx1"/>
                        </a:solidFill>
                        <a:effectLst/>
                        <a:latin typeface="Times New Roman" panose="02020603050405020304" pitchFamily="18" charset="0"/>
                        <a:ea typeface="Calibri"/>
                        <a:cs typeface="Times New Roman" panose="02020603050405020304" pitchFamily="18" charset="0"/>
                      </a:endParaRPr>
                    </a:p>
                    <a:p>
                      <a:pPr marR="79375">
                        <a:lnSpc>
                          <a:spcPct val="100000"/>
                        </a:lnSpc>
                        <a:spcAft>
                          <a:spcPts val="0"/>
                        </a:spcAft>
                      </a:pPr>
                      <a:endParaRPr lang="ru-RU" sz="1000" b="1" baseline="0" dirty="0" smtClean="0">
                        <a:solidFill>
                          <a:schemeClr val="tx1"/>
                        </a:solidFill>
                        <a:effectLst/>
                        <a:latin typeface="Times New Roman" panose="02020603050405020304" pitchFamily="18" charset="0"/>
                        <a:ea typeface="Calibri"/>
                        <a:cs typeface="Times New Roman" panose="02020603050405020304" pitchFamily="18" charset="0"/>
                      </a:endParaRPr>
                    </a:p>
                    <a:p>
                      <a:pPr marR="79375">
                        <a:lnSpc>
                          <a:spcPct val="100000"/>
                        </a:lnSpc>
                        <a:spcAft>
                          <a:spcPts val="0"/>
                        </a:spcAft>
                      </a:pPr>
                      <a:endParaRPr lang="ru-RU" sz="1000" b="1" baseline="0" dirty="0" smtClean="0">
                        <a:solidFill>
                          <a:schemeClr val="tx1"/>
                        </a:solidFill>
                        <a:effectLst/>
                        <a:latin typeface="Times New Roman" panose="02020603050405020304" pitchFamily="18" charset="0"/>
                        <a:ea typeface="Calibri"/>
                        <a:cs typeface="Times New Roman" panose="02020603050405020304" pitchFamily="18" charset="0"/>
                      </a:endParaRPr>
                    </a:p>
                    <a:p>
                      <a:pPr marR="79375">
                        <a:lnSpc>
                          <a:spcPct val="100000"/>
                        </a:lnSpc>
                        <a:spcAft>
                          <a:spcPts val="0"/>
                        </a:spcAft>
                      </a:pPr>
                      <a:endParaRPr lang="ru-RU" sz="1000" b="1" baseline="0" dirty="0" smtClean="0">
                        <a:solidFill>
                          <a:schemeClr val="tx1"/>
                        </a:solidFill>
                        <a:effectLst/>
                        <a:latin typeface="Times New Roman" panose="02020603050405020304" pitchFamily="18" charset="0"/>
                        <a:ea typeface="Calibri"/>
                        <a:cs typeface="Times New Roman" panose="02020603050405020304" pitchFamily="18" charset="0"/>
                      </a:endParaRPr>
                    </a:p>
                    <a:p>
                      <a:pPr marR="79375">
                        <a:lnSpc>
                          <a:spcPct val="100000"/>
                        </a:lnSpc>
                        <a:spcAft>
                          <a:spcPts val="0"/>
                        </a:spcAft>
                      </a:pPr>
                      <a:endParaRPr lang="ru-RU" sz="1000" b="1" baseline="0" dirty="0" smtClean="0">
                        <a:solidFill>
                          <a:schemeClr val="tx1"/>
                        </a:solidFill>
                        <a:effectLst/>
                        <a:latin typeface="Times New Roman" panose="02020603050405020304" pitchFamily="18" charset="0"/>
                        <a:ea typeface="Calibri"/>
                        <a:cs typeface="Times New Roman" panose="02020603050405020304" pitchFamily="18" charset="0"/>
                      </a:endParaRPr>
                    </a:p>
                    <a:p>
                      <a:pPr marR="79375">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a:lnSpc>
                          <a:spcPct val="100000"/>
                        </a:lnSpc>
                        <a:spcAft>
                          <a:spcPts val="0"/>
                        </a:spcAft>
                      </a:pPr>
                      <a:r>
                        <a:rPr lang="ru-RU" sz="1000" b="1" dirty="0" smtClean="0">
                          <a:solidFill>
                            <a:schemeClr val="tx1"/>
                          </a:solidFill>
                          <a:effectLst/>
                          <a:latin typeface="Times New Roman" panose="02020603050405020304" pitchFamily="18" charset="0"/>
                          <a:ea typeface="Calibri"/>
                          <a:cs typeface="Times New Roman" panose="02020603050405020304" pitchFamily="18" charset="0"/>
                        </a:rPr>
                        <a:t>Умеренная торговая</a:t>
                      </a:r>
                      <a:r>
                        <a:rPr lang="ru-RU" sz="1000" b="1" baseline="0" dirty="0" smtClean="0">
                          <a:solidFill>
                            <a:schemeClr val="tx1"/>
                          </a:solidFill>
                          <a:effectLst/>
                          <a:latin typeface="Times New Roman" panose="02020603050405020304" pitchFamily="18" charset="0"/>
                          <a:ea typeface="Calibri"/>
                          <a:cs typeface="Times New Roman" panose="02020603050405020304" pitchFamily="18" charset="0"/>
                        </a:rPr>
                        <a:t> политика</a:t>
                      </a:r>
                    </a:p>
                    <a:p>
                      <a:pPr marR="79375">
                        <a:lnSpc>
                          <a:spcPct val="100000"/>
                        </a:lnSpc>
                        <a:spcAft>
                          <a:spcPts val="0"/>
                        </a:spcAft>
                      </a:pPr>
                      <a:endParaRPr lang="ru-RU" sz="1000" b="1" baseline="0" dirty="0" smtClean="0">
                        <a:solidFill>
                          <a:schemeClr val="tx1"/>
                        </a:solidFill>
                        <a:effectLst/>
                        <a:latin typeface="Times New Roman" panose="02020603050405020304" pitchFamily="18" charset="0"/>
                        <a:ea typeface="Calibri"/>
                        <a:cs typeface="Times New Roman" panose="02020603050405020304" pitchFamily="18" charset="0"/>
                      </a:endParaRPr>
                    </a:p>
                    <a:p>
                      <a:pPr marR="79375">
                        <a:lnSpc>
                          <a:spcPct val="100000"/>
                        </a:lnSpc>
                        <a:spcAft>
                          <a:spcPts val="0"/>
                        </a:spcAft>
                      </a:pPr>
                      <a:endParaRPr lang="ru-RU" sz="1000" b="1" baseline="0" dirty="0" smtClean="0">
                        <a:solidFill>
                          <a:schemeClr val="tx1"/>
                        </a:solidFill>
                        <a:effectLst/>
                        <a:latin typeface="Times New Roman" panose="02020603050405020304" pitchFamily="18" charset="0"/>
                        <a:ea typeface="Calibri"/>
                        <a:cs typeface="Times New Roman" panose="02020603050405020304" pitchFamily="18" charset="0"/>
                      </a:endParaRPr>
                    </a:p>
                    <a:p>
                      <a:pPr marR="79375">
                        <a:lnSpc>
                          <a:spcPct val="100000"/>
                        </a:lnSpc>
                        <a:spcAft>
                          <a:spcPts val="0"/>
                        </a:spcAft>
                      </a:pPr>
                      <a:endParaRPr lang="ru-RU" sz="1000" b="1" baseline="0" dirty="0" smtClean="0">
                        <a:solidFill>
                          <a:schemeClr val="tx1"/>
                        </a:solidFill>
                        <a:effectLst/>
                        <a:latin typeface="Times New Roman" panose="02020603050405020304" pitchFamily="18" charset="0"/>
                        <a:ea typeface="Calibri"/>
                        <a:cs typeface="Times New Roman" panose="02020603050405020304" pitchFamily="18" charset="0"/>
                      </a:endParaRPr>
                    </a:p>
                    <a:p>
                      <a:pPr marR="79375">
                        <a:lnSpc>
                          <a:spcPct val="100000"/>
                        </a:lnSpc>
                        <a:spcAft>
                          <a:spcPts val="0"/>
                        </a:spcAft>
                      </a:pPr>
                      <a:endParaRPr lang="ru-RU" sz="1000" b="1" baseline="0" dirty="0" smtClean="0">
                        <a:solidFill>
                          <a:schemeClr val="tx1"/>
                        </a:solidFill>
                        <a:effectLst/>
                        <a:latin typeface="Times New Roman" panose="02020603050405020304" pitchFamily="18" charset="0"/>
                        <a:ea typeface="Calibri"/>
                        <a:cs typeface="Times New Roman" panose="02020603050405020304" pitchFamily="18" charset="0"/>
                      </a:endParaRPr>
                    </a:p>
                    <a:p>
                      <a:pPr marR="79375">
                        <a:lnSpc>
                          <a:spcPct val="100000"/>
                        </a:lnSpc>
                        <a:spcAft>
                          <a:spcPts val="0"/>
                        </a:spcAft>
                      </a:pPr>
                      <a:endParaRPr lang="ru-RU" sz="10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bl>
          </a:graphicData>
        </a:graphic>
      </p:graphicFrame>
      <p:sp>
        <p:nvSpPr>
          <p:cNvPr id="5" name="Прямоугольник 4"/>
          <p:cNvSpPr/>
          <p:nvPr/>
        </p:nvSpPr>
        <p:spPr>
          <a:xfrm>
            <a:off x="43813" y="5665989"/>
            <a:ext cx="2411760" cy="1200329"/>
          </a:xfrm>
          <a:prstGeom prst="rect">
            <a:avLst/>
          </a:prstGeom>
        </p:spPr>
        <p:txBody>
          <a:bodyPr wrap="square">
            <a:spAutoFit/>
          </a:bodyPr>
          <a:lstStyle/>
          <a:p>
            <a:r>
              <a:rPr lang="ru-RU" sz="900" b="1" dirty="0">
                <a:latin typeface="Times New Roman" panose="02020603050405020304" pitchFamily="18" charset="0"/>
                <a:cs typeface="Times New Roman" panose="02020603050405020304" pitchFamily="18" charset="0"/>
              </a:rPr>
              <a:t>Методы экономического протекционизма:</a:t>
            </a:r>
          </a:p>
          <a:p>
            <a:pPr marL="171450" indent="-171450">
              <a:buFont typeface="Wingdings" panose="05000000000000000000" pitchFamily="2" charset="2"/>
              <a:buChar char="Ø"/>
            </a:pPr>
            <a:r>
              <a:rPr lang="ru-RU" sz="900" dirty="0">
                <a:latin typeface="Times New Roman" panose="02020603050405020304" pitchFamily="18" charset="0"/>
                <a:cs typeface="Times New Roman" panose="02020603050405020304" pitchFamily="18" charset="0"/>
              </a:rPr>
              <a:t>повышение таможенных пошлин на импорт;</a:t>
            </a:r>
          </a:p>
          <a:p>
            <a:pPr marL="171450" indent="-171450">
              <a:buFont typeface="Wingdings" panose="05000000000000000000" pitchFamily="2" charset="2"/>
              <a:buChar char="Ø"/>
            </a:pPr>
            <a:r>
              <a:rPr lang="ru-RU" sz="900" dirty="0">
                <a:latin typeface="Times New Roman" panose="02020603050405020304" pitchFamily="18" charset="0"/>
                <a:cs typeface="Times New Roman" panose="02020603050405020304" pitchFamily="18" charset="0"/>
              </a:rPr>
              <a:t>введение количественных ограничений (квот);</a:t>
            </a:r>
          </a:p>
          <a:p>
            <a:pPr marL="171450" indent="-171450">
              <a:buFont typeface="Wingdings" panose="05000000000000000000" pitchFamily="2" charset="2"/>
              <a:buChar char="Ø"/>
            </a:pPr>
            <a:r>
              <a:rPr lang="ru-RU" sz="900" dirty="0">
                <a:latin typeface="Times New Roman" panose="02020603050405020304" pitchFamily="18" charset="0"/>
                <a:cs typeface="Times New Roman" panose="02020603050405020304" pitchFamily="18" charset="0"/>
              </a:rPr>
              <a:t>введение стандартов качества товара и выдача внешнеторговых лицензий;</a:t>
            </a:r>
          </a:p>
          <a:p>
            <a:pPr marL="171450" indent="-171450">
              <a:buFont typeface="Wingdings" panose="05000000000000000000" pitchFamily="2" charset="2"/>
              <a:buChar char="Ø"/>
            </a:pPr>
            <a:r>
              <a:rPr lang="ru-RU" sz="900" dirty="0">
                <a:latin typeface="Times New Roman" panose="02020603050405020304" pitchFamily="18" charset="0"/>
                <a:cs typeface="Times New Roman" panose="02020603050405020304" pitchFamily="18" charset="0"/>
              </a:rPr>
              <a:t>эмбарго (полный запрет на торговлю).</a:t>
            </a:r>
          </a:p>
        </p:txBody>
      </p:sp>
      <p:sp>
        <p:nvSpPr>
          <p:cNvPr id="21" name="Прямоугольник 20"/>
          <p:cNvSpPr/>
          <p:nvPr/>
        </p:nvSpPr>
        <p:spPr>
          <a:xfrm>
            <a:off x="2442970" y="5717617"/>
            <a:ext cx="2140588" cy="1061829"/>
          </a:xfrm>
          <a:prstGeom prst="rect">
            <a:avLst/>
          </a:prstGeom>
        </p:spPr>
        <p:txBody>
          <a:bodyPr wrap="square">
            <a:spAutoFit/>
          </a:bodyPr>
          <a:lstStyle/>
          <a:p>
            <a:r>
              <a:rPr lang="ru-RU" sz="900" b="1" dirty="0">
                <a:latin typeface="Times New Roman" panose="02020603050405020304" pitchFamily="18" charset="0"/>
                <a:cs typeface="Times New Roman" panose="02020603050405020304" pitchFamily="18" charset="0"/>
              </a:rPr>
              <a:t>Методы экономического </a:t>
            </a:r>
            <a:r>
              <a:rPr lang="ru-RU" sz="900" b="1" dirty="0" smtClean="0">
                <a:latin typeface="Times New Roman" panose="02020603050405020304" pitchFamily="18" charset="0"/>
                <a:cs typeface="Times New Roman" panose="02020603050405020304" pitchFamily="18" charset="0"/>
              </a:rPr>
              <a:t>фритредерства:</a:t>
            </a:r>
          </a:p>
          <a:p>
            <a:endParaRPr lang="ru-RU" sz="900" b="1" dirty="0">
              <a:latin typeface="Times New Roman" panose="02020603050405020304" pitchFamily="18" charset="0"/>
              <a:cs typeface="Times New Roman" panose="02020603050405020304" pitchFamily="18" charset="0"/>
            </a:endParaRPr>
          </a:p>
          <a:p>
            <a:pPr marL="171450" indent="-171450">
              <a:buFont typeface="Wingdings" panose="05000000000000000000" pitchFamily="2" charset="2"/>
              <a:buChar char="Ø"/>
            </a:pPr>
            <a:r>
              <a:rPr lang="ru-RU" sz="900" dirty="0">
                <a:latin typeface="Times New Roman" panose="02020603050405020304" pitchFamily="18" charset="0"/>
                <a:cs typeface="Times New Roman" panose="02020603050405020304" pitchFamily="18" charset="0"/>
              </a:rPr>
              <a:t>снижение таможенных пошлин;</a:t>
            </a:r>
          </a:p>
          <a:p>
            <a:pPr marL="171450" indent="-171450">
              <a:buFont typeface="Wingdings" panose="05000000000000000000" pitchFamily="2" charset="2"/>
              <a:buChar char="Ø"/>
            </a:pPr>
            <a:r>
              <a:rPr lang="ru-RU" sz="900" dirty="0">
                <a:latin typeface="Times New Roman" panose="02020603050405020304" pitchFamily="18" charset="0"/>
                <a:cs typeface="Times New Roman" panose="02020603050405020304" pitchFamily="18" charset="0"/>
              </a:rPr>
              <a:t>предоставление налоговых льгот импортёрам;</a:t>
            </a:r>
          </a:p>
          <a:p>
            <a:pPr marL="171450" indent="-171450">
              <a:buFont typeface="Wingdings" panose="05000000000000000000" pitchFamily="2" charset="2"/>
              <a:buChar char="Ø"/>
            </a:pPr>
            <a:r>
              <a:rPr lang="ru-RU" sz="900" dirty="0">
                <a:latin typeface="Times New Roman" panose="02020603050405020304" pitchFamily="18" charset="0"/>
                <a:cs typeface="Times New Roman" panose="02020603050405020304" pitchFamily="18" charset="0"/>
              </a:rPr>
              <a:t>создание таможенных союзов.</a:t>
            </a:r>
          </a:p>
        </p:txBody>
      </p:sp>
    </p:spTree>
    <p:extLst>
      <p:ext uri="{BB962C8B-B14F-4D97-AF65-F5344CB8AC3E}">
        <p14:creationId xmlns:p14="http://schemas.microsoft.com/office/powerpoint/2010/main" val="2007416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ChangeArrowheads="1"/>
          </p:cNvSpPr>
          <p:nvPr/>
        </p:nvSpPr>
        <p:spPr bwMode="auto">
          <a:xfrm>
            <a:off x="1" y="-26633"/>
            <a:ext cx="9143999"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ru-RU" sz="1600" b="1" dirty="0" smtClean="0">
                <a:latin typeface="Times New Roman" pitchFamily="18" charset="0"/>
                <a:ea typeface="Calibri" pitchFamily="34" charset="0"/>
                <a:cs typeface="Times New Roman" pitchFamily="18" charset="0"/>
              </a:rPr>
              <a:t>2.2</a:t>
            </a:r>
            <a:r>
              <a:rPr lang="ru-RU" sz="1600" b="1" dirty="0">
                <a:latin typeface="Times New Roman" pitchFamily="18" charset="0"/>
                <a:ea typeface="Calibri" pitchFamily="34" charset="0"/>
                <a:cs typeface="Times New Roman" pitchFamily="18" charset="0"/>
              </a:rPr>
              <a:t>. Экономические институты и их роль в </a:t>
            </a:r>
            <a:r>
              <a:rPr lang="ru-RU" sz="1600" b="1" dirty="0" smtClean="0">
                <a:latin typeface="Times New Roman" pitchFamily="18" charset="0"/>
                <a:ea typeface="Calibri" pitchFamily="34" charset="0"/>
                <a:cs typeface="Times New Roman" pitchFamily="18" charset="0"/>
              </a:rPr>
              <a:t>развитии </a:t>
            </a:r>
            <a:r>
              <a:rPr lang="ru-RU" sz="1600" b="1" dirty="0">
                <a:latin typeface="Times New Roman" pitchFamily="18" charset="0"/>
                <a:ea typeface="Calibri" pitchFamily="34" charset="0"/>
                <a:cs typeface="Times New Roman" pitchFamily="18" charset="0"/>
              </a:rPr>
              <a:t>общества. Собственность. </a:t>
            </a:r>
            <a:r>
              <a:rPr lang="ru-RU" sz="1600" b="1" dirty="0" smtClean="0">
                <a:latin typeface="Times New Roman" pitchFamily="18" charset="0"/>
                <a:ea typeface="Calibri" pitchFamily="34" charset="0"/>
                <a:cs typeface="Times New Roman" pitchFamily="18" charset="0"/>
              </a:rPr>
              <a:t>Экономическое </a:t>
            </a:r>
            <a:r>
              <a:rPr lang="ru-RU" sz="1600" b="1" dirty="0">
                <a:latin typeface="Times New Roman" pitchFamily="18" charset="0"/>
                <a:ea typeface="Calibri" pitchFamily="34" charset="0"/>
                <a:cs typeface="Times New Roman" pitchFamily="18" charset="0"/>
              </a:rPr>
              <a:t>содержание собственности. </a:t>
            </a:r>
            <a:r>
              <a:rPr lang="ru-RU" sz="1600" b="1" dirty="0" smtClean="0">
                <a:latin typeface="Times New Roman" pitchFamily="18" charset="0"/>
                <a:ea typeface="Calibri" pitchFamily="34" charset="0"/>
                <a:cs typeface="Times New Roman" pitchFamily="18" charset="0"/>
              </a:rPr>
              <a:t>Главные вопросы </a:t>
            </a:r>
            <a:r>
              <a:rPr lang="ru-RU" sz="1600" b="1" dirty="0">
                <a:latin typeface="Times New Roman" pitchFamily="18" charset="0"/>
                <a:ea typeface="Calibri" pitchFamily="34" charset="0"/>
                <a:cs typeface="Times New Roman" pitchFamily="18" charset="0"/>
              </a:rPr>
              <a:t>экономики</a:t>
            </a:r>
            <a:endParaRPr lang="ru-RU" sz="1600" b="1" dirty="0">
              <a:latin typeface="Times New Roman" pitchFamily="18" charset="0"/>
              <a:cs typeface="Times New Roman" pitchFamily="18" charset="0"/>
            </a:endParaRPr>
          </a:p>
        </p:txBody>
      </p:sp>
      <p:sp>
        <p:nvSpPr>
          <p:cNvPr id="3" name="Прямоугольник 2"/>
          <p:cNvSpPr/>
          <p:nvPr/>
        </p:nvSpPr>
        <p:spPr>
          <a:xfrm>
            <a:off x="52797" y="520464"/>
            <a:ext cx="4375187" cy="1938992"/>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200" b="1" dirty="0">
                <a:latin typeface="Times New Roman" panose="02020603050405020304" pitchFamily="18" charset="0"/>
                <a:cs typeface="Times New Roman" panose="02020603050405020304" pitchFamily="18" charset="0"/>
              </a:rPr>
              <a:t>Экономический институт </a:t>
            </a:r>
            <a:r>
              <a:rPr lang="ru-RU" sz="1200" dirty="0">
                <a:latin typeface="Times New Roman" panose="02020603050405020304" pitchFamily="18" charset="0"/>
                <a:cs typeface="Times New Roman" panose="02020603050405020304" pitchFamily="18" charset="0"/>
              </a:rPr>
              <a:t>— это сложившаяся в обществе система формальных и неформальных правил, регулирующих поведение участников экономики и определяющих способы их взаимодействия</a:t>
            </a:r>
            <a:r>
              <a:rPr lang="ru-RU" sz="1200" dirty="0" smtClean="0">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К </a:t>
            </a:r>
            <a:r>
              <a:rPr lang="ru-RU" sz="1200" b="1" dirty="0">
                <a:latin typeface="Times New Roman" panose="02020603050405020304" pitchFamily="18" charset="0"/>
                <a:cs typeface="Times New Roman" panose="02020603050405020304" pitchFamily="18" charset="0"/>
              </a:rPr>
              <a:t>основным экономическим институтам</a:t>
            </a:r>
            <a:r>
              <a:rPr lang="ru-RU" sz="1200" dirty="0">
                <a:latin typeface="Times New Roman" panose="02020603050405020304" pitchFamily="18" charset="0"/>
                <a:cs typeface="Times New Roman" panose="02020603050405020304" pitchFamily="18" charset="0"/>
              </a:rPr>
              <a:t> относят:</a:t>
            </a:r>
          </a:p>
          <a:p>
            <a:r>
              <a:rPr lang="ru-RU" sz="1200" u="sng" dirty="0">
                <a:latin typeface="Times New Roman" panose="02020603050405020304" pitchFamily="18" charset="0"/>
                <a:cs typeface="Times New Roman" panose="02020603050405020304" pitchFamily="18" charset="0"/>
              </a:rPr>
              <a:t>собственность</a:t>
            </a:r>
            <a:r>
              <a:rPr lang="ru-RU" sz="1200" u="sng" dirty="0" smtClean="0">
                <a:latin typeface="Times New Roman" panose="02020603050405020304" pitchFamily="18" charset="0"/>
                <a:cs typeface="Times New Roman" panose="02020603050405020304" pitchFamily="18" charset="0"/>
              </a:rPr>
              <a:t>;   рынок;   производство;  деньги.</a:t>
            </a:r>
            <a:r>
              <a:rPr lang="ru-RU" sz="1200" u="sng" dirty="0">
                <a:latin typeface="Times New Roman" panose="02020603050405020304" pitchFamily="18" charset="0"/>
                <a:cs typeface="Times New Roman" panose="02020603050405020304" pitchFamily="18" charset="0"/>
              </a:rPr>
              <a:t> </a:t>
            </a:r>
          </a:p>
          <a:p>
            <a:r>
              <a:rPr lang="ru-RU" sz="1200" dirty="0">
                <a:latin typeface="Times New Roman" panose="02020603050405020304" pitchFamily="18" charset="0"/>
                <a:cs typeface="Times New Roman" panose="02020603050405020304" pitchFamily="18" charset="0"/>
              </a:rPr>
              <a:t>На экономическую сферу общества также оказывает сильное влияние такой политический институт, как </a:t>
            </a:r>
            <a:r>
              <a:rPr lang="ru-RU" sz="1200" b="1" dirty="0">
                <a:latin typeface="Times New Roman" panose="02020603050405020304" pitchFamily="18" charset="0"/>
                <a:cs typeface="Times New Roman" panose="02020603050405020304" pitchFamily="18" charset="0"/>
              </a:rPr>
              <a:t>государство</a:t>
            </a:r>
            <a:r>
              <a:rPr lang="ru-RU" sz="1200" dirty="0" smtClean="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p>
          <a:p>
            <a:r>
              <a:rPr lang="ru-RU" sz="1200" dirty="0">
                <a:latin typeface="Times New Roman" panose="02020603050405020304" pitchFamily="18" charset="0"/>
                <a:cs typeface="Times New Roman" panose="02020603050405020304" pitchFamily="18" charset="0"/>
              </a:rPr>
              <a:t>Институты </a:t>
            </a:r>
            <a:r>
              <a:rPr lang="ru-RU" sz="1200" b="1" dirty="0">
                <a:latin typeface="Times New Roman" panose="02020603050405020304" pitchFamily="18" charset="0"/>
                <a:cs typeface="Times New Roman" panose="02020603050405020304" pitchFamily="18" charset="0"/>
              </a:rPr>
              <a:t>формировались постепенно</a:t>
            </a:r>
            <a:r>
              <a:rPr lang="ru-RU" sz="1200" dirty="0">
                <a:latin typeface="Times New Roman" panose="02020603050405020304" pitchFamily="18" charset="0"/>
                <a:cs typeface="Times New Roman" panose="02020603050405020304" pitchFamily="18" charset="0"/>
              </a:rPr>
              <a:t>, на основе практической деятельности людей</a:t>
            </a:r>
            <a:r>
              <a:rPr lang="ru-RU" sz="1200" dirty="0" smtClean="0">
                <a:latin typeface="Times New Roman" panose="02020603050405020304" pitchFamily="18" charset="0"/>
                <a:cs typeface="Times New Roman" panose="02020603050405020304" pitchFamily="18" charset="0"/>
              </a:rPr>
              <a:t>.</a:t>
            </a:r>
            <a:endParaRPr lang="ru-RU" sz="1400" b="1" dirty="0">
              <a:latin typeface="Times New Roman" pitchFamily="18" charset="0"/>
              <a:cs typeface="Times New Roman" pitchFamily="18" charset="0"/>
            </a:endParaRPr>
          </a:p>
        </p:txBody>
      </p:sp>
      <p:sp>
        <p:nvSpPr>
          <p:cNvPr id="2" name="Прямоугольник 1"/>
          <p:cNvSpPr/>
          <p:nvPr/>
        </p:nvSpPr>
        <p:spPr>
          <a:xfrm>
            <a:off x="5204874" y="5565110"/>
            <a:ext cx="3824305" cy="312162"/>
          </a:xfrm>
          <a:prstGeom prst="rect">
            <a:avLst/>
          </a:prstGeom>
        </p:spPr>
        <p:txBody>
          <a:bodyPr wrap="square">
            <a:spAutoFit/>
          </a:bodyPr>
          <a:lstStyle/>
          <a:p>
            <a:pPr algn="ctr"/>
            <a:r>
              <a:rPr lang="ru-RU" sz="1400" b="1" dirty="0" smtClean="0">
                <a:latin typeface="Times New Roman" panose="02020603050405020304" pitchFamily="18" charset="0"/>
                <a:cs typeface="Times New Roman" panose="02020603050405020304" pitchFamily="18" charset="0"/>
              </a:rPr>
              <a:t>Формы собственности</a:t>
            </a:r>
            <a:endParaRPr lang="ru-RU" sz="1400" b="1"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144505" y="2475983"/>
            <a:ext cx="4280397" cy="1969770"/>
          </a:xfrm>
          <a:prstGeom prst="rect">
            <a:avLst/>
          </a:prstGeom>
        </p:spPr>
        <p:txBody>
          <a:bodyPr wrap="square">
            <a:spAutoFit/>
          </a:bodyPr>
          <a:lstStyle/>
          <a:p>
            <a:r>
              <a:rPr lang="ru-RU" sz="1400" b="1" dirty="0" smtClean="0">
                <a:latin typeface="Times New Roman" panose="02020603050405020304" pitchFamily="18" charset="0"/>
                <a:cs typeface="Times New Roman" panose="02020603050405020304" pitchFamily="18" charset="0"/>
              </a:rPr>
              <a:t>Значение </a:t>
            </a:r>
            <a:r>
              <a:rPr lang="ru-RU" sz="1400" b="1" dirty="0">
                <a:latin typeface="Times New Roman" panose="02020603050405020304" pitchFamily="18" charset="0"/>
                <a:cs typeface="Times New Roman" panose="02020603050405020304" pitchFamily="18" charset="0"/>
              </a:rPr>
              <a:t>экономических </a:t>
            </a:r>
            <a:r>
              <a:rPr lang="ru-RU" sz="1400" b="1" dirty="0" smtClean="0">
                <a:latin typeface="Times New Roman" panose="02020603050405020304" pitchFamily="18" charset="0"/>
                <a:cs typeface="Times New Roman" panose="02020603050405020304" pitchFamily="18" charset="0"/>
              </a:rPr>
              <a:t>институтов</a:t>
            </a:r>
          </a:p>
          <a:p>
            <a:pPr marL="171450" indent="-171450">
              <a:buFont typeface="Wingdings" panose="05000000000000000000" pitchFamily="2" charset="2"/>
              <a:buChar char="Ø"/>
            </a:pPr>
            <a:r>
              <a:rPr lang="ru-RU" sz="1200" dirty="0">
                <a:latin typeface="Times New Roman" panose="02020603050405020304" pitchFamily="18" charset="0"/>
                <a:cs typeface="Times New Roman" panose="02020603050405020304" pitchFamily="18" charset="0"/>
              </a:rPr>
              <a:t>институты позволяют быстро и рационально находить способы удовлетворения потребностей;</a:t>
            </a:r>
          </a:p>
          <a:p>
            <a:pPr marL="171450" indent="-171450">
              <a:buFont typeface="Wingdings" panose="05000000000000000000" pitchFamily="2" charset="2"/>
              <a:buChar char="Ø"/>
            </a:pPr>
            <a:r>
              <a:rPr lang="ru-RU" sz="1200" dirty="0">
                <a:latin typeface="Times New Roman" panose="02020603050405020304" pitchFamily="18" charset="0"/>
                <a:cs typeface="Times New Roman" panose="02020603050405020304" pitchFamily="18" charset="0"/>
              </a:rPr>
              <a:t>регулируют поведение участников экономики для поддержания порядка;</a:t>
            </a:r>
          </a:p>
          <a:p>
            <a:pPr marL="171450" indent="-171450">
              <a:buFont typeface="Wingdings" panose="05000000000000000000" pitchFamily="2" charset="2"/>
              <a:buChar char="Ø"/>
            </a:pPr>
            <a:r>
              <a:rPr lang="ru-RU" sz="1200" dirty="0">
                <a:latin typeface="Times New Roman" panose="02020603050405020304" pitchFamily="18" charset="0"/>
                <a:cs typeface="Times New Roman" panose="02020603050405020304" pitchFamily="18" charset="0"/>
              </a:rPr>
              <a:t>позволяют контролировать эгоистичный интерес каждого участника, чтобы обеспечить равноправные условия сделки (без нарушений договора, моральных норм);</a:t>
            </a:r>
          </a:p>
          <a:p>
            <a:pPr marL="171450" indent="-171450">
              <a:buFont typeface="Wingdings" panose="05000000000000000000" pitchFamily="2" charset="2"/>
              <a:buChar char="Ø"/>
            </a:pPr>
            <a:r>
              <a:rPr lang="ru-RU" sz="1200" dirty="0">
                <a:latin typeface="Times New Roman" panose="02020603050405020304" pitchFamily="18" charset="0"/>
                <a:cs typeface="Times New Roman" panose="02020603050405020304" pitchFamily="18" charset="0"/>
              </a:rPr>
              <a:t>помогают объединяться участникам экономики для совместной деятельности.</a:t>
            </a:r>
          </a:p>
        </p:txBody>
      </p:sp>
      <p:sp>
        <p:nvSpPr>
          <p:cNvPr id="8" name="Прямоугольник 7"/>
          <p:cNvSpPr/>
          <p:nvPr/>
        </p:nvSpPr>
        <p:spPr>
          <a:xfrm>
            <a:off x="5137137" y="4731527"/>
            <a:ext cx="1811127" cy="769441"/>
          </a:xfrm>
          <a:prstGeom prst="rect">
            <a:avLst/>
          </a:prstGeom>
          <a:solidFill>
            <a:schemeClr val="bg1">
              <a:lumMod val="95000"/>
            </a:schemeClr>
          </a:solidFill>
          <a:ln>
            <a:solidFill>
              <a:schemeClr val="tx2">
                <a:lumMod val="50000"/>
                <a:lumOff val="50000"/>
              </a:schemeClr>
            </a:solidFill>
          </a:ln>
        </p:spPr>
        <p:txBody>
          <a:bodyPr wrap="square">
            <a:spAutoFit/>
          </a:bodyPr>
          <a:lstStyle/>
          <a:p>
            <a:pPr algn="ctr"/>
            <a:r>
              <a:rPr lang="ru-RU" sz="1200" b="1" kern="0" dirty="0" smtClean="0">
                <a:latin typeface="Times New Roman" panose="02020603050405020304" pitchFamily="18" charset="0"/>
                <a:cs typeface="Times New Roman" panose="02020603050405020304" pitchFamily="18" charset="0"/>
              </a:rPr>
              <a:t>Национализация - </a:t>
            </a:r>
          </a:p>
          <a:p>
            <a:pPr algn="ctr"/>
            <a:endParaRPr lang="ru-RU" sz="1600" b="1" kern="0" dirty="0">
              <a:latin typeface="Times New Roman" panose="02020603050405020304" pitchFamily="18" charset="0"/>
              <a:cs typeface="Times New Roman" panose="02020603050405020304" pitchFamily="18" charset="0"/>
            </a:endParaRPr>
          </a:p>
          <a:p>
            <a:pPr algn="ctr"/>
            <a:endParaRPr lang="ru-RU" sz="1600" dirty="0">
              <a:latin typeface="Times New Roman" panose="02020603050405020304" pitchFamily="18" charset="0"/>
              <a:cs typeface="Times New Roman" panose="02020603050405020304" pitchFamily="18" charset="0"/>
            </a:endParaRPr>
          </a:p>
        </p:txBody>
      </p:sp>
      <p:sp>
        <p:nvSpPr>
          <p:cNvPr id="11" name="Прямоугольник 10"/>
          <p:cNvSpPr/>
          <p:nvPr/>
        </p:nvSpPr>
        <p:spPr>
          <a:xfrm>
            <a:off x="4428502" y="1725077"/>
            <a:ext cx="1417271" cy="892552"/>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200" b="1" dirty="0" smtClean="0">
                <a:latin typeface="Times New Roman" pitchFamily="18" charset="0"/>
                <a:cs typeface="Times New Roman" pitchFamily="18" charset="0"/>
              </a:rPr>
              <a:t>Право владения</a:t>
            </a:r>
          </a:p>
          <a:p>
            <a:r>
              <a:rPr lang="ru-RU" sz="1200" b="1" dirty="0" smtClean="0">
                <a:latin typeface="Times New Roman" pitchFamily="18" charset="0"/>
                <a:cs typeface="Times New Roman" pitchFamily="18" charset="0"/>
              </a:rPr>
              <a:t> </a:t>
            </a:r>
          </a:p>
          <a:p>
            <a:endParaRPr lang="ru-RU" sz="1200" b="1" dirty="0">
              <a:latin typeface="Times New Roman" pitchFamily="18" charset="0"/>
              <a:cs typeface="Times New Roman" pitchFamily="18" charset="0"/>
            </a:endParaRPr>
          </a:p>
          <a:p>
            <a:endParaRPr lang="ru-RU" sz="1600" b="1" dirty="0">
              <a:latin typeface="Times New Roman" pitchFamily="18" charset="0"/>
              <a:cs typeface="Times New Roman" pitchFamily="18" charset="0"/>
            </a:endParaRPr>
          </a:p>
        </p:txBody>
      </p:sp>
      <p:sp>
        <p:nvSpPr>
          <p:cNvPr id="13" name="Прямоугольник 12"/>
          <p:cNvSpPr/>
          <p:nvPr/>
        </p:nvSpPr>
        <p:spPr>
          <a:xfrm>
            <a:off x="4542804" y="1335863"/>
            <a:ext cx="4486375" cy="338554"/>
          </a:xfrm>
          <a:prstGeom prst="rect">
            <a:avLst/>
          </a:prstGeom>
          <a:solidFill>
            <a:schemeClr val="bg1">
              <a:lumMod val="95000"/>
            </a:schemeClr>
          </a:solidFill>
          <a:ln>
            <a:solidFill>
              <a:schemeClr val="tx2">
                <a:lumMod val="50000"/>
                <a:lumOff val="50000"/>
              </a:schemeClr>
            </a:solidFill>
          </a:ln>
        </p:spPr>
        <p:txBody>
          <a:bodyPr wrap="square">
            <a:spAutoFit/>
          </a:bodyPr>
          <a:lstStyle/>
          <a:p>
            <a:pPr algn="ctr"/>
            <a:r>
              <a:rPr lang="ru-RU" sz="1600" b="1" dirty="0" smtClean="0">
                <a:latin typeface="Times New Roman" pitchFamily="18" charset="0"/>
                <a:ea typeface="Calibri" pitchFamily="34" charset="0"/>
                <a:cs typeface="Times New Roman" pitchFamily="18" charset="0"/>
              </a:rPr>
              <a:t>Юридическое </a:t>
            </a:r>
            <a:r>
              <a:rPr lang="ru-RU" sz="1600" b="1" dirty="0">
                <a:latin typeface="Times New Roman" pitchFamily="18" charset="0"/>
                <a:ea typeface="Calibri" pitchFamily="34" charset="0"/>
                <a:cs typeface="Times New Roman" pitchFamily="18" charset="0"/>
              </a:rPr>
              <a:t>содержание собственности</a:t>
            </a:r>
            <a:endParaRPr lang="ru-RU" b="1" dirty="0">
              <a:latin typeface="Times New Roman" pitchFamily="18" charset="0"/>
              <a:cs typeface="Times New Roman" pitchFamily="18" charset="0"/>
            </a:endParaRPr>
          </a:p>
        </p:txBody>
      </p:sp>
      <p:sp>
        <p:nvSpPr>
          <p:cNvPr id="69" name="Прямоугольник 68"/>
          <p:cNvSpPr/>
          <p:nvPr/>
        </p:nvSpPr>
        <p:spPr>
          <a:xfrm>
            <a:off x="5871764" y="1725077"/>
            <a:ext cx="1656184" cy="892552"/>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200" b="1" dirty="0" smtClean="0">
                <a:latin typeface="Times New Roman" pitchFamily="18" charset="0"/>
                <a:cs typeface="Times New Roman" pitchFamily="18" charset="0"/>
              </a:rPr>
              <a:t>Право пользования</a:t>
            </a:r>
          </a:p>
          <a:p>
            <a:endParaRPr lang="ru-RU" sz="1200" b="1" dirty="0" smtClean="0">
              <a:latin typeface="Times New Roman" pitchFamily="18" charset="0"/>
              <a:cs typeface="Times New Roman" pitchFamily="18" charset="0"/>
            </a:endParaRPr>
          </a:p>
          <a:p>
            <a:endParaRPr lang="ru-RU" sz="1200" b="1" dirty="0" smtClean="0">
              <a:latin typeface="Times New Roman" pitchFamily="18" charset="0"/>
              <a:cs typeface="Times New Roman" pitchFamily="18" charset="0"/>
            </a:endParaRPr>
          </a:p>
          <a:p>
            <a:endParaRPr lang="ru-RU" sz="1600" b="1" dirty="0">
              <a:latin typeface="Times New Roman" pitchFamily="18" charset="0"/>
              <a:cs typeface="Times New Roman" pitchFamily="18" charset="0"/>
            </a:endParaRPr>
          </a:p>
        </p:txBody>
      </p:sp>
      <p:sp>
        <p:nvSpPr>
          <p:cNvPr id="70" name="Прямоугольник 69"/>
          <p:cNvSpPr/>
          <p:nvPr/>
        </p:nvSpPr>
        <p:spPr>
          <a:xfrm>
            <a:off x="7527948" y="1716210"/>
            <a:ext cx="1724572" cy="892552"/>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200" b="1" dirty="0" smtClean="0">
                <a:latin typeface="Times New Roman" pitchFamily="18" charset="0"/>
                <a:cs typeface="Times New Roman" pitchFamily="18" charset="0"/>
              </a:rPr>
              <a:t>Право распоряжения</a:t>
            </a:r>
          </a:p>
          <a:p>
            <a:endParaRPr lang="ru-RU" sz="1200" b="1" dirty="0" smtClean="0">
              <a:latin typeface="Times New Roman" pitchFamily="18" charset="0"/>
              <a:cs typeface="Times New Roman" pitchFamily="18" charset="0"/>
            </a:endParaRPr>
          </a:p>
          <a:p>
            <a:endParaRPr lang="ru-RU" sz="1200" b="1" dirty="0" smtClean="0">
              <a:latin typeface="Times New Roman" pitchFamily="18" charset="0"/>
              <a:cs typeface="Times New Roman" pitchFamily="18" charset="0"/>
            </a:endParaRPr>
          </a:p>
          <a:p>
            <a:endParaRPr lang="ru-RU" sz="1600" b="1" dirty="0">
              <a:latin typeface="Times New Roman" pitchFamily="18" charset="0"/>
              <a:cs typeface="Times New Roman" pitchFamily="18" charset="0"/>
            </a:endParaRPr>
          </a:p>
        </p:txBody>
      </p:sp>
      <p:sp>
        <p:nvSpPr>
          <p:cNvPr id="31" name="Прямоугольник 30"/>
          <p:cNvSpPr/>
          <p:nvPr/>
        </p:nvSpPr>
        <p:spPr>
          <a:xfrm>
            <a:off x="4545253" y="548159"/>
            <a:ext cx="4598747" cy="769441"/>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600" b="1" dirty="0" smtClean="0">
                <a:latin typeface="Times New Roman" pitchFamily="18" charset="0"/>
                <a:cs typeface="Times New Roman" pitchFamily="18" charset="0"/>
              </a:rPr>
              <a:t>Собственность </a:t>
            </a:r>
            <a:r>
              <a:rPr lang="ru-RU" sz="1600" dirty="0" smtClean="0">
                <a:latin typeface="Times New Roman" pitchFamily="18" charset="0"/>
                <a:cs typeface="Times New Roman" pitchFamily="18" charset="0"/>
              </a:rPr>
              <a:t>– это</a:t>
            </a:r>
          </a:p>
          <a:p>
            <a:endParaRPr lang="ru-RU" sz="1400" b="1" dirty="0" smtClean="0">
              <a:latin typeface="Times New Roman" pitchFamily="18" charset="0"/>
              <a:cs typeface="Times New Roman" pitchFamily="18" charset="0"/>
            </a:endParaRPr>
          </a:p>
          <a:p>
            <a:pPr algn="ctr"/>
            <a:endParaRPr lang="ru-RU" sz="1400" b="1" dirty="0">
              <a:latin typeface="Times New Roman" pitchFamily="18" charset="0"/>
              <a:cs typeface="Times New Roman" pitchFamily="18" charset="0"/>
            </a:endParaRPr>
          </a:p>
        </p:txBody>
      </p:sp>
      <p:sp>
        <p:nvSpPr>
          <p:cNvPr id="12" name="Прямоугольник 11"/>
          <p:cNvSpPr/>
          <p:nvPr/>
        </p:nvSpPr>
        <p:spPr>
          <a:xfrm>
            <a:off x="85359" y="4462280"/>
            <a:ext cx="4990697" cy="2308324"/>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200" b="1" dirty="0">
                <a:latin typeface="Times New Roman" pitchFamily="18" charset="0"/>
                <a:ea typeface="Calibri" pitchFamily="34" charset="0"/>
                <a:cs typeface="Times New Roman" pitchFamily="18" charset="0"/>
              </a:rPr>
              <a:t>Главные вопросы экономики</a:t>
            </a:r>
            <a:endParaRPr lang="ru-RU" sz="1200" b="1" dirty="0">
              <a:latin typeface="Times New Roman" pitchFamily="18" charset="0"/>
              <a:cs typeface="Times New Roman" pitchFamily="18" charset="0"/>
            </a:endParaRPr>
          </a:p>
          <a:p>
            <a:r>
              <a:rPr lang="ru-RU" sz="1100" dirty="0" smtClean="0">
                <a:latin typeface="Times New Roman" panose="02020603050405020304" pitchFamily="18" charset="0"/>
                <a:cs typeface="Times New Roman" panose="02020603050405020304" pitchFamily="18" charset="0"/>
              </a:rPr>
              <a:t>Одна </a:t>
            </a:r>
            <a:r>
              <a:rPr lang="ru-RU" sz="1100" dirty="0">
                <a:latin typeface="Times New Roman" panose="02020603050405020304" pitchFamily="18" charset="0"/>
                <a:cs typeface="Times New Roman" panose="02020603050405020304" pitchFamily="18" charset="0"/>
              </a:rPr>
              <a:t>из важнейших проблем экономики — это </a:t>
            </a:r>
            <a:r>
              <a:rPr lang="ru-RU" sz="1100" b="1" dirty="0">
                <a:latin typeface="Times New Roman" panose="02020603050405020304" pitchFamily="18" charset="0"/>
                <a:cs typeface="Times New Roman" panose="02020603050405020304" pitchFamily="18" charset="0"/>
              </a:rPr>
              <a:t>проблема выбора</a:t>
            </a:r>
            <a:r>
              <a:rPr lang="ru-RU" sz="1100" dirty="0" smtClean="0">
                <a:latin typeface="Times New Roman" panose="02020603050405020304" pitchFamily="18" charset="0"/>
                <a:cs typeface="Times New Roman" panose="02020603050405020304" pitchFamily="18" charset="0"/>
              </a:rPr>
              <a:t>.</a:t>
            </a:r>
          </a:p>
          <a:p>
            <a:r>
              <a:rPr lang="ru-RU" sz="1100" dirty="0" smtClean="0">
                <a:latin typeface="Times New Roman" panose="02020603050405020304" pitchFamily="18" charset="0"/>
                <a:cs typeface="Times New Roman" panose="02020603050405020304" pitchFamily="18" charset="0"/>
              </a:rPr>
              <a:t>Поскольку </a:t>
            </a:r>
            <a:r>
              <a:rPr lang="ru-RU" sz="1100" dirty="0">
                <a:latin typeface="Times New Roman" panose="02020603050405020304" pitchFamily="18" charset="0"/>
                <a:cs typeface="Times New Roman" panose="02020603050405020304" pitchFamily="18" charset="0"/>
              </a:rPr>
              <a:t>потребности человека шире его ресурсов, то главная </a:t>
            </a:r>
            <a:endParaRPr lang="ru-RU" sz="1100" dirty="0" smtClean="0">
              <a:latin typeface="Times New Roman" panose="02020603050405020304" pitchFamily="18" charset="0"/>
              <a:cs typeface="Times New Roman" panose="02020603050405020304" pitchFamily="18" charset="0"/>
            </a:endParaRPr>
          </a:p>
          <a:p>
            <a:r>
              <a:rPr lang="ru-RU" sz="1100" dirty="0" smtClean="0">
                <a:latin typeface="Times New Roman" panose="02020603050405020304" pitchFamily="18" charset="0"/>
                <a:cs typeface="Times New Roman" panose="02020603050405020304" pitchFamily="18" charset="0"/>
              </a:rPr>
              <a:t>экономическая </a:t>
            </a:r>
            <a:r>
              <a:rPr lang="ru-RU" sz="1100" dirty="0">
                <a:latin typeface="Times New Roman" panose="02020603050405020304" pitchFamily="18" charset="0"/>
                <a:cs typeface="Times New Roman" panose="02020603050405020304" pitchFamily="18" charset="0"/>
              </a:rPr>
              <a:t>задача заключается в том, чтобы выбрать самый эффективный вариант распределения факторов производства.</a:t>
            </a:r>
          </a:p>
          <a:p>
            <a:r>
              <a:rPr lang="ru-RU" sz="1200" dirty="0" smtClean="0">
                <a:latin typeface="Times New Roman" panose="02020603050405020304" pitchFamily="18" charset="0"/>
                <a:cs typeface="Times New Roman" panose="02020603050405020304" pitchFamily="18" charset="0"/>
              </a:rPr>
              <a:t>Отсюда </a:t>
            </a:r>
            <a:r>
              <a:rPr lang="ru-RU" sz="1200" dirty="0">
                <a:latin typeface="Times New Roman" panose="02020603050405020304" pitchFamily="18" charset="0"/>
                <a:cs typeface="Times New Roman" panose="02020603050405020304" pitchFamily="18" charset="0"/>
              </a:rPr>
              <a:t>возникают </a:t>
            </a:r>
            <a:r>
              <a:rPr lang="ru-RU" sz="1200" b="1" dirty="0">
                <a:latin typeface="Times New Roman" panose="02020603050405020304" pitchFamily="18" charset="0"/>
                <a:cs typeface="Times New Roman" panose="02020603050405020304" pitchFamily="18" charset="0"/>
              </a:rPr>
              <a:t>три основных вопроса организации экономики</a:t>
            </a:r>
            <a:r>
              <a:rPr lang="ru-RU" sz="1200" dirty="0">
                <a:latin typeface="Times New Roman" panose="02020603050405020304" pitchFamily="18" charset="0"/>
                <a:cs typeface="Times New Roman" panose="02020603050405020304" pitchFamily="18" charset="0"/>
              </a:rPr>
              <a:t>.</a:t>
            </a:r>
          </a:p>
          <a:p>
            <a:r>
              <a:rPr lang="ru-RU" sz="1200" b="1" dirty="0">
                <a:latin typeface="Times New Roman" panose="02020603050405020304" pitchFamily="18" charset="0"/>
                <a:cs typeface="Times New Roman" panose="02020603050405020304" pitchFamily="18" charset="0"/>
              </a:rPr>
              <a:t>Что</a:t>
            </a:r>
            <a:r>
              <a:rPr lang="ru-RU" sz="1200" dirty="0">
                <a:latin typeface="Times New Roman" panose="02020603050405020304" pitchFamily="18" charset="0"/>
                <a:cs typeface="Times New Roman" panose="02020603050405020304" pitchFamily="18" charset="0"/>
              </a:rPr>
              <a:t> должно производиться?</a:t>
            </a:r>
          </a:p>
          <a:p>
            <a:r>
              <a:rPr lang="ru-RU" sz="1200" b="1" dirty="0">
                <a:latin typeface="Times New Roman" panose="02020603050405020304" pitchFamily="18" charset="0"/>
                <a:cs typeface="Times New Roman" panose="02020603050405020304" pitchFamily="18" charset="0"/>
              </a:rPr>
              <a:t>Как</a:t>
            </a:r>
            <a:r>
              <a:rPr lang="ru-RU" sz="1200" dirty="0">
                <a:latin typeface="Times New Roman" panose="02020603050405020304" pitchFamily="18" charset="0"/>
                <a:cs typeface="Times New Roman" panose="02020603050405020304" pitchFamily="18" charset="0"/>
              </a:rPr>
              <a:t> будут производиться товары?</a:t>
            </a:r>
          </a:p>
          <a:p>
            <a:r>
              <a:rPr lang="ru-RU" sz="1200" b="1" dirty="0">
                <a:latin typeface="Times New Roman" panose="02020603050405020304" pitchFamily="18" charset="0"/>
                <a:cs typeface="Times New Roman" panose="02020603050405020304" pitchFamily="18" charset="0"/>
              </a:rPr>
              <a:t>Для кого</a:t>
            </a:r>
            <a:r>
              <a:rPr lang="ru-RU" sz="1200" dirty="0">
                <a:latin typeface="Times New Roman" panose="02020603050405020304" pitchFamily="18" charset="0"/>
                <a:cs typeface="Times New Roman" panose="02020603050405020304" pitchFamily="18" charset="0"/>
              </a:rPr>
              <a:t> предназначаются товары?</a:t>
            </a:r>
          </a:p>
          <a:p>
            <a:r>
              <a:rPr lang="ru-RU" sz="1200" dirty="0">
                <a:latin typeface="Times New Roman" panose="02020603050405020304" pitchFamily="18" charset="0"/>
                <a:cs typeface="Times New Roman" panose="02020603050405020304" pitchFamily="18" charset="0"/>
              </a:rPr>
              <a:t>Исходя из спроса, который сложился в обществе, производители постоянно принимают решения о том, что и в каком объёме производить из ресурсов, имеющихся у них в наличии.</a:t>
            </a:r>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76725" y="2640636"/>
            <a:ext cx="4867275" cy="2085975"/>
          </a:xfrm>
          <a:prstGeom prst="rect">
            <a:avLst/>
          </a:prstGeom>
        </p:spPr>
      </p:pic>
      <p:sp>
        <p:nvSpPr>
          <p:cNvPr id="36" name="Прямоугольник 35"/>
          <p:cNvSpPr/>
          <p:nvPr/>
        </p:nvSpPr>
        <p:spPr>
          <a:xfrm>
            <a:off x="7075556" y="4731527"/>
            <a:ext cx="1811127" cy="769441"/>
          </a:xfrm>
          <a:prstGeom prst="rect">
            <a:avLst/>
          </a:prstGeom>
          <a:solidFill>
            <a:schemeClr val="bg1">
              <a:lumMod val="95000"/>
            </a:schemeClr>
          </a:solidFill>
          <a:ln>
            <a:solidFill>
              <a:schemeClr val="tx2">
                <a:lumMod val="50000"/>
                <a:lumOff val="50000"/>
              </a:schemeClr>
            </a:solidFill>
          </a:ln>
        </p:spPr>
        <p:txBody>
          <a:bodyPr wrap="square">
            <a:spAutoFit/>
          </a:bodyPr>
          <a:lstStyle/>
          <a:p>
            <a:pPr algn="ctr"/>
            <a:r>
              <a:rPr lang="ru-RU" sz="1200" b="1" kern="0" dirty="0" smtClean="0">
                <a:latin typeface="Times New Roman" panose="02020603050405020304" pitchFamily="18" charset="0"/>
                <a:cs typeface="Times New Roman" panose="02020603050405020304" pitchFamily="18" charset="0"/>
              </a:rPr>
              <a:t>Приватизация - </a:t>
            </a:r>
          </a:p>
          <a:p>
            <a:pPr algn="ctr"/>
            <a:endParaRPr lang="ru-RU" sz="1600" b="1" kern="0" dirty="0">
              <a:latin typeface="Times New Roman" panose="02020603050405020304" pitchFamily="18" charset="0"/>
              <a:cs typeface="Times New Roman" panose="02020603050405020304" pitchFamily="18" charset="0"/>
            </a:endParaRPr>
          </a:p>
          <a:p>
            <a:pPr algn="ctr"/>
            <a:endParaRPr lang="ru-RU" sz="1600" dirty="0">
              <a:latin typeface="Times New Roman" panose="02020603050405020304" pitchFamily="18" charset="0"/>
              <a:cs typeface="Times New Roman" panose="02020603050405020304" pitchFamily="18" charset="0"/>
            </a:endParaRPr>
          </a:p>
        </p:txBody>
      </p:sp>
      <p:cxnSp>
        <p:nvCxnSpPr>
          <p:cNvPr id="10" name="Прямая со стрелкой 9"/>
          <p:cNvCxnSpPr/>
          <p:nvPr/>
        </p:nvCxnSpPr>
        <p:spPr>
          <a:xfrm flipH="1">
            <a:off x="5719386" y="5803793"/>
            <a:ext cx="356420" cy="1440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 name="Прямая со стрелкой 37"/>
          <p:cNvCxnSpPr/>
          <p:nvPr/>
        </p:nvCxnSpPr>
        <p:spPr>
          <a:xfrm flipH="1">
            <a:off x="6948264" y="5882361"/>
            <a:ext cx="22" cy="3832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Прямая со стрелкой 38"/>
          <p:cNvCxnSpPr/>
          <p:nvPr/>
        </p:nvCxnSpPr>
        <p:spPr>
          <a:xfrm>
            <a:off x="8037928" y="5777806"/>
            <a:ext cx="376993" cy="2091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40896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ChangeArrowheads="1"/>
          </p:cNvSpPr>
          <p:nvPr/>
        </p:nvSpPr>
        <p:spPr bwMode="auto">
          <a:xfrm>
            <a:off x="60717" y="14960"/>
            <a:ext cx="9060617"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ru-RU" sz="1600" b="1" dirty="0" smtClean="0">
                <a:latin typeface="Times New Roman" pitchFamily="18" charset="0"/>
                <a:ea typeface="Calibri" pitchFamily="34" charset="0"/>
                <a:cs typeface="Times New Roman" pitchFamily="18" charset="0"/>
              </a:rPr>
              <a:t>2.3. Типы </a:t>
            </a:r>
            <a:r>
              <a:rPr lang="ru-RU" sz="1600" b="1" dirty="0">
                <a:latin typeface="Times New Roman" pitchFamily="18" charset="0"/>
                <a:ea typeface="Calibri" pitchFamily="34" charset="0"/>
                <a:cs typeface="Times New Roman" pitchFamily="18" charset="0"/>
              </a:rPr>
              <a:t>экономических систем. </a:t>
            </a:r>
            <a:r>
              <a:rPr lang="ru-RU" sz="1600" b="1" dirty="0" smtClean="0">
                <a:latin typeface="Times New Roman" pitchFamily="18" charset="0"/>
                <a:ea typeface="Calibri" pitchFamily="34" charset="0"/>
                <a:cs typeface="Times New Roman" pitchFamily="18" charset="0"/>
              </a:rPr>
              <a:t>Ограниченность </a:t>
            </a:r>
          </a:p>
          <a:p>
            <a:pPr lvl="0" eaLnBrk="0" fontAlgn="base" hangingPunct="0">
              <a:spcBef>
                <a:spcPct val="0"/>
              </a:spcBef>
              <a:spcAft>
                <a:spcPct val="0"/>
              </a:spcAft>
            </a:pPr>
            <a:r>
              <a:rPr lang="ru-RU" sz="1600" b="1" dirty="0" smtClean="0">
                <a:latin typeface="Times New Roman" pitchFamily="18" charset="0"/>
                <a:ea typeface="Calibri" pitchFamily="34" charset="0"/>
                <a:cs typeface="Times New Roman" pitchFamily="18" charset="0"/>
              </a:rPr>
              <a:t>ресурсов</a:t>
            </a:r>
            <a:r>
              <a:rPr lang="ru-RU" sz="1600" b="1" dirty="0">
                <a:latin typeface="Times New Roman" pitchFamily="18" charset="0"/>
                <a:ea typeface="Calibri" pitchFamily="34" charset="0"/>
                <a:cs typeface="Times New Roman" pitchFamily="18" charset="0"/>
              </a:rPr>
              <a:t>. </a:t>
            </a:r>
            <a:r>
              <a:rPr lang="ru-RU" sz="1600" b="1" dirty="0" smtClean="0">
                <a:latin typeface="Times New Roman" pitchFamily="18" charset="0"/>
                <a:ea typeface="Calibri" pitchFamily="34" charset="0"/>
                <a:cs typeface="Times New Roman" pitchFamily="18" charset="0"/>
              </a:rPr>
              <a:t>Кривая </a:t>
            </a:r>
            <a:r>
              <a:rPr lang="ru-RU" sz="1600" b="1" dirty="0">
                <a:latin typeface="Times New Roman" pitchFamily="18" charset="0"/>
                <a:ea typeface="Calibri" pitchFamily="34" charset="0"/>
                <a:cs typeface="Times New Roman" pitchFamily="18" charset="0"/>
              </a:rPr>
              <a:t>производственных </a:t>
            </a:r>
            <a:r>
              <a:rPr lang="ru-RU" sz="1600" b="1" dirty="0" smtClean="0">
                <a:latin typeface="Times New Roman" pitchFamily="18" charset="0"/>
                <a:ea typeface="Calibri" pitchFamily="34" charset="0"/>
                <a:cs typeface="Times New Roman" pitchFamily="18" charset="0"/>
              </a:rPr>
              <a:t>возможностей</a:t>
            </a:r>
            <a:endParaRPr lang="ru-RU" sz="1600" b="1" dirty="0">
              <a:latin typeface="Times New Roman" pitchFamily="18" charset="0"/>
              <a:cs typeface="Times New Roman" pitchFamily="18" charset="0"/>
            </a:endParaRPr>
          </a:p>
        </p:txBody>
      </p:sp>
      <p:sp>
        <p:nvSpPr>
          <p:cNvPr id="3" name="Прямоугольник 2"/>
          <p:cNvSpPr/>
          <p:nvPr/>
        </p:nvSpPr>
        <p:spPr>
          <a:xfrm>
            <a:off x="40071" y="609184"/>
            <a:ext cx="5615520" cy="769441"/>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600" b="1" dirty="0" smtClean="0">
                <a:latin typeface="Times New Roman" pitchFamily="18" charset="0"/>
                <a:cs typeface="Times New Roman" pitchFamily="18" charset="0"/>
              </a:rPr>
              <a:t>Экономическая система </a:t>
            </a:r>
            <a:r>
              <a:rPr lang="ru-RU" sz="1600" dirty="0" smtClean="0">
                <a:latin typeface="Times New Roman" pitchFamily="18" charset="0"/>
                <a:cs typeface="Times New Roman" pitchFamily="18" charset="0"/>
              </a:rPr>
              <a:t>– это</a:t>
            </a:r>
          </a:p>
          <a:p>
            <a:endParaRPr lang="ru-RU" sz="1400" b="1" dirty="0" smtClean="0">
              <a:latin typeface="Times New Roman" pitchFamily="18" charset="0"/>
              <a:cs typeface="Times New Roman" pitchFamily="18" charset="0"/>
            </a:endParaRPr>
          </a:p>
          <a:p>
            <a:pPr algn="ctr"/>
            <a:endParaRPr lang="ru-RU" sz="1400" b="1" dirty="0">
              <a:latin typeface="Times New Roman" pitchFamily="18" charset="0"/>
              <a:cs typeface="Times New Roman" pitchFamily="18" charset="0"/>
            </a:endParaRPr>
          </a:p>
        </p:txBody>
      </p:sp>
      <p:sp>
        <p:nvSpPr>
          <p:cNvPr id="8" name="Прямоугольник 7"/>
          <p:cNvSpPr/>
          <p:nvPr/>
        </p:nvSpPr>
        <p:spPr>
          <a:xfrm>
            <a:off x="70865" y="4801672"/>
            <a:ext cx="3575179" cy="1892826"/>
          </a:xfrm>
          <a:prstGeom prst="rect">
            <a:avLst/>
          </a:prstGeom>
          <a:solidFill>
            <a:schemeClr val="bg1">
              <a:lumMod val="95000"/>
            </a:schemeClr>
          </a:solidFill>
          <a:ln>
            <a:solidFill>
              <a:schemeClr val="tx2">
                <a:lumMod val="50000"/>
                <a:lumOff val="50000"/>
              </a:schemeClr>
            </a:solidFill>
          </a:ln>
        </p:spPr>
        <p:txBody>
          <a:bodyPr wrap="square">
            <a:spAutoFit/>
          </a:bodyPr>
          <a:lstStyle/>
          <a:p>
            <a:pPr lvl="0" eaLnBrk="0" fontAlgn="base" hangingPunct="0">
              <a:spcBef>
                <a:spcPct val="0"/>
              </a:spcBef>
              <a:spcAft>
                <a:spcPct val="0"/>
              </a:spcAft>
            </a:pPr>
            <a:r>
              <a:rPr lang="ru-RU" sz="900" b="1" dirty="0">
                <a:latin typeface="Times New Roman" panose="02020603050405020304" pitchFamily="18" charset="0"/>
                <a:ea typeface="Calibri" pitchFamily="34" charset="0"/>
                <a:cs typeface="Times New Roman" pitchFamily="18" charset="0"/>
              </a:rPr>
              <a:t>Кривая производственных </a:t>
            </a:r>
            <a:r>
              <a:rPr lang="ru-RU" sz="900" b="1" dirty="0" smtClean="0">
                <a:latin typeface="Times New Roman" panose="02020603050405020304" pitchFamily="18" charset="0"/>
                <a:ea typeface="Calibri" pitchFamily="34" charset="0"/>
                <a:cs typeface="Times New Roman" pitchFamily="18" charset="0"/>
              </a:rPr>
              <a:t>возможностей</a:t>
            </a:r>
            <a:endParaRPr lang="ru-RU" sz="900" b="1" u="sng" dirty="0" smtClean="0">
              <a:latin typeface="Times New Roman" pitchFamily="18" charset="0"/>
              <a:cs typeface="Times New Roman" pitchFamily="18" charset="0"/>
            </a:endParaRPr>
          </a:p>
          <a:p>
            <a:r>
              <a:rPr lang="ru-RU" sz="900" dirty="0">
                <a:latin typeface="Times New Roman" panose="02020603050405020304" pitchFamily="18" charset="0"/>
                <a:cs typeface="Times New Roman" panose="02020603050405020304" pitchFamily="18" charset="0"/>
              </a:rPr>
              <a:t>В условиях ограниченности ресурсов возникает проблема выбора.</a:t>
            </a:r>
          </a:p>
          <a:p>
            <a:r>
              <a:rPr lang="ru-RU" sz="900" dirty="0">
                <a:latin typeface="Times New Roman" panose="02020603050405020304" pitchFamily="18" charset="0"/>
                <a:cs typeface="Times New Roman" panose="02020603050405020304" pitchFamily="18" charset="0"/>
              </a:rPr>
              <a:t> </a:t>
            </a:r>
            <a:r>
              <a:rPr lang="ru-RU" sz="900" dirty="0" smtClean="0">
                <a:latin typeface="Times New Roman" panose="02020603050405020304" pitchFamily="18" charset="0"/>
                <a:cs typeface="Times New Roman" panose="02020603050405020304" pitchFamily="18" charset="0"/>
              </a:rPr>
              <a:t>Один </a:t>
            </a:r>
            <a:r>
              <a:rPr lang="ru-RU" sz="900" dirty="0">
                <a:latin typeface="Times New Roman" panose="02020603050405020304" pitchFamily="18" charset="0"/>
                <a:cs typeface="Times New Roman" panose="02020603050405020304" pitchFamily="18" charset="0"/>
              </a:rPr>
              <a:t>из </a:t>
            </a:r>
            <a:r>
              <a:rPr lang="ru-RU" sz="900" b="1" dirty="0">
                <a:latin typeface="Times New Roman" panose="02020603050405020304" pitchFamily="18" charset="0"/>
                <a:cs typeface="Times New Roman" panose="02020603050405020304" pitchFamily="18" charset="0"/>
              </a:rPr>
              <a:t>законов экономики</a:t>
            </a:r>
            <a:r>
              <a:rPr lang="ru-RU" sz="900" dirty="0">
                <a:latin typeface="Times New Roman" panose="02020603050405020304" pitchFamily="18" charset="0"/>
                <a:cs typeface="Times New Roman" panose="02020603050405020304" pitchFamily="18" charset="0"/>
              </a:rPr>
              <a:t> заключается в том, что при использовании всех мощностей и ресурсов экономики достигается определённая </a:t>
            </a:r>
            <a:r>
              <a:rPr lang="ru-RU" sz="900" b="1" dirty="0">
                <a:latin typeface="Times New Roman" panose="02020603050405020304" pitchFamily="18" charset="0"/>
                <a:cs typeface="Times New Roman" panose="02020603050405020304" pitchFamily="18" charset="0"/>
              </a:rPr>
              <a:t>граница производственных возможностей</a:t>
            </a:r>
            <a:r>
              <a:rPr lang="ru-RU" sz="900" dirty="0">
                <a:latin typeface="Times New Roman" panose="02020603050405020304" pitchFamily="18" charset="0"/>
                <a:cs typeface="Times New Roman" panose="02020603050405020304" pitchFamily="18" charset="0"/>
              </a:rPr>
              <a:t>. На данный момент времени при использовании имеющихся ресурсов и технологий </a:t>
            </a:r>
            <a:r>
              <a:rPr lang="ru-RU" sz="900" b="1" dirty="0">
                <a:latin typeface="Times New Roman" panose="02020603050405020304" pitchFamily="18" charset="0"/>
                <a:cs typeface="Times New Roman" panose="02020603050405020304" pitchFamily="18" charset="0"/>
              </a:rPr>
              <a:t>экономика не может производить больше</a:t>
            </a:r>
            <a:r>
              <a:rPr lang="ru-RU" sz="900" dirty="0">
                <a:latin typeface="Times New Roman" panose="02020603050405020304" pitchFamily="18" charset="0"/>
                <a:cs typeface="Times New Roman" panose="02020603050405020304" pitchFamily="18" charset="0"/>
              </a:rPr>
              <a:t>.</a:t>
            </a:r>
          </a:p>
          <a:p>
            <a:r>
              <a:rPr lang="ru-RU" sz="900" dirty="0">
                <a:latin typeface="Times New Roman" panose="02020603050405020304" pitchFamily="18" charset="0"/>
                <a:cs typeface="Times New Roman" panose="02020603050405020304" pitchFamily="18" charset="0"/>
              </a:rPr>
              <a:t> </a:t>
            </a:r>
            <a:r>
              <a:rPr lang="ru-RU" sz="900" b="1" dirty="0" smtClean="0">
                <a:latin typeface="Times New Roman" panose="02020603050405020304" pitchFamily="18" charset="0"/>
                <a:cs typeface="Times New Roman" panose="02020603050405020304" pitchFamily="18" charset="0"/>
              </a:rPr>
              <a:t>Увеличение </a:t>
            </a:r>
            <a:r>
              <a:rPr lang="ru-RU" sz="900" b="1" dirty="0">
                <a:latin typeface="Times New Roman" panose="02020603050405020304" pitchFamily="18" charset="0"/>
                <a:cs typeface="Times New Roman" panose="02020603050405020304" pitchFamily="18" charset="0"/>
              </a:rPr>
              <a:t>этого предела</a:t>
            </a:r>
            <a:r>
              <a:rPr lang="ru-RU" sz="900" dirty="0">
                <a:latin typeface="Times New Roman" panose="02020603050405020304" pitchFamily="18" charset="0"/>
                <a:cs typeface="Times New Roman" panose="02020603050405020304" pitchFamily="18" charset="0"/>
              </a:rPr>
              <a:t> возможно с помощью перестройки экономической системы, открытия новых технологий или привлечения иных видов ресурсов.</a:t>
            </a:r>
            <a:br>
              <a:rPr lang="ru-RU" sz="900" dirty="0">
                <a:latin typeface="Times New Roman" panose="02020603050405020304" pitchFamily="18" charset="0"/>
                <a:cs typeface="Times New Roman" panose="02020603050405020304" pitchFamily="18" charset="0"/>
              </a:rPr>
            </a:br>
            <a:r>
              <a:rPr lang="ru-RU" sz="900" dirty="0" smtClean="0">
                <a:latin typeface="Times New Roman" panose="02020603050405020304" pitchFamily="18" charset="0"/>
                <a:cs typeface="Times New Roman" panose="02020603050405020304" pitchFamily="18" charset="0"/>
              </a:rPr>
              <a:t>В </a:t>
            </a:r>
            <a:r>
              <a:rPr lang="ru-RU" sz="900" dirty="0">
                <a:latin typeface="Times New Roman" panose="02020603050405020304" pitchFamily="18" charset="0"/>
                <a:cs typeface="Times New Roman" panose="02020603050405020304" pitchFamily="18" charset="0"/>
              </a:rPr>
              <a:t>рамках границы производственных возможностей можно увеличивать производство одного товара только путём уменьшения производства другого товара</a:t>
            </a:r>
            <a:r>
              <a:rPr lang="ru-RU" sz="900" dirty="0" smtClean="0">
                <a:latin typeface="Times New Roman" panose="02020603050405020304" pitchFamily="18" charset="0"/>
                <a:cs typeface="Times New Roman" panose="02020603050405020304" pitchFamily="18" charset="0"/>
              </a:rPr>
              <a:t>.</a:t>
            </a:r>
            <a:endParaRPr lang="ru-RU" sz="900" b="1" dirty="0">
              <a:latin typeface="Times New Roman" pitchFamily="18" charset="0"/>
              <a:cs typeface="Times New Roman" pitchFamily="18" charset="0"/>
            </a:endParaRPr>
          </a:p>
        </p:txBody>
      </p:sp>
      <p:sp>
        <p:nvSpPr>
          <p:cNvPr id="18" name="AutoShape 2" descr="https://skr.sh/i/140623/UMDZQ9tC.png?download=1&amp;name=%D0%A1%D0%BA%D1%80%D0%B8%D0%BD%D1%88%D0%BE%D1%82%2014-06-2023%2014:37:44.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graphicFrame>
        <p:nvGraphicFramePr>
          <p:cNvPr id="27" name="Содержимое 5"/>
          <p:cNvGraphicFramePr>
            <a:graphicFrameLocks/>
          </p:cNvGraphicFramePr>
          <p:nvPr>
            <p:extLst>
              <p:ext uri="{D42A27DB-BD31-4B8C-83A1-F6EECF244321}">
                <p14:modId xmlns:p14="http://schemas.microsoft.com/office/powerpoint/2010/main" val="2350512163"/>
              </p:ext>
            </p:extLst>
          </p:nvPr>
        </p:nvGraphicFramePr>
        <p:xfrm>
          <a:off x="70865" y="1430643"/>
          <a:ext cx="9040320" cy="3292020"/>
        </p:xfrm>
        <a:graphic>
          <a:graphicData uri="http://schemas.openxmlformats.org/drawingml/2006/table">
            <a:tbl>
              <a:tblPr firstRow="1" bandRow="1">
                <a:tableStyleId>{5DA37D80-6434-44D0-A028-1B22A696006F}</a:tableStyleId>
              </a:tblPr>
              <a:tblGrid>
                <a:gridCol w="1880410">
                  <a:extLst>
                    <a:ext uri="{9D8B030D-6E8A-4147-A177-3AD203B41FA5}">
                      <a16:colId xmlns:a16="http://schemas.microsoft.com/office/drawing/2014/main" val="20000"/>
                    </a:ext>
                  </a:extLst>
                </a:gridCol>
                <a:gridCol w="2140592">
                  <a:extLst>
                    <a:ext uri="{9D8B030D-6E8A-4147-A177-3AD203B41FA5}">
                      <a16:colId xmlns:a16="http://schemas.microsoft.com/office/drawing/2014/main" val="20001"/>
                    </a:ext>
                  </a:extLst>
                </a:gridCol>
                <a:gridCol w="5019318">
                  <a:extLst>
                    <a:ext uri="{9D8B030D-6E8A-4147-A177-3AD203B41FA5}">
                      <a16:colId xmlns:a16="http://schemas.microsoft.com/office/drawing/2014/main" val="20002"/>
                    </a:ext>
                  </a:extLst>
                </a:gridCol>
              </a:tblGrid>
              <a:tr h="566877">
                <a:tc>
                  <a:txBody>
                    <a:bodyPr/>
                    <a:lstStyle/>
                    <a:p>
                      <a:pPr algn="ctr">
                        <a:lnSpc>
                          <a:spcPct val="100000"/>
                        </a:lnSpc>
                      </a:pPr>
                      <a:r>
                        <a:rPr lang="ru-RU" sz="1400" dirty="0" smtClean="0">
                          <a:solidFill>
                            <a:schemeClr val="accent2">
                              <a:lumMod val="75000"/>
                            </a:schemeClr>
                          </a:solidFill>
                          <a:effectLst/>
                        </a:rPr>
                        <a:t>Тип экономической системы</a:t>
                      </a:r>
                      <a:endParaRPr lang="ru-RU" sz="1400" dirty="0">
                        <a:solidFill>
                          <a:schemeClr val="accent2">
                            <a:lumMod val="75000"/>
                          </a:schemeClr>
                        </a:solidFill>
                        <a:effectLst/>
                      </a:endParaRPr>
                    </a:p>
                  </a:txBody>
                  <a:tcPr marL="91438" marR="91438" marT="45738" marB="45738" anchor="ctr"/>
                </a:tc>
                <a:tc>
                  <a:txBody>
                    <a:bodyPr/>
                    <a:lstStyle/>
                    <a:p>
                      <a:pPr algn="ctr">
                        <a:lnSpc>
                          <a:spcPct val="100000"/>
                        </a:lnSpc>
                      </a:pPr>
                      <a:r>
                        <a:rPr lang="ru-RU" sz="1400" dirty="0" smtClean="0">
                          <a:solidFill>
                            <a:schemeClr val="accent2">
                              <a:lumMod val="75000"/>
                            </a:schemeClr>
                          </a:solidFill>
                          <a:effectLst/>
                        </a:rPr>
                        <a:t>Определение</a:t>
                      </a:r>
                      <a:endParaRPr lang="ru-RU" sz="1400" dirty="0">
                        <a:solidFill>
                          <a:schemeClr val="accent2">
                            <a:lumMod val="75000"/>
                          </a:schemeClr>
                        </a:solidFill>
                        <a:effectLst/>
                      </a:endParaRPr>
                    </a:p>
                  </a:txBody>
                  <a:tcPr marL="91438" marR="91438" marT="45738" marB="4573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1400" dirty="0" smtClean="0">
                        <a:solidFill>
                          <a:schemeClr val="accent2">
                            <a:lumMod val="75000"/>
                          </a:schemeClr>
                        </a:solidFill>
                        <a:effectLst/>
                      </a:endParaRPr>
                    </a:p>
                    <a:p>
                      <a:pPr marL="0" marR="0" indent="0" algn="ctr" defTabSz="914400" rtl="0" eaLnBrk="1" fontAlgn="auto" latinLnBrk="0" hangingPunct="1">
                        <a:lnSpc>
                          <a:spcPct val="100000"/>
                        </a:lnSpc>
                        <a:spcBef>
                          <a:spcPts val="0"/>
                        </a:spcBef>
                        <a:spcAft>
                          <a:spcPts val="0"/>
                        </a:spcAft>
                        <a:buClrTx/>
                        <a:buSzTx/>
                        <a:buFontTx/>
                        <a:buNone/>
                        <a:tabLst/>
                        <a:defRPr/>
                      </a:pPr>
                      <a:r>
                        <a:rPr lang="ru-RU" sz="1400" dirty="0" smtClean="0">
                          <a:solidFill>
                            <a:schemeClr val="accent2">
                              <a:lumMod val="75000"/>
                            </a:schemeClr>
                          </a:solidFill>
                          <a:effectLst/>
                        </a:rPr>
                        <a:t>Основные признаки</a:t>
                      </a:r>
                    </a:p>
                    <a:p>
                      <a:pPr algn="ctr">
                        <a:lnSpc>
                          <a:spcPct val="100000"/>
                        </a:lnSpc>
                      </a:pPr>
                      <a:endParaRPr lang="ru-RU" sz="1400" dirty="0">
                        <a:solidFill>
                          <a:schemeClr val="accent2">
                            <a:lumMod val="75000"/>
                          </a:schemeClr>
                        </a:solidFill>
                        <a:effectLst/>
                      </a:endParaRPr>
                    </a:p>
                  </a:txBody>
                  <a:tcPr marL="91438" marR="91438" marT="45738" marB="45738" anchor="ctr"/>
                </a:tc>
                <a:extLst>
                  <a:ext uri="{0D108BD9-81ED-4DB2-BD59-A6C34878D82A}">
                    <a16:rowId xmlns:a16="http://schemas.microsoft.com/office/drawing/2014/main" val="10000"/>
                  </a:ext>
                </a:extLst>
              </a:tr>
              <a:tr h="370987">
                <a:tc>
                  <a:txBody>
                    <a:bodyPr/>
                    <a:lstStyle/>
                    <a:p>
                      <a:endParaRPr lang="ru-RU" sz="1800"/>
                    </a:p>
                  </a:txBody>
                  <a:tcPr marL="91438" marR="91438" marT="45738" marB="45738"/>
                </a:tc>
                <a:tc>
                  <a:txBody>
                    <a:bodyPr/>
                    <a:lstStyle/>
                    <a:p>
                      <a:endParaRPr lang="ru-RU" sz="1800" dirty="0"/>
                    </a:p>
                  </a:txBody>
                  <a:tcPr marL="91438" marR="91438" marT="45738" marB="45738"/>
                </a:tc>
                <a:tc>
                  <a:txBody>
                    <a:bodyPr/>
                    <a:lstStyle/>
                    <a:p>
                      <a:endParaRPr lang="ru-RU" sz="1800" dirty="0" smtClean="0"/>
                    </a:p>
                    <a:p>
                      <a:endParaRPr lang="ru-RU" sz="1800" dirty="0"/>
                    </a:p>
                  </a:txBody>
                  <a:tcPr marL="91438" marR="91438" marT="45738" marB="45738"/>
                </a:tc>
                <a:extLst>
                  <a:ext uri="{0D108BD9-81ED-4DB2-BD59-A6C34878D82A}">
                    <a16:rowId xmlns:a16="http://schemas.microsoft.com/office/drawing/2014/main" val="10001"/>
                  </a:ext>
                </a:extLst>
              </a:tr>
              <a:tr h="370987">
                <a:tc>
                  <a:txBody>
                    <a:bodyPr/>
                    <a:lstStyle/>
                    <a:p>
                      <a:endParaRPr lang="ru-RU" sz="1800" dirty="0"/>
                    </a:p>
                  </a:txBody>
                  <a:tcPr marL="91438" marR="91438" marT="45738" marB="45738"/>
                </a:tc>
                <a:tc>
                  <a:txBody>
                    <a:bodyPr/>
                    <a:lstStyle/>
                    <a:p>
                      <a:endParaRPr lang="ru-RU" sz="1800"/>
                    </a:p>
                  </a:txBody>
                  <a:tcPr marL="91438" marR="91438" marT="45738" marB="45738"/>
                </a:tc>
                <a:tc>
                  <a:txBody>
                    <a:bodyPr/>
                    <a:lstStyle/>
                    <a:p>
                      <a:endParaRPr lang="ru-RU" sz="1800" dirty="0" smtClean="0"/>
                    </a:p>
                    <a:p>
                      <a:endParaRPr lang="ru-RU" sz="1800" dirty="0"/>
                    </a:p>
                  </a:txBody>
                  <a:tcPr marL="91438" marR="91438" marT="45738" marB="45738"/>
                </a:tc>
                <a:extLst>
                  <a:ext uri="{0D108BD9-81ED-4DB2-BD59-A6C34878D82A}">
                    <a16:rowId xmlns:a16="http://schemas.microsoft.com/office/drawing/2014/main" val="10002"/>
                  </a:ext>
                </a:extLst>
              </a:tr>
              <a:tr h="370987">
                <a:tc>
                  <a:txBody>
                    <a:bodyPr/>
                    <a:lstStyle/>
                    <a:p>
                      <a:endParaRPr lang="ru-RU" sz="1800"/>
                    </a:p>
                  </a:txBody>
                  <a:tcPr marL="91438" marR="91438" marT="45738" marB="45738"/>
                </a:tc>
                <a:tc>
                  <a:txBody>
                    <a:bodyPr/>
                    <a:lstStyle/>
                    <a:p>
                      <a:endParaRPr lang="ru-RU" sz="1800" dirty="0"/>
                    </a:p>
                  </a:txBody>
                  <a:tcPr marL="91438" marR="91438" marT="45738" marB="45738"/>
                </a:tc>
                <a:tc>
                  <a:txBody>
                    <a:bodyPr/>
                    <a:lstStyle/>
                    <a:p>
                      <a:endParaRPr lang="ru-RU" sz="1800" dirty="0" smtClean="0"/>
                    </a:p>
                    <a:p>
                      <a:endParaRPr lang="ru-RU" sz="1800" dirty="0"/>
                    </a:p>
                  </a:txBody>
                  <a:tcPr marL="91438" marR="91438" marT="45738" marB="45738"/>
                </a:tc>
                <a:extLst>
                  <a:ext uri="{0D108BD9-81ED-4DB2-BD59-A6C34878D82A}">
                    <a16:rowId xmlns:a16="http://schemas.microsoft.com/office/drawing/2014/main" val="10003"/>
                  </a:ext>
                </a:extLst>
              </a:tr>
              <a:tr h="370987">
                <a:tc>
                  <a:txBody>
                    <a:bodyPr/>
                    <a:lstStyle/>
                    <a:p>
                      <a:endParaRPr lang="ru-RU" sz="1800" dirty="0"/>
                    </a:p>
                  </a:txBody>
                  <a:tcPr marL="91438" marR="91438" marT="45738" marB="45738"/>
                </a:tc>
                <a:tc>
                  <a:txBody>
                    <a:bodyPr/>
                    <a:lstStyle/>
                    <a:p>
                      <a:endParaRPr lang="ru-RU" sz="1800" dirty="0"/>
                    </a:p>
                  </a:txBody>
                  <a:tcPr marL="91438" marR="91438" marT="45738" marB="45738"/>
                </a:tc>
                <a:tc>
                  <a:txBody>
                    <a:bodyPr/>
                    <a:lstStyle/>
                    <a:p>
                      <a:endParaRPr lang="ru-RU" sz="1800" dirty="0" smtClean="0"/>
                    </a:p>
                    <a:p>
                      <a:endParaRPr lang="ru-RU" sz="1800" dirty="0"/>
                    </a:p>
                  </a:txBody>
                  <a:tcPr marL="91438" marR="91438" marT="45738" marB="45738"/>
                </a:tc>
                <a:extLst>
                  <a:ext uri="{0D108BD9-81ED-4DB2-BD59-A6C34878D82A}">
                    <a16:rowId xmlns:a16="http://schemas.microsoft.com/office/drawing/2014/main" val="10004"/>
                  </a:ext>
                </a:extLst>
              </a:tr>
            </a:tbl>
          </a:graphicData>
        </a:graphic>
      </p:graphicFrame>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33903" y="71540"/>
            <a:ext cx="2977422" cy="1450082"/>
          </a:xfrm>
          <a:prstGeom prst="rect">
            <a:avLst/>
          </a:prstGeom>
        </p:spPr>
      </p:pic>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23804" y="4801672"/>
            <a:ext cx="1734442" cy="1734442"/>
          </a:xfrm>
          <a:prstGeom prst="rect">
            <a:avLst/>
          </a:prstGeom>
        </p:spPr>
      </p:pic>
      <p:sp>
        <p:nvSpPr>
          <p:cNvPr id="5" name="Прямоугольник 4"/>
          <p:cNvSpPr/>
          <p:nvPr/>
        </p:nvSpPr>
        <p:spPr>
          <a:xfrm>
            <a:off x="5430164" y="4801672"/>
            <a:ext cx="3681021" cy="2031325"/>
          </a:xfrm>
          <a:prstGeom prst="rect">
            <a:avLst/>
          </a:prstGeom>
        </p:spPr>
        <p:txBody>
          <a:bodyPr wrap="square">
            <a:spAutoFit/>
          </a:bodyPr>
          <a:lstStyle/>
          <a:p>
            <a:r>
              <a:rPr lang="ru-RU" sz="900" dirty="0">
                <a:latin typeface="Times New Roman" panose="02020603050405020304" pitchFamily="18" charset="0"/>
                <a:cs typeface="Times New Roman" panose="02020603050405020304" pitchFamily="18" charset="0"/>
              </a:rPr>
              <a:t>Рассмотрим график. Представим экономику, в которой производятся два вида товаров: зерно и автомобили. Кривая производственных возможностей </a:t>
            </a:r>
            <a:r>
              <a:rPr lang="ru-RU" sz="900" b="1" dirty="0">
                <a:latin typeface="Times New Roman" panose="02020603050405020304" pitchFamily="18" charset="0"/>
                <a:cs typeface="Times New Roman" panose="02020603050405020304" pitchFamily="18" charset="0"/>
              </a:rPr>
              <a:t>АБВГД</a:t>
            </a:r>
            <a:r>
              <a:rPr lang="ru-RU" sz="900" dirty="0">
                <a:latin typeface="Times New Roman" panose="02020603050405020304" pitchFamily="18" charset="0"/>
                <a:cs typeface="Times New Roman" panose="02020603050405020304" pitchFamily="18" charset="0"/>
              </a:rPr>
              <a:t> показывает предельную мощность экономики.</a:t>
            </a:r>
          </a:p>
          <a:p>
            <a:r>
              <a:rPr lang="ru-RU" sz="900" dirty="0">
                <a:latin typeface="Times New Roman" panose="02020603050405020304" pitchFamily="18" charset="0"/>
                <a:cs typeface="Times New Roman" panose="02020603050405020304" pitchFamily="18" charset="0"/>
              </a:rPr>
              <a:t> </a:t>
            </a:r>
          </a:p>
          <a:p>
            <a:r>
              <a:rPr lang="ru-RU" sz="900" dirty="0">
                <a:latin typeface="Times New Roman" panose="02020603050405020304" pitchFamily="18" charset="0"/>
                <a:cs typeface="Times New Roman" panose="02020603050405020304" pitchFamily="18" charset="0"/>
              </a:rPr>
              <a:t>Точка </a:t>
            </a:r>
            <a:r>
              <a:rPr lang="ru-RU" sz="900" b="1" dirty="0">
                <a:latin typeface="Times New Roman" panose="02020603050405020304" pitchFamily="18" charset="0"/>
                <a:cs typeface="Times New Roman" panose="02020603050405020304" pitchFamily="18" charset="0"/>
              </a:rPr>
              <a:t>Ж</a:t>
            </a:r>
            <a:r>
              <a:rPr lang="ru-RU" sz="900" dirty="0">
                <a:latin typeface="Times New Roman" panose="02020603050405020304" pitchFamily="18" charset="0"/>
                <a:cs typeface="Times New Roman" panose="02020603050405020304" pitchFamily="18" charset="0"/>
              </a:rPr>
              <a:t> на данный момент недостижима и требует появления новых технологий или способов производства. Точка </a:t>
            </a:r>
            <a:r>
              <a:rPr lang="ru-RU" sz="900" b="1" dirty="0">
                <a:latin typeface="Times New Roman" panose="02020603050405020304" pitchFamily="18" charset="0"/>
                <a:cs typeface="Times New Roman" panose="02020603050405020304" pitchFamily="18" charset="0"/>
              </a:rPr>
              <a:t>Е</a:t>
            </a:r>
            <a:r>
              <a:rPr lang="ru-RU" sz="900" dirty="0">
                <a:latin typeface="Times New Roman" panose="02020603050405020304" pitchFamily="18" charset="0"/>
                <a:cs typeface="Times New Roman" panose="02020603050405020304" pitchFamily="18" charset="0"/>
              </a:rPr>
              <a:t> находится под кривой и показывает, что экономика задействует не все мощности, нерационально расходует ресурсы.</a:t>
            </a:r>
          </a:p>
          <a:p>
            <a:r>
              <a:rPr lang="ru-RU" sz="900" dirty="0">
                <a:latin typeface="Times New Roman" panose="02020603050405020304" pitchFamily="18" charset="0"/>
                <a:cs typeface="Times New Roman" panose="02020603050405020304" pitchFamily="18" charset="0"/>
              </a:rPr>
              <a:t/>
            </a:r>
            <a:br>
              <a:rPr lang="ru-RU" sz="900" dirty="0">
                <a:latin typeface="Times New Roman" panose="02020603050405020304" pitchFamily="18" charset="0"/>
                <a:cs typeface="Times New Roman" panose="02020603050405020304" pitchFamily="18" charset="0"/>
              </a:rPr>
            </a:br>
            <a:r>
              <a:rPr lang="ru-RU" sz="900" dirty="0">
                <a:latin typeface="Times New Roman" panose="02020603050405020304" pitchFamily="18" charset="0"/>
                <a:cs typeface="Times New Roman" panose="02020603050405020304" pitchFamily="18" charset="0"/>
              </a:rPr>
              <a:t>Производственная мощность может распределяться в разных пропорциях между зерном и автомобилями. В точке </a:t>
            </a:r>
            <a:r>
              <a:rPr lang="ru-RU" sz="900" b="1" dirty="0">
                <a:latin typeface="Times New Roman" panose="02020603050405020304" pitchFamily="18" charset="0"/>
                <a:cs typeface="Times New Roman" panose="02020603050405020304" pitchFamily="18" charset="0"/>
              </a:rPr>
              <a:t>Б</a:t>
            </a:r>
            <a:r>
              <a:rPr lang="ru-RU" sz="900" dirty="0">
                <a:latin typeface="Times New Roman" panose="02020603050405020304" pitchFamily="18" charset="0"/>
                <a:cs typeface="Times New Roman" panose="02020603050405020304" pitchFamily="18" charset="0"/>
              </a:rPr>
              <a:t> будет производиться больше зерна и меньше автомобилей, в точке </a:t>
            </a:r>
            <a:r>
              <a:rPr lang="ru-RU" sz="900" b="1" dirty="0">
                <a:latin typeface="Times New Roman" panose="02020603050405020304" pitchFamily="18" charset="0"/>
                <a:cs typeface="Times New Roman" panose="02020603050405020304" pitchFamily="18" charset="0"/>
              </a:rPr>
              <a:t>Г</a:t>
            </a:r>
            <a:r>
              <a:rPr lang="ru-RU" sz="900" dirty="0">
                <a:latin typeface="Times New Roman" panose="02020603050405020304" pitchFamily="18" charset="0"/>
                <a:cs typeface="Times New Roman" panose="02020603050405020304" pitchFamily="18" charset="0"/>
              </a:rPr>
              <a:t> — наоборот. А в точке </a:t>
            </a:r>
            <a:r>
              <a:rPr lang="ru-RU" sz="900" b="1" dirty="0">
                <a:latin typeface="Times New Roman" panose="02020603050405020304" pitchFamily="18" charset="0"/>
                <a:cs typeface="Times New Roman" panose="02020603050405020304" pitchFamily="18" charset="0"/>
              </a:rPr>
              <a:t>В</a:t>
            </a:r>
            <a:r>
              <a:rPr lang="ru-RU" sz="900" dirty="0">
                <a:latin typeface="Times New Roman" panose="02020603050405020304" pitchFamily="18" charset="0"/>
                <a:cs typeface="Times New Roman" panose="02020603050405020304" pitchFamily="18" charset="0"/>
              </a:rPr>
              <a:t> зерно и автомобили будут производиться в равном количестве.</a:t>
            </a:r>
            <a:endParaRPr lang="ru-RU" sz="900" b="0" i="0" dirty="0">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976335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ChangeArrowheads="1"/>
          </p:cNvSpPr>
          <p:nvPr/>
        </p:nvSpPr>
        <p:spPr bwMode="auto">
          <a:xfrm>
            <a:off x="17959" y="0"/>
            <a:ext cx="9060617"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ru-RU" sz="1400" b="1" dirty="0" smtClean="0">
                <a:latin typeface="Times New Roman" pitchFamily="18" charset="0"/>
                <a:ea typeface="Calibri" pitchFamily="34" charset="0"/>
                <a:cs typeface="Times New Roman" pitchFamily="18" charset="0"/>
              </a:rPr>
              <a:t>2.4. Экономическая </a:t>
            </a:r>
            <a:r>
              <a:rPr lang="ru-RU" sz="1400" b="1" dirty="0">
                <a:latin typeface="Times New Roman" pitchFamily="18" charset="0"/>
                <a:ea typeface="Calibri" pitchFamily="34" charset="0"/>
                <a:cs typeface="Times New Roman" pitchFamily="18" charset="0"/>
              </a:rPr>
              <a:t>деятельность и её субъекты</a:t>
            </a:r>
            <a:r>
              <a:rPr lang="ru-RU" sz="1400" b="1" dirty="0" smtClean="0">
                <a:latin typeface="Times New Roman" pitchFamily="18" charset="0"/>
                <a:ea typeface="Calibri" pitchFamily="34" charset="0"/>
                <a:cs typeface="Times New Roman" pitchFamily="18" charset="0"/>
              </a:rPr>
              <a:t>. Домашние </a:t>
            </a:r>
            <a:r>
              <a:rPr lang="ru-RU" sz="1400" b="1" dirty="0">
                <a:latin typeface="Times New Roman" pitchFamily="18" charset="0"/>
                <a:ea typeface="Calibri" pitchFamily="34" charset="0"/>
                <a:cs typeface="Times New Roman" pitchFamily="18" charset="0"/>
              </a:rPr>
              <a:t>хозяйства, предприятия, </a:t>
            </a:r>
            <a:r>
              <a:rPr lang="ru-RU" sz="1400" b="1" dirty="0" smtClean="0">
                <a:latin typeface="Times New Roman" pitchFamily="18" charset="0"/>
                <a:ea typeface="Calibri" pitchFamily="34" charset="0"/>
                <a:cs typeface="Times New Roman" pitchFamily="18" charset="0"/>
              </a:rPr>
              <a:t>государство</a:t>
            </a:r>
            <a:r>
              <a:rPr lang="ru-RU" sz="1400" b="1" dirty="0">
                <a:latin typeface="Times New Roman" pitchFamily="18" charset="0"/>
                <a:ea typeface="Calibri" pitchFamily="34" charset="0"/>
                <a:cs typeface="Times New Roman" pitchFamily="18" charset="0"/>
              </a:rPr>
              <a:t>. Потребление, сбережения, </a:t>
            </a:r>
            <a:r>
              <a:rPr lang="ru-RU" sz="1400" b="1" dirty="0" smtClean="0">
                <a:latin typeface="Times New Roman" pitchFamily="18" charset="0"/>
                <a:ea typeface="Calibri" pitchFamily="34" charset="0"/>
                <a:cs typeface="Times New Roman" pitchFamily="18" charset="0"/>
              </a:rPr>
              <a:t>инвестиции. Экономические </a:t>
            </a:r>
            <a:r>
              <a:rPr lang="ru-RU" sz="1400" b="1" dirty="0">
                <a:latin typeface="Times New Roman" pitchFamily="18" charset="0"/>
                <a:ea typeface="Calibri" pitchFamily="34" charset="0"/>
                <a:cs typeface="Times New Roman" pitchFamily="18" charset="0"/>
              </a:rPr>
              <a:t>отношения и </a:t>
            </a:r>
            <a:r>
              <a:rPr lang="ru-RU" sz="1400" b="1" dirty="0" smtClean="0">
                <a:latin typeface="Times New Roman" pitchFamily="18" charset="0"/>
                <a:ea typeface="Calibri" pitchFamily="34" charset="0"/>
                <a:cs typeface="Times New Roman" pitchFamily="18" charset="0"/>
              </a:rPr>
              <a:t>экономические интересы</a:t>
            </a:r>
            <a:r>
              <a:rPr lang="ru-RU" sz="1400" b="1" dirty="0">
                <a:latin typeface="Times New Roman" pitchFamily="18" charset="0"/>
                <a:ea typeface="Calibri" pitchFamily="34" charset="0"/>
                <a:cs typeface="Times New Roman" pitchFamily="18" charset="0"/>
              </a:rPr>
              <a:t>. </a:t>
            </a:r>
            <a:endParaRPr lang="ru-RU" sz="1400" b="1" dirty="0">
              <a:latin typeface="Times New Roman" pitchFamily="18" charset="0"/>
              <a:cs typeface="Times New Roman" pitchFamily="18" charset="0"/>
            </a:endParaRPr>
          </a:p>
        </p:txBody>
      </p:sp>
      <p:sp>
        <p:nvSpPr>
          <p:cNvPr id="3" name="Прямоугольник 2"/>
          <p:cNvSpPr/>
          <p:nvPr/>
        </p:nvSpPr>
        <p:spPr>
          <a:xfrm>
            <a:off x="17959" y="531157"/>
            <a:ext cx="4427678" cy="2585323"/>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900" dirty="0">
                <a:latin typeface="Times New Roman" panose="02020603050405020304" pitchFamily="18" charset="0"/>
                <a:cs typeface="Times New Roman" panose="02020603050405020304" pitchFamily="18" charset="0"/>
              </a:rPr>
              <a:t>Основой экономики как хозяйства является </a:t>
            </a:r>
            <a:r>
              <a:rPr lang="ru-RU" sz="900" b="1" dirty="0">
                <a:latin typeface="Times New Roman" panose="02020603050405020304" pitchFamily="18" charset="0"/>
                <a:cs typeface="Times New Roman" panose="02020603050405020304" pitchFamily="18" charset="0"/>
              </a:rPr>
              <a:t>экономическая деятельность</a:t>
            </a:r>
            <a:r>
              <a:rPr lang="ru-RU" sz="900" dirty="0" smtClean="0">
                <a:latin typeface="Times New Roman" panose="02020603050405020304" pitchFamily="18" charset="0"/>
                <a:cs typeface="Times New Roman" panose="02020603050405020304" pitchFamily="18" charset="0"/>
              </a:rPr>
              <a:t>. </a:t>
            </a:r>
            <a:r>
              <a:rPr lang="ru-RU" sz="900" b="1" dirty="0" smtClean="0">
                <a:latin typeface="Times New Roman" pitchFamily="18" charset="0"/>
                <a:cs typeface="Times New Roman" pitchFamily="18" charset="0"/>
              </a:rPr>
              <a:t>Экономическая деятельность </a:t>
            </a:r>
            <a:r>
              <a:rPr lang="ru-RU" sz="900" dirty="0" smtClean="0">
                <a:latin typeface="Times New Roman" pitchFamily="18" charset="0"/>
                <a:cs typeface="Times New Roman" pitchFamily="18" charset="0"/>
              </a:rPr>
              <a:t>– это</a:t>
            </a:r>
            <a:r>
              <a:rPr lang="ru-RU" sz="900" b="1" dirty="0" smtClean="0">
                <a:latin typeface="Times New Roman" panose="02020603050405020304" pitchFamily="18" charset="0"/>
                <a:cs typeface="Times New Roman" panose="02020603050405020304" pitchFamily="18" charset="0"/>
              </a:rPr>
              <a:t> </a:t>
            </a:r>
            <a:r>
              <a:rPr lang="ru-RU" sz="900" dirty="0">
                <a:latin typeface="Times New Roman" panose="02020603050405020304" pitchFamily="18" charset="0"/>
                <a:cs typeface="Times New Roman" panose="02020603050405020304" pitchFamily="18" charset="0"/>
              </a:rPr>
              <a:t>действия экономических субъектов, направленные на производство и обмен с целью удовлетворения потребности</a:t>
            </a:r>
            <a:r>
              <a:rPr lang="ru-RU" sz="900" dirty="0" smtClean="0">
                <a:latin typeface="Times New Roman" panose="02020603050405020304" pitchFamily="18" charset="0"/>
                <a:cs typeface="Times New Roman" panose="02020603050405020304" pitchFamily="18" charset="0"/>
              </a:rPr>
              <a:t>.</a:t>
            </a:r>
          </a:p>
          <a:p>
            <a:r>
              <a:rPr lang="ru-RU" sz="900" dirty="0">
                <a:latin typeface="Times New Roman" panose="02020603050405020304" pitchFamily="18" charset="0"/>
                <a:cs typeface="Times New Roman" panose="02020603050405020304" pitchFamily="18" charset="0"/>
              </a:rPr>
              <a:t>К </a:t>
            </a:r>
            <a:r>
              <a:rPr lang="ru-RU" sz="900" b="1" dirty="0">
                <a:latin typeface="Times New Roman" panose="02020603050405020304" pitchFamily="18" charset="0"/>
                <a:cs typeface="Times New Roman" panose="02020603050405020304" pitchFamily="18" charset="0"/>
              </a:rPr>
              <a:t>видам экономической деятельности</a:t>
            </a:r>
            <a:r>
              <a:rPr lang="ru-RU" sz="900" dirty="0">
                <a:latin typeface="Times New Roman" panose="02020603050405020304" pitchFamily="18" charset="0"/>
                <a:cs typeface="Times New Roman" panose="02020603050405020304" pitchFamily="18" charset="0"/>
              </a:rPr>
              <a:t> относят:</a:t>
            </a:r>
          </a:p>
          <a:p>
            <a:r>
              <a:rPr lang="ru-RU" sz="900" dirty="0">
                <a:latin typeface="Times New Roman" panose="02020603050405020304" pitchFamily="18" charset="0"/>
                <a:cs typeface="Times New Roman" panose="02020603050405020304" pitchFamily="18" charset="0"/>
              </a:rPr>
              <a:t>производство</a:t>
            </a:r>
            <a:r>
              <a:rPr lang="ru-RU" sz="900" dirty="0" smtClean="0">
                <a:latin typeface="Times New Roman" panose="02020603050405020304" pitchFamily="18" charset="0"/>
                <a:cs typeface="Times New Roman" panose="02020603050405020304" pitchFamily="18" charset="0"/>
              </a:rPr>
              <a:t>;   распределение;  обмен;   потребление. </a:t>
            </a:r>
          </a:p>
          <a:p>
            <a:r>
              <a:rPr lang="ru-RU" sz="900" b="1" dirty="0" smtClean="0">
                <a:latin typeface="Times New Roman" panose="02020603050405020304" pitchFamily="18" charset="0"/>
                <a:cs typeface="Times New Roman" panose="02020603050405020304" pitchFamily="18" charset="0"/>
              </a:rPr>
              <a:t>Субъектами</a:t>
            </a:r>
            <a:r>
              <a:rPr lang="ru-RU" sz="900" dirty="0">
                <a:latin typeface="Times New Roman" panose="02020603050405020304" pitchFamily="18" charset="0"/>
                <a:cs typeface="Times New Roman" panose="02020603050405020304" pitchFamily="18" charset="0"/>
              </a:rPr>
              <a:t> этой деятельности являются:</a:t>
            </a:r>
          </a:p>
          <a:p>
            <a:r>
              <a:rPr lang="ru-RU" sz="900" dirty="0">
                <a:latin typeface="Times New Roman" panose="02020603050405020304" pitchFamily="18" charset="0"/>
                <a:cs typeface="Times New Roman" panose="02020603050405020304" pitchFamily="18" charset="0"/>
              </a:rPr>
              <a:t>отдельные потребители</a:t>
            </a:r>
            <a:r>
              <a:rPr lang="ru-RU" sz="900" dirty="0" smtClean="0">
                <a:latin typeface="Times New Roman" panose="02020603050405020304" pitchFamily="18" charset="0"/>
                <a:cs typeface="Times New Roman" panose="02020603050405020304" pitchFamily="18" charset="0"/>
              </a:rPr>
              <a:t>;  домохозяйства;  фирмы; государство</a:t>
            </a:r>
            <a:r>
              <a:rPr lang="ru-RU" sz="900" dirty="0">
                <a:latin typeface="Times New Roman" panose="02020603050405020304" pitchFamily="18" charset="0"/>
                <a:cs typeface="Times New Roman" panose="02020603050405020304" pitchFamily="18" charset="0"/>
              </a:rPr>
              <a:t>.</a:t>
            </a:r>
          </a:p>
          <a:p>
            <a:r>
              <a:rPr lang="ru-RU" sz="900" b="1" dirty="0">
                <a:latin typeface="Times New Roman" panose="02020603050405020304" pitchFamily="18" charset="0"/>
                <a:cs typeface="Times New Roman" panose="02020603050405020304" pitchFamily="18" charset="0"/>
              </a:rPr>
              <a:t>Домохозяйство — </a:t>
            </a:r>
            <a:r>
              <a:rPr lang="ru-RU" sz="900" dirty="0">
                <a:latin typeface="Times New Roman" panose="02020603050405020304" pitchFamily="18" charset="0"/>
                <a:cs typeface="Times New Roman" panose="02020603050405020304" pitchFamily="18" charset="0"/>
              </a:rPr>
              <a:t>социальная единица, состоящая из небольшой группы лиц, совместно проживающих и ведущих быт.</a:t>
            </a:r>
          </a:p>
          <a:p>
            <a:r>
              <a:rPr lang="ru-RU" sz="900" dirty="0">
                <a:latin typeface="Times New Roman" panose="02020603050405020304" pitchFamily="18" charset="0"/>
                <a:cs typeface="Times New Roman" panose="02020603050405020304" pitchFamily="18" charset="0"/>
              </a:rPr>
              <a:t>Домохозяйства являются конечными </a:t>
            </a:r>
            <a:r>
              <a:rPr lang="ru-RU" sz="900" b="1" dirty="0">
                <a:latin typeface="Times New Roman" panose="02020603050405020304" pitchFamily="18" charset="0"/>
                <a:cs typeface="Times New Roman" panose="02020603050405020304" pitchFamily="18" charset="0"/>
              </a:rPr>
              <a:t>потребителями</a:t>
            </a:r>
            <a:r>
              <a:rPr lang="ru-RU" sz="900" dirty="0">
                <a:latin typeface="Times New Roman" panose="02020603050405020304" pitchFamily="18" charset="0"/>
                <a:cs typeface="Times New Roman" panose="02020603050405020304" pitchFamily="18" charset="0"/>
              </a:rPr>
              <a:t> товаров и услуг, производимых фирмами. Вкусы и предпочтения домохозяйств создают спрос и стимулируют предложение. Таким образом, домохозяйства определяют производственную траекторию страны.</a:t>
            </a:r>
          </a:p>
          <a:p>
            <a:r>
              <a:rPr lang="ru-RU" sz="900" b="1" dirty="0">
                <a:latin typeface="Times New Roman" panose="02020603050405020304" pitchFamily="18" charset="0"/>
                <a:cs typeface="Times New Roman" panose="02020603050405020304" pitchFamily="18" charset="0"/>
              </a:rPr>
              <a:t>Фирма (предприятие) — </a:t>
            </a:r>
            <a:r>
              <a:rPr lang="ru-RU" sz="900" dirty="0">
                <a:latin typeface="Times New Roman" panose="02020603050405020304" pitchFamily="18" charset="0"/>
                <a:cs typeface="Times New Roman" panose="02020603050405020304" pitchFamily="18" charset="0"/>
              </a:rPr>
              <a:t>объединение, получающее прибыль посредством обеспечения потребителей необходимой продукцией.</a:t>
            </a:r>
          </a:p>
          <a:p>
            <a:r>
              <a:rPr lang="ru-RU" sz="900" dirty="0">
                <a:latin typeface="Times New Roman" panose="02020603050405020304" pitchFamily="18" charset="0"/>
                <a:cs typeface="Times New Roman" panose="02020603050405020304" pitchFamily="18" charset="0"/>
              </a:rPr>
              <a:t>Фирма является </a:t>
            </a:r>
            <a:r>
              <a:rPr lang="ru-RU" sz="900" b="1" dirty="0">
                <a:latin typeface="Times New Roman" panose="02020603050405020304" pitchFamily="18" charset="0"/>
                <a:cs typeface="Times New Roman" panose="02020603050405020304" pitchFamily="18" charset="0"/>
              </a:rPr>
              <a:t>производителем</a:t>
            </a:r>
            <a:r>
              <a:rPr lang="ru-RU" sz="900" dirty="0">
                <a:latin typeface="Times New Roman" panose="02020603050405020304" pitchFamily="18" charset="0"/>
                <a:cs typeface="Times New Roman" panose="02020603050405020304" pitchFamily="18" charset="0"/>
              </a:rPr>
              <a:t>, формирует предложение на рынке.</a:t>
            </a:r>
          </a:p>
          <a:p>
            <a:r>
              <a:rPr lang="ru-RU" sz="900" dirty="0">
                <a:latin typeface="Times New Roman" panose="02020603050405020304" pitchFamily="18" charset="0"/>
                <a:cs typeface="Times New Roman" panose="02020603050405020304" pitchFamily="18" charset="0"/>
              </a:rPr>
              <a:t> </a:t>
            </a:r>
            <a:r>
              <a:rPr lang="ru-RU" sz="900" b="1" dirty="0" smtClean="0">
                <a:latin typeface="Times New Roman" panose="02020603050405020304" pitchFamily="18" charset="0"/>
                <a:cs typeface="Times New Roman" panose="02020603050405020304" pitchFamily="18" charset="0"/>
              </a:rPr>
              <a:t>Государство</a:t>
            </a:r>
            <a:r>
              <a:rPr lang="ru-RU" sz="900" dirty="0">
                <a:latin typeface="Times New Roman" panose="02020603050405020304" pitchFamily="18" charset="0"/>
                <a:cs typeface="Times New Roman" panose="02020603050405020304" pitchFamily="18" charset="0"/>
              </a:rPr>
              <a:t> как участник экономики выступает и как производитель общественных благ, и как потребитель, и как орган контроля над экономикой</a:t>
            </a:r>
            <a:r>
              <a:rPr lang="ru-RU" sz="900" dirty="0" smtClean="0">
                <a:latin typeface="Times New Roman" panose="02020603050405020304" pitchFamily="18" charset="0"/>
                <a:cs typeface="Times New Roman" panose="02020603050405020304" pitchFamily="18" charset="0"/>
              </a:rPr>
              <a:t>.</a:t>
            </a:r>
            <a:endParaRPr lang="ru-RU" sz="900" b="1" dirty="0">
              <a:latin typeface="Times New Roman" pitchFamily="18" charset="0"/>
              <a:cs typeface="Times New Roman" pitchFamily="18" charset="0"/>
            </a:endParaRPr>
          </a:p>
        </p:txBody>
      </p:sp>
      <p:sp>
        <p:nvSpPr>
          <p:cNvPr id="4" name="Прямоугольник 3"/>
          <p:cNvSpPr/>
          <p:nvPr/>
        </p:nvSpPr>
        <p:spPr>
          <a:xfrm>
            <a:off x="4445637" y="476672"/>
            <a:ext cx="4698363" cy="5786199"/>
          </a:xfrm>
          <a:prstGeom prst="rect">
            <a:avLst/>
          </a:prstGeom>
        </p:spPr>
        <p:txBody>
          <a:bodyPr wrap="square">
            <a:spAutoFit/>
          </a:bodyPr>
          <a:lstStyle/>
          <a:p>
            <a:r>
              <a:rPr lang="ru-RU" sz="1000" dirty="0">
                <a:latin typeface="Times New Roman" pitchFamily="18" charset="0"/>
                <a:cs typeface="Times New Roman" pitchFamily="18" charset="0"/>
              </a:rPr>
              <a:t>Любая экономическая деятельность нацелена на удовлетворение потребностей человека. Это происходит в ходе потребления товаров и услуг.</a:t>
            </a:r>
          </a:p>
          <a:p>
            <a:r>
              <a:rPr lang="ru-RU" sz="1000" b="1" dirty="0">
                <a:latin typeface="Times New Roman" pitchFamily="18" charset="0"/>
                <a:cs typeface="Times New Roman" pitchFamily="18" charset="0"/>
              </a:rPr>
              <a:t>Потребление </a:t>
            </a:r>
            <a:r>
              <a:rPr lang="ru-RU" sz="1000" dirty="0">
                <a:latin typeface="Times New Roman" pitchFamily="18" charset="0"/>
                <a:cs typeface="Times New Roman" pitchFamily="18" charset="0"/>
              </a:rPr>
              <a:t>— использование благ (товаров и услуг) в целях удовлетворения потребностей.</a:t>
            </a:r>
          </a:p>
          <a:p>
            <a:r>
              <a:rPr lang="ru-RU" sz="1000" dirty="0">
                <a:latin typeface="Times New Roman" pitchFamily="18" charset="0"/>
                <a:cs typeface="Times New Roman" pitchFamily="18" charset="0"/>
              </a:rPr>
              <a:t>Потребление бывает</a:t>
            </a:r>
            <a:r>
              <a:rPr lang="ru-RU" sz="1000" dirty="0" smtClean="0">
                <a:latin typeface="Times New Roman" pitchFamily="18" charset="0"/>
                <a:cs typeface="Times New Roman" pitchFamily="18" charset="0"/>
              </a:rPr>
              <a:t>: </a:t>
            </a:r>
            <a:r>
              <a:rPr lang="ru-RU" sz="1000" b="1" dirty="0" smtClean="0">
                <a:latin typeface="Times New Roman" pitchFamily="18" charset="0"/>
                <a:cs typeface="Times New Roman" pitchFamily="18" charset="0"/>
              </a:rPr>
              <a:t>производственным </a:t>
            </a:r>
            <a:r>
              <a:rPr lang="ru-RU" sz="1000" dirty="0">
                <a:latin typeface="Times New Roman" pitchFamily="18" charset="0"/>
                <a:cs typeface="Times New Roman" pitchFamily="18" charset="0"/>
              </a:rPr>
              <a:t>(расходование, использование ресурсов в процессе производства</a:t>
            </a:r>
            <a:r>
              <a:rPr lang="ru-RU" sz="1000" dirty="0" smtClean="0">
                <a:latin typeface="Times New Roman" pitchFamily="18" charset="0"/>
                <a:cs typeface="Times New Roman" pitchFamily="18" charset="0"/>
              </a:rPr>
              <a:t>); </a:t>
            </a:r>
            <a:r>
              <a:rPr lang="ru-RU" sz="1000" b="1" dirty="0" smtClean="0">
                <a:latin typeface="Times New Roman" pitchFamily="18" charset="0"/>
                <a:cs typeface="Times New Roman" pitchFamily="18" charset="0"/>
              </a:rPr>
              <a:t>непроизводственным</a:t>
            </a:r>
            <a:r>
              <a:rPr lang="ru-RU" sz="1000" dirty="0" smtClean="0">
                <a:latin typeface="Times New Roman" pitchFamily="18" charset="0"/>
                <a:cs typeface="Times New Roman" pitchFamily="18" charset="0"/>
              </a:rPr>
              <a:t> </a:t>
            </a:r>
            <a:r>
              <a:rPr lang="ru-RU" sz="1000" dirty="0">
                <a:latin typeface="Times New Roman" pitchFamily="18" charset="0"/>
                <a:cs typeface="Times New Roman" pitchFamily="18" charset="0"/>
              </a:rPr>
              <a:t>(конечное потребление благ людьми, населением для удовлетворения своих потребностей), которое, в свою очередь, делится на личное и общественное.</a:t>
            </a:r>
          </a:p>
          <a:p>
            <a:r>
              <a:rPr lang="ru-RU" sz="1000" dirty="0">
                <a:latin typeface="Times New Roman" pitchFamily="18" charset="0"/>
                <a:cs typeface="Times New Roman" pitchFamily="18" charset="0"/>
              </a:rPr>
              <a:t> </a:t>
            </a:r>
            <a:r>
              <a:rPr lang="ru-RU" sz="1000" dirty="0" smtClean="0">
                <a:latin typeface="Times New Roman" pitchFamily="18" charset="0"/>
                <a:cs typeface="Times New Roman" pitchFamily="18" charset="0"/>
              </a:rPr>
              <a:t>Существует </a:t>
            </a:r>
            <a:r>
              <a:rPr lang="ru-RU" sz="1000" dirty="0">
                <a:latin typeface="Times New Roman" pitchFamily="18" charset="0"/>
                <a:cs typeface="Times New Roman" pitchFamily="18" charset="0"/>
              </a:rPr>
              <a:t>зависимость между уровнем доходов и потреблением, которая сформулирована в законе </a:t>
            </a:r>
            <a:r>
              <a:rPr lang="ru-RU" sz="1000" dirty="0" err="1">
                <a:latin typeface="Times New Roman" pitchFamily="18" charset="0"/>
                <a:cs typeface="Times New Roman" pitchFamily="18" charset="0"/>
              </a:rPr>
              <a:t>Энгеля</a:t>
            </a:r>
            <a:r>
              <a:rPr lang="ru-RU" sz="1000" dirty="0">
                <a:latin typeface="Times New Roman" pitchFamily="18" charset="0"/>
                <a:cs typeface="Times New Roman" pitchFamily="18" charset="0"/>
              </a:rPr>
              <a:t>.</a:t>
            </a:r>
          </a:p>
          <a:p>
            <a:r>
              <a:rPr lang="ru-RU" sz="1000" dirty="0">
                <a:latin typeface="Times New Roman" pitchFamily="18" charset="0"/>
                <a:cs typeface="Times New Roman" pitchFamily="18" charset="0"/>
              </a:rPr>
              <a:t>Чем выше доходы домохозяйства, тем меньшая доля расходов идёт на питание. При низких доходах значительная часть бюджета расходуется на питание и бытовые нужды.</a:t>
            </a:r>
          </a:p>
          <a:p>
            <a:r>
              <a:rPr lang="ru-RU" sz="1000" dirty="0" smtClean="0">
                <a:latin typeface="Times New Roman" pitchFamily="18" charset="0"/>
                <a:cs typeface="Times New Roman" pitchFamily="18" charset="0"/>
              </a:rPr>
              <a:t>Часть </a:t>
            </a:r>
            <a:r>
              <a:rPr lang="ru-RU" sz="1000" dirty="0">
                <a:latin typeface="Times New Roman" pitchFamily="18" charset="0"/>
                <a:cs typeface="Times New Roman" pitchFamily="18" charset="0"/>
              </a:rPr>
              <a:t>ресурсов человек может отложить для дальнейшего использования, сделав сбережения.</a:t>
            </a:r>
          </a:p>
          <a:p>
            <a:r>
              <a:rPr lang="ru-RU" sz="1000" b="1" dirty="0">
                <a:latin typeface="Times New Roman" pitchFamily="18" charset="0"/>
                <a:cs typeface="Times New Roman" pitchFamily="18" charset="0"/>
              </a:rPr>
              <a:t>Сбережения</a:t>
            </a:r>
            <a:r>
              <a:rPr lang="ru-RU" sz="1000" dirty="0">
                <a:latin typeface="Times New Roman" pitchFamily="18" charset="0"/>
                <a:cs typeface="Times New Roman" pitchFamily="18" charset="0"/>
              </a:rPr>
              <a:t> — финансовые доходы населения, отличительными особенностями которых являются длительный период хранения и накопительный характер.</a:t>
            </a:r>
          </a:p>
          <a:p>
            <a:r>
              <a:rPr lang="ru-RU" sz="1000" dirty="0">
                <a:latin typeface="Times New Roman" pitchFamily="18" charset="0"/>
                <a:cs typeface="Times New Roman" pitchFamily="18" charset="0"/>
              </a:rPr>
              <a:t>В экономической науке существует такое понятие, как формы сбережений граждан. Под ним понимаются места или финансовые инструменты, куда население может вложить свои средства для их сохранения. К таким относятся банковские вклады (депозиты), ценные бумаги, банковские металлы (золото, платина, серебро и т. д.).</a:t>
            </a:r>
          </a:p>
          <a:p>
            <a:r>
              <a:rPr lang="ru-RU" sz="1000" b="1" dirty="0">
                <a:latin typeface="Times New Roman" pitchFamily="18" charset="0"/>
                <a:cs typeface="Times New Roman" pitchFamily="18" charset="0"/>
              </a:rPr>
              <a:t>Инвестиции</a:t>
            </a:r>
            <a:r>
              <a:rPr lang="ru-RU" sz="1000" dirty="0">
                <a:latin typeface="Times New Roman" pitchFamily="18" charset="0"/>
                <a:cs typeface="Times New Roman" pitchFamily="18" charset="0"/>
              </a:rPr>
              <a:t> — это размещение капитала с целью получения прибыли.</a:t>
            </a:r>
          </a:p>
          <a:p>
            <a:r>
              <a:rPr lang="ru-RU" sz="1000" dirty="0" smtClean="0">
                <a:latin typeface="Times New Roman" pitchFamily="18" charset="0"/>
                <a:cs typeface="Times New Roman" pitchFamily="18" charset="0"/>
              </a:rPr>
              <a:t>Инвестиции</a:t>
            </a:r>
            <a:r>
              <a:rPr lang="ru-RU" sz="1000" dirty="0">
                <a:latin typeface="Times New Roman" pitchFamily="18" charset="0"/>
                <a:cs typeface="Times New Roman" pitchFamily="18" charset="0"/>
              </a:rPr>
              <a:t>, в отличие от сбережений, предназначены не только для сохранения, но и для приумножения отложенных денежных средств.</a:t>
            </a:r>
          </a:p>
          <a:p>
            <a:r>
              <a:rPr lang="ru-RU" sz="1000" dirty="0">
                <a:latin typeface="Times New Roman" pitchFamily="18" charset="0"/>
                <a:cs typeface="Times New Roman" pitchFamily="18" charset="0"/>
              </a:rPr>
              <a:t>Признаки инвестиций:</a:t>
            </a:r>
          </a:p>
          <a:p>
            <a:r>
              <a:rPr lang="ru-RU" sz="1000" dirty="0">
                <a:latin typeface="Times New Roman" pitchFamily="18" charset="0"/>
                <a:cs typeface="Times New Roman" pitchFamily="18" charset="0"/>
              </a:rPr>
              <a:t>рисковый характер (есть риск потерять вложение или не получить доход);</a:t>
            </a:r>
          </a:p>
          <a:p>
            <a:r>
              <a:rPr lang="ru-RU" sz="1000" dirty="0" smtClean="0">
                <a:latin typeface="Times New Roman" pitchFamily="18" charset="0"/>
                <a:cs typeface="Times New Roman" pitchFamily="18" charset="0"/>
              </a:rPr>
              <a:t>долгосрочность;  целенаправленность</a:t>
            </a:r>
            <a:r>
              <a:rPr lang="ru-RU" sz="1000" dirty="0">
                <a:latin typeface="Times New Roman" pitchFamily="18" charset="0"/>
                <a:cs typeface="Times New Roman" pitchFamily="18" charset="0"/>
              </a:rPr>
              <a:t>.</a:t>
            </a:r>
          </a:p>
          <a:p>
            <a:r>
              <a:rPr lang="ru-RU" sz="1000" dirty="0">
                <a:latin typeface="Times New Roman" pitchFamily="18" charset="0"/>
                <a:cs typeface="Times New Roman" pitchFamily="18" charset="0"/>
              </a:rPr>
              <a:t> </a:t>
            </a:r>
            <a:r>
              <a:rPr lang="ru-RU" sz="1000" dirty="0" smtClean="0">
                <a:latin typeface="Times New Roman" pitchFamily="18" charset="0"/>
                <a:cs typeface="Times New Roman" pitchFamily="18" charset="0"/>
              </a:rPr>
              <a:t>Инвестиции </a:t>
            </a:r>
            <a:r>
              <a:rPr lang="ru-RU" sz="1000" dirty="0">
                <a:latin typeface="Times New Roman" pitchFamily="18" charset="0"/>
                <a:cs typeface="Times New Roman" pitchFamily="18" charset="0"/>
              </a:rPr>
              <a:t>принято делить на </a:t>
            </a:r>
            <a:r>
              <a:rPr lang="ru-RU" sz="1000" b="1" dirty="0" err="1">
                <a:latin typeface="Times New Roman" pitchFamily="18" charset="0"/>
                <a:cs typeface="Times New Roman" pitchFamily="18" charset="0"/>
              </a:rPr>
              <a:t>высокорисковые</a:t>
            </a:r>
            <a:r>
              <a:rPr lang="ru-RU" sz="1000" dirty="0">
                <a:latin typeface="Times New Roman" pitchFamily="18" charset="0"/>
                <a:cs typeface="Times New Roman" pitchFamily="18" charset="0"/>
              </a:rPr>
              <a:t> (акции, коммерческие облигации, </a:t>
            </a:r>
            <a:r>
              <a:rPr lang="ru-RU" sz="1000" dirty="0" err="1">
                <a:latin typeface="Times New Roman" pitchFamily="18" charset="0"/>
                <a:cs typeface="Times New Roman" pitchFamily="18" charset="0"/>
              </a:rPr>
              <a:t>криптовалюты</a:t>
            </a:r>
            <a:r>
              <a:rPr lang="ru-RU" sz="1000" dirty="0">
                <a:latin typeface="Times New Roman" pitchFamily="18" charset="0"/>
                <a:cs typeface="Times New Roman" pitchFamily="18" charset="0"/>
              </a:rPr>
              <a:t>) и </a:t>
            </a:r>
            <a:r>
              <a:rPr lang="ru-RU" sz="1000" b="1" dirty="0" err="1">
                <a:latin typeface="Times New Roman" pitchFamily="18" charset="0"/>
                <a:cs typeface="Times New Roman" pitchFamily="18" charset="0"/>
              </a:rPr>
              <a:t>низкорисковые</a:t>
            </a:r>
            <a:r>
              <a:rPr lang="ru-RU" sz="1000" dirty="0">
                <a:latin typeface="Times New Roman" pitchFamily="18" charset="0"/>
                <a:cs typeface="Times New Roman" pitchFamily="18" charset="0"/>
              </a:rPr>
              <a:t> (банковские вклады, государственные облигации).</a:t>
            </a:r>
          </a:p>
          <a:p>
            <a:r>
              <a:rPr lang="ru-RU" sz="1000" dirty="0" smtClean="0">
                <a:latin typeface="Times New Roman" pitchFamily="18" charset="0"/>
                <a:cs typeface="Times New Roman" pitchFamily="18" charset="0"/>
              </a:rPr>
              <a:t>Снизить </a:t>
            </a:r>
            <a:r>
              <a:rPr lang="ru-RU" sz="1000" dirty="0">
                <a:latin typeface="Times New Roman" pitchFamily="18" charset="0"/>
                <a:cs typeface="Times New Roman" pitchFamily="18" charset="0"/>
              </a:rPr>
              <a:t>риски помогает принцип диверсификации. Термин «диверсификация» проще всего пояснить народной мудростью «не храни все яйца в одной корзине». Для снижения рисков потери свои сбережения или свободные денежные средства необходимо распределять между несколькими активами, хранить в нескольких «корзинах».</a:t>
            </a:r>
          </a:p>
        </p:txBody>
      </p:sp>
      <p:sp>
        <p:nvSpPr>
          <p:cNvPr id="12" name="Прямоугольник 11"/>
          <p:cNvSpPr/>
          <p:nvPr/>
        </p:nvSpPr>
        <p:spPr>
          <a:xfrm>
            <a:off x="17960" y="3212976"/>
            <a:ext cx="4427678" cy="3477875"/>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000" dirty="0">
                <a:latin typeface="Times New Roman" pitchFamily="18" charset="0"/>
                <a:cs typeface="Times New Roman" pitchFamily="18" charset="0"/>
              </a:rPr>
              <a:t>Экономическая сфера жизни общества построена на экономических отношениях между различными участниками.</a:t>
            </a:r>
          </a:p>
          <a:p>
            <a:r>
              <a:rPr lang="ru-RU" sz="1000" b="1" dirty="0">
                <a:latin typeface="Times New Roman" pitchFamily="18" charset="0"/>
                <a:cs typeface="Times New Roman" pitchFamily="18" charset="0"/>
              </a:rPr>
              <a:t>Экономические отношения </a:t>
            </a:r>
            <a:r>
              <a:rPr lang="ru-RU" sz="1000" dirty="0">
                <a:latin typeface="Times New Roman" pitchFamily="18" charset="0"/>
                <a:cs typeface="Times New Roman" pitchFamily="18" charset="0"/>
              </a:rPr>
              <a:t>— это форма взаимодействия между участниками экономики с целью распределения ограниченных ресурсов.</a:t>
            </a:r>
          </a:p>
          <a:p>
            <a:r>
              <a:rPr lang="ru-RU" sz="1000" dirty="0" smtClean="0">
                <a:latin typeface="Times New Roman" pitchFamily="18" charset="0"/>
                <a:cs typeface="Times New Roman" pitchFamily="18" charset="0"/>
              </a:rPr>
              <a:t>(отношения </a:t>
            </a:r>
            <a:r>
              <a:rPr lang="ru-RU" sz="1000" dirty="0">
                <a:latin typeface="Times New Roman" pitchFamily="18" charset="0"/>
                <a:cs typeface="Times New Roman" pitchFamily="18" charset="0"/>
              </a:rPr>
              <a:t>в процессе производства, купли-продажи, оказания услуг, распоряжения собственностью</a:t>
            </a:r>
            <a:r>
              <a:rPr lang="ru-RU" sz="1000" dirty="0" smtClean="0">
                <a:latin typeface="Times New Roman" pitchFamily="18" charset="0"/>
                <a:cs typeface="Times New Roman" pitchFamily="18" charset="0"/>
              </a:rPr>
              <a:t>.)</a:t>
            </a:r>
            <a:endParaRPr lang="ru-RU" sz="1000" dirty="0">
              <a:latin typeface="Times New Roman" pitchFamily="18" charset="0"/>
              <a:cs typeface="Times New Roman" pitchFamily="18" charset="0"/>
            </a:endParaRPr>
          </a:p>
          <a:p>
            <a:r>
              <a:rPr lang="ru-RU" sz="1000" dirty="0">
                <a:latin typeface="Times New Roman" pitchFamily="18" charset="0"/>
                <a:cs typeface="Times New Roman" pitchFamily="18" charset="0"/>
              </a:rPr>
              <a:t>В основе экономических отношений лежат экономические интересы участников.</a:t>
            </a:r>
          </a:p>
          <a:p>
            <a:r>
              <a:rPr lang="ru-RU" sz="1000" b="1" dirty="0">
                <a:latin typeface="Times New Roman" pitchFamily="18" charset="0"/>
                <a:cs typeface="Times New Roman" pitchFamily="18" charset="0"/>
              </a:rPr>
              <a:t>Экономический интерес </a:t>
            </a:r>
            <a:r>
              <a:rPr lang="ru-RU" sz="1000" dirty="0">
                <a:latin typeface="Times New Roman" pitchFamily="18" charset="0"/>
                <a:cs typeface="Times New Roman" pitchFamily="18" charset="0"/>
              </a:rPr>
              <a:t>— это мотив экономической деятельности, направляющий её на удовлетворение потребностей и получение благ.</a:t>
            </a:r>
          </a:p>
          <a:p>
            <a:r>
              <a:rPr lang="ru-RU" sz="1000" dirty="0">
                <a:latin typeface="Times New Roman" pitchFamily="18" charset="0"/>
                <a:cs typeface="Times New Roman" pitchFamily="18" charset="0"/>
              </a:rPr>
              <a:t>Для каждого субъекта экономики характерен свой интерес: получение прибыли или наиболее качественного товара или услуги. С помощью воздействия на экономические интересы возможно влиять на поведение людей.</a:t>
            </a:r>
          </a:p>
          <a:p>
            <a:r>
              <a:rPr lang="ru-RU" sz="1000" dirty="0" smtClean="0">
                <a:latin typeface="Times New Roman" pitchFamily="18" charset="0"/>
                <a:cs typeface="Times New Roman" pitchFamily="18" charset="0"/>
              </a:rPr>
              <a:t>Работодатель </a:t>
            </a:r>
            <a:r>
              <a:rPr lang="ru-RU" sz="1000" dirty="0">
                <a:latin typeface="Times New Roman" pitchFamily="18" charset="0"/>
                <a:cs typeface="Times New Roman" pitchFamily="18" charset="0"/>
              </a:rPr>
              <a:t>заинтересован в высоких производственных показателях, с помощью премий он может мотивировать работников работать быстрее, таким образом воздействуя на их интерес получить больше заработной платы или повышение в должности.</a:t>
            </a:r>
          </a:p>
          <a:p>
            <a:r>
              <a:rPr lang="ru-RU" sz="1000" dirty="0" smtClean="0">
                <a:latin typeface="Times New Roman" pitchFamily="18" charset="0"/>
                <a:cs typeface="Times New Roman" pitchFamily="18" charset="0"/>
              </a:rPr>
              <a:t>Предприниматель </a:t>
            </a:r>
            <a:r>
              <a:rPr lang="ru-RU" sz="1000" dirty="0">
                <a:latin typeface="Times New Roman" pitchFamily="18" charset="0"/>
                <a:cs typeface="Times New Roman" pitchFamily="18" charset="0"/>
              </a:rPr>
              <a:t>заинтересован продать как можно больше товаров и получить прибыль. Он может устроить распродажу или акцию, предлагая скидку клиентам за большое количество купленных товаров. Тем самым он воздействует на интерес покупателя купить товар выгоднее.</a:t>
            </a:r>
          </a:p>
        </p:txBody>
      </p:sp>
      <p:sp>
        <p:nvSpPr>
          <p:cNvPr id="18" name="AutoShape 2" descr="https://skr.sh/i/140623/UMDZQ9tC.png?download=1&amp;name=%D0%A1%D0%BA%D1%80%D0%B8%D0%BD%D1%88%D0%BE%D1%82%2014-06-2023%2014:37:44.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9" name="AutoShape 2" descr="https://skr.sh/i/140623/pjpxbxRB.png?download=1&amp;name=%D0%A1%D0%BA%D1%80%D0%B8%D0%BD%D1%88%D0%BE%D1%82%2014-06-2023%2018:31:51.pn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Tree>
    <p:extLst>
      <p:ext uri="{BB962C8B-B14F-4D97-AF65-F5344CB8AC3E}">
        <p14:creationId xmlns:p14="http://schemas.microsoft.com/office/powerpoint/2010/main" val="6449523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ChangeArrowheads="1"/>
          </p:cNvSpPr>
          <p:nvPr/>
        </p:nvSpPr>
        <p:spPr bwMode="auto">
          <a:xfrm>
            <a:off x="0" y="14557"/>
            <a:ext cx="9060617"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ru-RU" sz="1200" b="1" dirty="0" smtClean="0">
                <a:latin typeface="Times New Roman" pitchFamily="18" charset="0"/>
                <a:ea typeface="Calibri" pitchFamily="34" charset="0"/>
                <a:cs typeface="Times New Roman" pitchFamily="18" charset="0"/>
              </a:rPr>
              <a:t>2.4. Рациональное </a:t>
            </a:r>
            <a:r>
              <a:rPr lang="ru-RU" sz="1200" b="1" dirty="0">
                <a:latin typeface="Times New Roman" pitchFamily="18" charset="0"/>
                <a:ea typeface="Calibri" pitchFamily="34" charset="0"/>
                <a:cs typeface="Times New Roman" pitchFamily="18" charset="0"/>
              </a:rPr>
              <a:t>поведение </a:t>
            </a:r>
            <a:r>
              <a:rPr lang="ru-RU" sz="1200" b="1" dirty="0" smtClean="0">
                <a:latin typeface="Times New Roman" pitchFamily="18" charset="0"/>
                <a:ea typeface="Calibri" pitchFamily="34" charset="0"/>
                <a:cs typeface="Times New Roman" pitchFamily="18" charset="0"/>
              </a:rPr>
              <a:t>людей в </a:t>
            </a:r>
            <a:r>
              <a:rPr lang="ru-RU" sz="1200" b="1" dirty="0">
                <a:latin typeface="Times New Roman" pitchFamily="18" charset="0"/>
                <a:ea typeface="Calibri" pitchFamily="34" charset="0"/>
                <a:cs typeface="Times New Roman" pitchFamily="18" charset="0"/>
              </a:rPr>
              <a:t>экономике. Экономическая свобода и </a:t>
            </a:r>
            <a:r>
              <a:rPr lang="ru-RU" sz="1200" b="1" dirty="0" smtClean="0">
                <a:latin typeface="Times New Roman" pitchFamily="18" charset="0"/>
                <a:ea typeface="Calibri" pitchFamily="34" charset="0"/>
                <a:cs typeface="Times New Roman" pitchFamily="18" charset="0"/>
              </a:rPr>
              <a:t>социальная </a:t>
            </a:r>
            <a:r>
              <a:rPr lang="ru-RU" sz="1200" b="1" dirty="0">
                <a:latin typeface="Times New Roman" pitchFamily="18" charset="0"/>
                <a:ea typeface="Calibri" pitchFamily="34" charset="0"/>
                <a:cs typeface="Times New Roman" pitchFamily="18" charset="0"/>
              </a:rPr>
              <a:t>ответственность субъектов </a:t>
            </a:r>
            <a:r>
              <a:rPr lang="ru-RU" sz="1200" b="1" dirty="0" smtClean="0">
                <a:latin typeface="Times New Roman" pitchFamily="18" charset="0"/>
                <a:ea typeface="Calibri" pitchFamily="34" charset="0"/>
                <a:cs typeface="Times New Roman" pitchFamily="18" charset="0"/>
              </a:rPr>
              <a:t>экономики</a:t>
            </a:r>
            <a:r>
              <a:rPr lang="ru-RU" sz="1200" b="1" dirty="0">
                <a:latin typeface="Times New Roman" pitchFamily="18" charset="0"/>
                <a:ea typeface="Calibri" pitchFamily="34" charset="0"/>
                <a:cs typeface="Times New Roman" pitchFamily="18" charset="0"/>
              </a:rPr>
              <a:t>. Экономическая деятельность и </a:t>
            </a:r>
            <a:r>
              <a:rPr lang="ru-RU" sz="1200" b="1" dirty="0" smtClean="0">
                <a:latin typeface="Times New Roman" pitchFamily="18" charset="0"/>
                <a:ea typeface="Calibri" pitchFamily="34" charset="0"/>
                <a:cs typeface="Times New Roman" pitchFamily="18" charset="0"/>
              </a:rPr>
              <a:t>проблемы устойчивого </a:t>
            </a:r>
            <a:r>
              <a:rPr lang="ru-RU" sz="1200" b="1" dirty="0">
                <a:latin typeface="Times New Roman" pitchFamily="18" charset="0"/>
                <a:ea typeface="Calibri" pitchFamily="34" charset="0"/>
                <a:cs typeface="Times New Roman" pitchFamily="18" charset="0"/>
              </a:rPr>
              <a:t>развития общества</a:t>
            </a:r>
            <a:endParaRPr lang="ru-RU" sz="1200" b="1" dirty="0">
              <a:latin typeface="Times New Roman" pitchFamily="18" charset="0"/>
              <a:cs typeface="Times New Roman" pitchFamily="18" charset="0"/>
            </a:endParaRPr>
          </a:p>
        </p:txBody>
      </p:sp>
      <p:sp>
        <p:nvSpPr>
          <p:cNvPr id="3" name="Прямоугольник 2"/>
          <p:cNvSpPr/>
          <p:nvPr/>
        </p:nvSpPr>
        <p:spPr>
          <a:xfrm>
            <a:off x="35534" y="3655721"/>
            <a:ext cx="4427678" cy="492443"/>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200" b="1" dirty="0" smtClean="0">
                <a:latin typeface="Times New Roman" panose="02020603050405020304" pitchFamily="18" charset="0"/>
                <a:cs typeface="Times New Roman" panose="02020603050405020304" pitchFamily="18" charset="0"/>
              </a:rPr>
              <a:t>Цель потребителя - </a:t>
            </a:r>
          </a:p>
          <a:p>
            <a:endParaRPr lang="ru-RU" sz="1400" b="1" dirty="0">
              <a:latin typeface="Times New Roman" pitchFamily="18" charset="0"/>
              <a:cs typeface="Times New Roman" pitchFamily="18" charset="0"/>
            </a:endParaRPr>
          </a:p>
        </p:txBody>
      </p:sp>
      <p:sp>
        <p:nvSpPr>
          <p:cNvPr id="4" name="Прямоугольник 3"/>
          <p:cNvSpPr/>
          <p:nvPr/>
        </p:nvSpPr>
        <p:spPr>
          <a:xfrm>
            <a:off x="4463211" y="476222"/>
            <a:ext cx="4716322" cy="3046988"/>
          </a:xfrm>
          <a:prstGeom prst="rect">
            <a:avLst/>
          </a:prstGeom>
        </p:spPr>
        <p:txBody>
          <a:bodyPr wrap="square">
            <a:spAutoFit/>
          </a:bodyPr>
          <a:lstStyle/>
          <a:p>
            <a:r>
              <a:rPr lang="ru-RU" sz="800" b="1" dirty="0">
                <a:latin typeface="Times New Roman" pitchFamily="18" charset="0"/>
                <a:ea typeface="Calibri" pitchFamily="34" charset="0"/>
                <a:cs typeface="Times New Roman" pitchFamily="18" charset="0"/>
              </a:rPr>
              <a:t>Экономическая свобода и социальная ответственность субъектов экономики </a:t>
            </a:r>
            <a:r>
              <a:rPr lang="ru-RU" sz="800" dirty="0">
                <a:latin typeface="Times New Roman" pitchFamily="18" charset="0"/>
                <a:ea typeface="Calibri" pitchFamily="34" charset="0"/>
                <a:cs typeface="Times New Roman" pitchFamily="18" charset="0"/>
              </a:rPr>
              <a:t>Свобода экономического выбора тесно связана с понятием ответственности за свои решения. В погоне за наиболее выгодным использованием ресурсов и в стремлении удовлетворить свои потребности человек не должен нарушать социальные нормы.</a:t>
            </a:r>
          </a:p>
          <a:p>
            <a:r>
              <a:rPr lang="ru-RU" sz="800" b="1" dirty="0" smtClean="0">
                <a:latin typeface="Times New Roman" pitchFamily="18" charset="0"/>
                <a:ea typeface="Calibri" pitchFamily="34" charset="0"/>
                <a:cs typeface="Times New Roman" pitchFamily="18" charset="0"/>
              </a:rPr>
              <a:t>Экономическая </a:t>
            </a:r>
            <a:r>
              <a:rPr lang="ru-RU" sz="800" b="1" dirty="0">
                <a:latin typeface="Times New Roman" pitchFamily="18" charset="0"/>
                <a:ea typeface="Calibri" pitchFamily="34" charset="0"/>
                <a:cs typeface="Times New Roman" pitchFamily="18" charset="0"/>
              </a:rPr>
              <a:t>свобода </a:t>
            </a:r>
            <a:r>
              <a:rPr lang="ru-RU" sz="800" dirty="0">
                <a:latin typeface="Times New Roman" pitchFamily="18" charset="0"/>
                <a:ea typeface="Calibri" pitchFamily="34" charset="0"/>
                <a:cs typeface="Times New Roman" pitchFamily="18" charset="0"/>
              </a:rPr>
              <a:t>может проявляться в выборе рода деятельности, распоряжении частной собственностью, свободе предпринимательства. Потребитель свободен выбирать товар или услугу для покупки, а производитель — что и как производить и какую цену устанавливать.</a:t>
            </a:r>
          </a:p>
          <a:p>
            <a:r>
              <a:rPr lang="ru-RU" sz="800" b="1" dirty="0" smtClean="0">
                <a:latin typeface="Times New Roman" pitchFamily="18" charset="0"/>
                <a:ea typeface="Calibri" pitchFamily="34" charset="0"/>
                <a:cs typeface="Times New Roman" pitchFamily="18" charset="0"/>
              </a:rPr>
              <a:t>Экономическая </a:t>
            </a:r>
            <a:r>
              <a:rPr lang="ru-RU" sz="800" b="1" dirty="0">
                <a:latin typeface="Times New Roman" pitchFamily="18" charset="0"/>
                <a:ea typeface="Calibri" pitchFamily="34" charset="0"/>
                <a:cs typeface="Times New Roman" pitchFamily="18" charset="0"/>
              </a:rPr>
              <a:t>свобода </a:t>
            </a:r>
            <a:r>
              <a:rPr lang="ru-RU" sz="800" dirty="0">
                <a:latin typeface="Times New Roman" pitchFamily="18" charset="0"/>
                <a:ea typeface="Calibri" pitchFamily="34" charset="0"/>
                <a:cs typeface="Times New Roman" pitchFamily="18" charset="0"/>
              </a:rPr>
              <a:t>связана с понятием суверенитета потребителя, то есть с возможностью самостоятельно распоряжаться имеющимися ресурсами.</a:t>
            </a:r>
          </a:p>
          <a:p>
            <a:r>
              <a:rPr lang="ru-RU" sz="800" dirty="0" smtClean="0">
                <a:latin typeface="Times New Roman" pitchFamily="18" charset="0"/>
                <a:ea typeface="Calibri" pitchFamily="34" charset="0"/>
                <a:cs typeface="Times New Roman" pitchFamily="18" charset="0"/>
              </a:rPr>
              <a:t>Экономическая </a:t>
            </a:r>
            <a:r>
              <a:rPr lang="ru-RU" sz="800" dirty="0">
                <a:latin typeface="Times New Roman" pitchFamily="18" charset="0"/>
                <a:ea typeface="Calibri" pitchFamily="34" charset="0"/>
                <a:cs typeface="Times New Roman" pitchFamily="18" charset="0"/>
              </a:rPr>
              <a:t>свобода не является абсолютной, она ограничена определёнными рамками.</a:t>
            </a:r>
          </a:p>
          <a:p>
            <a:r>
              <a:rPr lang="ru-RU" sz="800" b="1" dirty="0">
                <a:latin typeface="Times New Roman" pitchFamily="18" charset="0"/>
                <a:ea typeface="Calibri" pitchFamily="34" charset="0"/>
                <a:cs typeface="Times New Roman" pitchFamily="18" charset="0"/>
              </a:rPr>
              <a:t>Экономическая свобода </a:t>
            </a:r>
            <a:r>
              <a:rPr lang="ru-RU" sz="800" dirty="0">
                <a:latin typeface="Times New Roman" pitchFamily="18" charset="0"/>
                <a:ea typeface="Calibri" pitchFamily="34" charset="0"/>
                <a:cs typeface="Times New Roman" pitchFamily="18" charset="0"/>
              </a:rPr>
              <a:t>связана с понятием социальной ответственности. В ходе удовлетворения личных потребностей и стремления к максимальной выгоде человек должен считаться с ценностями и нормами всего общества.</a:t>
            </a:r>
          </a:p>
          <a:p>
            <a:r>
              <a:rPr lang="ru-RU" sz="800" dirty="0">
                <a:latin typeface="Times New Roman" pitchFamily="18" charset="0"/>
                <a:ea typeface="Calibri" pitchFamily="34" charset="0"/>
                <a:cs typeface="Times New Roman" pitchFamily="18" charset="0"/>
              </a:rPr>
              <a:t>Хозяйственная деятельность людей регулируется в первую очередь правовыми и моральными нормами.</a:t>
            </a:r>
          </a:p>
          <a:p>
            <a:r>
              <a:rPr lang="ru-RU" sz="800" dirty="0">
                <a:latin typeface="Times New Roman" pitchFamily="18" charset="0"/>
                <a:ea typeface="Calibri" pitchFamily="34" charset="0"/>
                <a:cs typeface="Times New Roman" pitchFamily="18" charset="0"/>
              </a:rPr>
              <a:t> </a:t>
            </a:r>
            <a:r>
              <a:rPr lang="ru-RU" sz="800" dirty="0" smtClean="0">
                <a:latin typeface="Times New Roman" pitchFamily="18" charset="0"/>
                <a:ea typeface="Calibri" pitchFamily="34" charset="0"/>
                <a:cs typeface="Times New Roman" pitchFamily="18" charset="0"/>
              </a:rPr>
              <a:t>С </a:t>
            </a:r>
            <a:r>
              <a:rPr lang="ru-RU" sz="800" dirty="0">
                <a:latin typeface="Times New Roman" pitchFamily="18" charset="0"/>
                <a:ea typeface="Calibri" pitchFamily="34" charset="0"/>
                <a:cs typeface="Times New Roman" pitchFamily="18" charset="0"/>
              </a:rPr>
              <a:t>помощью законов государство регулирует основные экономические права и свободы граждан (право собственности, свободу предпринимательства, свободу труда и запрет дискриминации).</a:t>
            </a:r>
          </a:p>
          <a:p>
            <a:r>
              <a:rPr lang="ru-RU" sz="800" dirty="0" smtClean="0">
                <a:latin typeface="Times New Roman" pitchFamily="18" charset="0"/>
                <a:ea typeface="Calibri" pitchFamily="34" charset="0"/>
                <a:cs typeface="Times New Roman" pitchFamily="18" charset="0"/>
              </a:rPr>
              <a:t>Если </a:t>
            </a:r>
            <a:r>
              <a:rPr lang="ru-RU" sz="800" dirty="0">
                <a:latin typeface="Times New Roman" pitchFamily="18" charset="0"/>
                <a:ea typeface="Calibri" pitchFamily="34" charset="0"/>
                <a:cs typeface="Times New Roman" pitchFamily="18" charset="0"/>
              </a:rPr>
              <a:t>экономический выбор нарушает правовые нормы государства, это приводит к юридической ответственности (гражданской, административной или уголовной). Преступления в экономической сфере подрывают доверие к экономическим институтам и мешают развитию экономической системы.</a:t>
            </a:r>
          </a:p>
          <a:p>
            <a:r>
              <a:rPr lang="ru-RU" sz="800" dirty="0" smtClean="0">
                <a:latin typeface="Times New Roman" pitchFamily="18" charset="0"/>
                <a:ea typeface="Calibri" pitchFamily="34" charset="0"/>
                <a:cs typeface="Times New Roman" pitchFamily="18" charset="0"/>
              </a:rPr>
              <a:t>На </a:t>
            </a:r>
            <a:r>
              <a:rPr lang="ru-RU" sz="800" dirty="0">
                <a:latin typeface="Times New Roman" pitchFamily="18" charset="0"/>
                <a:ea typeface="Calibri" pitchFamily="34" charset="0"/>
                <a:cs typeface="Times New Roman" pitchFamily="18" charset="0"/>
              </a:rPr>
              <a:t>основе моральных, философских и традиционных представлений об экономических отношениях сформировалось понятие деловой этики.</a:t>
            </a:r>
          </a:p>
          <a:p>
            <a:r>
              <a:rPr lang="ru-RU" sz="800" b="1" dirty="0">
                <a:latin typeface="Times New Roman" pitchFamily="18" charset="0"/>
                <a:ea typeface="Calibri" pitchFamily="34" charset="0"/>
                <a:cs typeface="Times New Roman" pitchFamily="18" charset="0"/>
              </a:rPr>
              <a:t>Деловая этика </a:t>
            </a:r>
            <a:r>
              <a:rPr lang="ru-RU" sz="800" dirty="0">
                <a:latin typeface="Times New Roman" pitchFamily="18" charset="0"/>
                <a:ea typeface="Calibri" pitchFamily="34" charset="0"/>
                <a:cs typeface="Times New Roman" pitchFamily="18" charset="0"/>
              </a:rPr>
              <a:t>— это общепринятые представления о надлежащем экономическом поведении.</a:t>
            </a:r>
          </a:p>
          <a:p>
            <a:r>
              <a:rPr lang="ru-RU" sz="800" b="1" dirty="0">
                <a:latin typeface="Times New Roman" pitchFamily="18" charset="0"/>
                <a:ea typeface="Calibri" pitchFamily="34" charset="0"/>
                <a:cs typeface="Times New Roman" pitchFamily="18" charset="0"/>
              </a:rPr>
              <a:t>Основными принципами деловой этики являются:</a:t>
            </a:r>
          </a:p>
          <a:p>
            <a:r>
              <a:rPr lang="ru-RU" sz="800" dirty="0" smtClean="0">
                <a:latin typeface="Times New Roman" pitchFamily="18" charset="0"/>
                <a:ea typeface="Calibri" pitchFamily="34" charset="0"/>
                <a:cs typeface="Times New Roman" pitchFamily="18" charset="0"/>
              </a:rPr>
              <a:t>добросовестность; доброжелательность; ответственность; расчётливость.</a:t>
            </a:r>
            <a:endParaRPr lang="ru-RU" sz="800" dirty="0">
              <a:latin typeface="Times New Roman" pitchFamily="18" charset="0"/>
              <a:cs typeface="Times New Roman" pitchFamily="18" charset="0"/>
            </a:endParaRPr>
          </a:p>
        </p:txBody>
      </p:sp>
      <p:sp>
        <p:nvSpPr>
          <p:cNvPr id="12" name="Прямоугольник 11"/>
          <p:cNvSpPr/>
          <p:nvPr/>
        </p:nvSpPr>
        <p:spPr>
          <a:xfrm>
            <a:off x="4578931" y="3523210"/>
            <a:ext cx="4565069" cy="3200876"/>
          </a:xfrm>
          <a:prstGeom prst="rect">
            <a:avLst/>
          </a:prstGeom>
          <a:solidFill>
            <a:schemeClr val="bg1">
              <a:lumMod val="95000"/>
            </a:schemeClr>
          </a:solidFill>
          <a:ln>
            <a:solidFill>
              <a:schemeClr val="tx2">
                <a:lumMod val="50000"/>
                <a:lumOff val="50000"/>
              </a:schemeClr>
            </a:solidFill>
          </a:ln>
        </p:spPr>
        <p:txBody>
          <a:bodyPr wrap="square">
            <a:spAutoFit/>
          </a:bodyPr>
          <a:lstStyle/>
          <a:p>
            <a:pPr lvl="0" eaLnBrk="0" fontAlgn="base" hangingPunct="0">
              <a:spcBef>
                <a:spcPct val="0"/>
              </a:spcBef>
              <a:spcAft>
                <a:spcPct val="0"/>
              </a:spcAft>
            </a:pPr>
            <a:r>
              <a:rPr lang="ru-RU" sz="1000" b="1" dirty="0">
                <a:latin typeface="Times New Roman" pitchFamily="18" charset="0"/>
                <a:ea typeface="Calibri" pitchFamily="34" charset="0"/>
                <a:cs typeface="Times New Roman" pitchFamily="18" charset="0"/>
              </a:rPr>
              <a:t>Экономическая деятельность и проблемы устойчивого развития </a:t>
            </a:r>
            <a:r>
              <a:rPr lang="ru-RU" sz="1000" b="1" dirty="0" smtClean="0">
                <a:latin typeface="Times New Roman" pitchFamily="18" charset="0"/>
                <a:ea typeface="Calibri" pitchFamily="34" charset="0"/>
                <a:cs typeface="Times New Roman" pitchFamily="18" charset="0"/>
              </a:rPr>
              <a:t>общества</a:t>
            </a:r>
          </a:p>
          <a:p>
            <a:pPr lvl="0" eaLnBrk="0" fontAlgn="base" hangingPunct="0">
              <a:spcBef>
                <a:spcPct val="0"/>
              </a:spcBef>
              <a:spcAft>
                <a:spcPct val="0"/>
              </a:spcAft>
            </a:pPr>
            <a:r>
              <a:rPr lang="ru-RU" sz="800" dirty="0">
                <a:latin typeface="Times New Roman" pitchFamily="18" charset="0"/>
                <a:ea typeface="Calibri" pitchFamily="34" charset="0"/>
                <a:cs typeface="Times New Roman" pitchFamily="18" charset="0"/>
              </a:rPr>
              <a:t>Морально-этические взгляды на ведение хозяйственной деятельности нашли отражение в современных принципах менеджмента. Сегодня и бизнес, и потребитель, и государство задумываются об экологии, этичности и социальной ответственности. Одной из главных тенденций является устойчивое развитие.</a:t>
            </a:r>
          </a:p>
          <a:p>
            <a:pPr lvl="0" eaLnBrk="0" fontAlgn="base" hangingPunct="0">
              <a:spcBef>
                <a:spcPct val="0"/>
              </a:spcBef>
              <a:spcAft>
                <a:spcPct val="0"/>
              </a:spcAft>
            </a:pPr>
            <a:r>
              <a:rPr lang="ru-RU" sz="800" b="1" dirty="0">
                <a:latin typeface="Times New Roman" pitchFamily="18" charset="0"/>
                <a:ea typeface="Calibri" pitchFamily="34" charset="0"/>
                <a:cs typeface="Times New Roman" pitchFamily="18" charset="0"/>
              </a:rPr>
              <a:t>Устойчивое развитие</a:t>
            </a:r>
            <a:r>
              <a:rPr lang="ru-RU" sz="800" dirty="0">
                <a:latin typeface="Times New Roman" pitchFamily="18" charset="0"/>
                <a:ea typeface="Calibri" pitchFamily="34" charset="0"/>
                <a:cs typeface="Times New Roman" pitchFamily="18" charset="0"/>
              </a:rPr>
              <a:t> — это принцип, согласно которому общество стремится улучшать социальное устройство и удовлетворять свои потребности, сохраняя ресурсы планеты для будущих поколений</a:t>
            </a:r>
            <a:r>
              <a:rPr lang="ru-RU" sz="800" dirty="0" smtClean="0">
                <a:latin typeface="Times New Roman" pitchFamily="18" charset="0"/>
                <a:ea typeface="Calibri" pitchFamily="34" charset="0"/>
                <a:cs typeface="Times New Roman" pitchFamily="18" charset="0"/>
              </a:rPr>
              <a:t>.</a:t>
            </a:r>
            <a:r>
              <a:rPr lang="ru-RU" sz="800" dirty="0">
                <a:latin typeface="Times New Roman" pitchFamily="18" charset="0"/>
                <a:ea typeface="Calibri" pitchFamily="34" charset="0"/>
                <a:cs typeface="Times New Roman" pitchFamily="18" charset="0"/>
              </a:rPr>
              <a:t> </a:t>
            </a:r>
          </a:p>
          <a:p>
            <a:pPr lvl="0" eaLnBrk="0" fontAlgn="base" hangingPunct="0">
              <a:spcBef>
                <a:spcPct val="0"/>
              </a:spcBef>
              <a:spcAft>
                <a:spcPct val="0"/>
              </a:spcAft>
            </a:pPr>
            <a:r>
              <a:rPr lang="ru-RU" sz="800" dirty="0">
                <a:latin typeface="Times New Roman" pitchFamily="18" charset="0"/>
                <a:ea typeface="Calibri" pitchFamily="34" charset="0"/>
                <a:cs typeface="Times New Roman" pitchFamily="18" charset="0"/>
              </a:rPr>
              <a:t>Идея устойчивого развития построена на учёте экономических, экологических и социальных последствий принимаемых решений. Потребляя ресурсы, использование энергосберегающих технологий, переработка и повторное использование отходов.</a:t>
            </a:r>
          </a:p>
          <a:p>
            <a:pPr lvl="0" eaLnBrk="0" fontAlgn="base" hangingPunct="0">
              <a:spcBef>
                <a:spcPct val="0"/>
              </a:spcBef>
              <a:spcAft>
                <a:spcPct val="0"/>
              </a:spcAft>
            </a:pPr>
            <a:r>
              <a:rPr lang="ru-RU" sz="800" dirty="0">
                <a:latin typeface="Times New Roman" pitchFamily="18" charset="0"/>
                <a:ea typeface="Calibri" pitchFamily="34" charset="0"/>
                <a:cs typeface="Times New Roman" pitchFamily="18" charset="0"/>
              </a:rPr>
              <a:t>Социально-экономическая политика государства должна быть направлена на развитие человеческого потенциала, улучшение качества жизни людей и их осознанности.</a:t>
            </a:r>
            <a:br>
              <a:rPr lang="ru-RU" sz="800" dirty="0">
                <a:latin typeface="Times New Roman" pitchFamily="18" charset="0"/>
                <a:ea typeface="Calibri" pitchFamily="34" charset="0"/>
                <a:cs typeface="Times New Roman" pitchFamily="18" charset="0"/>
              </a:rPr>
            </a:br>
            <a:r>
              <a:rPr lang="ru-RU" sz="800" dirty="0">
                <a:latin typeface="Times New Roman" pitchFamily="18" charset="0"/>
                <a:ea typeface="Calibri" pitchFamily="34" charset="0"/>
                <a:cs typeface="Times New Roman" pitchFamily="18" charset="0"/>
              </a:rPr>
              <a:t>Все ресурсы человечества (природные, финансовые, информационные, человеческие) рассматриваются как инвестиции, которые </a:t>
            </a:r>
            <a:r>
              <a:rPr lang="ru-RU" sz="800" dirty="0" smtClean="0">
                <a:latin typeface="Times New Roman" pitchFamily="18" charset="0"/>
                <a:ea typeface="Calibri" pitchFamily="34" charset="0"/>
                <a:cs typeface="Times New Roman" pitchFamily="18" charset="0"/>
              </a:rPr>
              <a:t>необходимо</a:t>
            </a:r>
          </a:p>
          <a:p>
            <a:pPr lvl="0" eaLnBrk="0" fontAlgn="base" hangingPunct="0">
              <a:spcBef>
                <a:spcPct val="0"/>
              </a:spcBef>
              <a:spcAft>
                <a:spcPct val="0"/>
              </a:spcAft>
            </a:pPr>
            <a:r>
              <a:rPr lang="ru-RU" sz="800" dirty="0" smtClean="0">
                <a:latin typeface="Times New Roman" pitchFamily="18" charset="0"/>
                <a:ea typeface="Calibri" pitchFamily="34" charset="0"/>
                <a:cs typeface="Times New Roman" pitchFamily="18" charset="0"/>
              </a:rPr>
              <a:t> </a:t>
            </a:r>
            <a:r>
              <a:rPr lang="ru-RU" sz="800" dirty="0">
                <a:latin typeface="Times New Roman" pitchFamily="18" charset="0"/>
                <a:ea typeface="Calibri" pitchFamily="34" charset="0"/>
                <a:cs typeface="Times New Roman" pitchFamily="18" charset="0"/>
              </a:rPr>
              <a:t>грамотно и рационально использовать для улучшения жизни </a:t>
            </a:r>
            <a:endParaRPr lang="ru-RU" sz="800" dirty="0" smtClean="0">
              <a:latin typeface="Times New Roman" pitchFamily="18" charset="0"/>
              <a:ea typeface="Calibri" pitchFamily="34" charset="0"/>
              <a:cs typeface="Times New Roman" pitchFamily="18" charset="0"/>
            </a:endParaRPr>
          </a:p>
          <a:p>
            <a:pPr lvl="0" eaLnBrk="0" fontAlgn="base" hangingPunct="0">
              <a:spcBef>
                <a:spcPct val="0"/>
              </a:spcBef>
              <a:spcAft>
                <a:spcPct val="0"/>
              </a:spcAft>
            </a:pPr>
            <a:r>
              <a:rPr lang="ru-RU" sz="800" dirty="0" smtClean="0">
                <a:latin typeface="Times New Roman" pitchFamily="18" charset="0"/>
                <a:ea typeface="Calibri" pitchFamily="34" charset="0"/>
                <a:cs typeface="Times New Roman" pitchFamily="18" charset="0"/>
              </a:rPr>
              <a:t>на </a:t>
            </a:r>
            <a:r>
              <a:rPr lang="ru-RU" sz="800" dirty="0">
                <a:latin typeface="Times New Roman" pitchFamily="18" charset="0"/>
                <a:ea typeface="Calibri" pitchFamily="34" charset="0"/>
                <a:cs typeface="Times New Roman" pitchFamily="18" charset="0"/>
              </a:rPr>
              <a:t>планете.</a:t>
            </a:r>
            <a:br>
              <a:rPr lang="ru-RU" sz="800" dirty="0">
                <a:latin typeface="Times New Roman" pitchFamily="18" charset="0"/>
                <a:ea typeface="Calibri" pitchFamily="34" charset="0"/>
                <a:cs typeface="Times New Roman" pitchFamily="18" charset="0"/>
              </a:rPr>
            </a:br>
            <a:r>
              <a:rPr lang="ru-RU" sz="800" dirty="0">
                <a:latin typeface="Times New Roman" pitchFamily="18" charset="0"/>
                <a:ea typeface="Calibri" pitchFamily="34" charset="0"/>
                <a:cs typeface="Times New Roman" pitchFamily="18" charset="0"/>
              </a:rPr>
              <a:t> </a:t>
            </a:r>
            <a:r>
              <a:rPr lang="ru-RU" sz="800" dirty="0" smtClean="0">
                <a:latin typeface="Times New Roman" pitchFamily="18" charset="0"/>
                <a:ea typeface="Calibri" pitchFamily="34" charset="0"/>
                <a:cs typeface="Times New Roman" pitchFamily="18" charset="0"/>
              </a:rPr>
              <a:t>Организация </a:t>
            </a:r>
            <a:r>
              <a:rPr lang="ru-RU" sz="800" dirty="0">
                <a:latin typeface="Times New Roman" pitchFamily="18" charset="0"/>
                <a:ea typeface="Calibri" pitchFamily="34" charset="0"/>
                <a:cs typeface="Times New Roman" pitchFamily="18" charset="0"/>
              </a:rPr>
              <a:t>Объединённых Наций определила 17 целей </a:t>
            </a:r>
            <a:endParaRPr lang="ru-RU" sz="800" dirty="0" smtClean="0">
              <a:latin typeface="Times New Roman" pitchFamily="18" charset="0"/>
              <a:ea typeface="Calibri" pitchFamily="34" charset="0"/>
              <a:cs typeface="Times New Roman" pitchFamily="18" charset="0"/>
            </a:endParaRPr>
          </a:p>
          <a:p>
            <a:pPr lvl="0" eaLnBrk="0" fontAlgn="base" hangingPunct="0">
              <a:spcBef>
                <a:spcPct val="0"/>
              </a:spcBef>
              <a:spcAft>
                <a:spcPct val="0"/>
              </a:spcAft>
            </a:pPr>
            <a:r>
              <a:rPr lang="ru-RU" sz="800" dirty="0" smtClean="0">
                <a:latin typeface="Times New Roman" pitchFamily="18" charset="0"/>
                <a:ea typeface="Calibri" pitchFamily="34" charset="0"/>
                <a:cs typeface="Times New Roman" pitchFamily="18" charset="0"/>
              </a:rPr>
              <a:t>устойчивого </a:t>
            </a:r>
            <a:r>
              <a:rPr lang="ru-RU" sz="800" dirty="0">
                <a:latin typeface="Times New Roman" pitchFamily="18" charset="0"/>
                <a:ea typeface="Calibri" pitchFamily="34" charset="0"/>
                <a:cs typeface="Times New Roman" pitchFamily="18" charset="0"/>
              </a:rPr>
              <a:t>развития. Вот некоторые из </a:t>
            </a:r>
            <a:r>
              <a:rPr lang="ru-RU" sz="800" dirty="0" smtClean="0">
                <a:latin typeface="Times New Roman" pitchFamily="18" charset="0"/>
                <a:ea typeface="Calibri" pitchFamily="34" charset="0"/>
                <a:cs typeface="Times New Roman" pitchFamily="18" charset="0"/>
              </a:rPr>
              <a:t>них: </a:t>
            </a:r>
          </a:p>
          <a:p>
            <a:pPr lvl="0" eaLnBrk="0" fontAlgn="base" hangingPunct="0">
              <a:spcBef>
                <a:spcPct val="0"/>
              </a:spcBef>
              <a:spcAft>
                <a:spcPct val="0"/>
              </a:spcAft>
            </a:pPr>
            <a:r>
              <a:rPr lang="ru-RU" sz="800" dirty="0" smtClean="0">
                <a:latin typeface="Times New Roman" pitchFamily="18" charset="0"/>
                <a:ea typeface="Calibri" pitchFamily="34" charset="0"/>
                <a:cs typeface="Times New Roman" pitchFamily="18" charset="0"/>
              </a:rPr>
              <a:t>ликвидация </a:t>
            </a:r>
            <a:r>
              <a:rPr lang="ru-RU" sz="800" dirty="0">
                <a:latin typeface="Times New Roman" pitchFamily="18" charset="0"/>
                <a:ea typeface="Calibri" pitchFamily="34" charset="0"/>
                <a:cs typeface="Times New Roman" pitchFamily="18" charset="0"/>
              </a:rPr>
              <a:t>нищеты и </a:t>
            </a:r>
            <a:r>
              <a:rPr lang="ru-RU" sz="800" dirty="0" smtClean="0">
                <a:latin typeface="Times New Roman" pitchFamily="18" charset="0"/>
                <a:ea typeface="Calibri" pitchFamily="34" charset="0"/>
                <a:cs typeface="Times New Roman" pitchFamily="18" charset="0"/>
              </a:rPr>
              <a:t>голода; качественное </a:t>
            </a:r>
            <a:r>
              <a:rPr lang="ru-RU" sz="800" dirty="0">
                <a:latin typeface="Times New Roman" pitchFamily="18" charset="0"/>
                <a:ea typeface="Calibri" pitchFamily="34" charset="0"/>
                <a:cs typeface="Times New Roman" pitchFamily="18" charset="0"/>
              </a:rPr>
              <a:t>образование</a:t>
            </a:r>
            <a:r>
              <a:rPr lang="ru-RU" sz="800" dirty="0" smtClean="0">
                <a:latin typeface="Times New Roman" pitchFamily="18" charset="0"/>
                <a:ea typeface="Calibri" pitchFamily="34" charset="0"/>
                <a:cs typeface="Times New Roman" pitchFamily="18" charset="0"/>
              </a:rPr>
              <a:t>;</a:t>
            </a:r>
          </a:p>
          <a:p>
            <a:pPr lvl="0" eaLnBrk="0" fontAlgn="base" hangingPunct="0">
              <a:spcBef>
                <a:spcPct val="0"/>
              </a:spcBef>
              <a:spcAft>
                <a:spcPct val="0"/>
              </a:spcAft>
            </a:pPr>
            <a:r>
              <a:rPr lang="ru-RU" sz="800" dirty="0" smtClean="0">
                <a:latin typeface="Times New Roman" pitchFamily="18" charset="0"/>
                <a:ea typeface="Calibri" pitchFamily="34" charset="0"/>
                <a:cs typeface="Times New Roman" pitchFamily="18" charset="0"/>
              </a:rPr>
              <a:t>производство </a:t>
            </a:r>
            <a:r>
              <a:rPr lang="ru-RU" sz="800" dirty="0">
                <a:latin typeface="Times New Roman" pitchFamily="18" charset="0"/>
                <a:ea typeface="Calibri" pitchFamily="34" charset="0"/>
                <a:cs typeface="Times New Roman" pitchFamily="18" charset="0"/>
              </a:rPr>
              <a:t>недорогой и экологически чистой </a:t>
            </a:r>
            <a:r>
              <a:rPr lang="ru-RU" sz="800" dirty="0" smtClean="0">
                <a:latin typeface="Times New Roman" pitchFamily="18" charset="0"/>
                <a:ea typeface="Calibri" pitchFamily="34" charset="0"/>
                <a:cs typeface="Times New Roman" pitchFamily="18" charset="0"/>
              </a:rPr>
              <a:t>энергии;  </a:t>
            </a:r>
          </a:p>
          <a:p>
            <a:pPr lvl="0" eaLnBrk="0" fontAlgn="base" hangingPunct="0">
              <a:spcBef>
                <a:spcPct val="0"/>
              </a:spcBef>
              <a:spcAft>
                <a:spcPct val="0"/>
              </a:spcAft>
            </a:pPr>
            <a:r>
              <a:rPr lang="ru-RU" sz="800" dirty="0" smtClean="0">
                <a:latin typeface="Times New Roman" pitchFamily="18" charset="0"/>
                <a:ea typeface="Calibri" pitchFamily="34" charset="0"/>
                <a:cs typeface="Times New Roman" pitchFamily="18" charset="0"/>
              </a:rPr>
              <a:t>достойная </a:t>
            </a:r>
            <a:r>
              <a:rPr lang="ru-RU" sz="800" dirty="0">
                <a:latin typeface="Times New Roman" pitchFamily="18" charset="0"/>
                <a:ea typeface="Calibri" pitchFamily="34" charset="0"/>
                <a:cs typeface="Times New Roman" pitchFamily="18" charset="0"/>
              </a:rPr>
              <a:t>работа и экономический </a:t>
            </a:r>
            <a:r>
              <a:rPr lang="ru-RU" sz="800" dirty="0" smtClean="0">
                <a:latin typeface="Times New Roman" pitchFamily="18" charset="0"/>
                <a:ea typeface="Calibri" pitchFamily="34" charset="0"/>
                <a:cs typeface="Times New Roman" pitchFamily="18" charset="0"/>
              </a:rPr>
              <a:t>рост; </a:t>
            </a:r>
          </a:p>
          <a:p>
            <a:pPr lvl="0" eaLnBrk="0" fontAlgn="base" hangingPunct="0">
              <a:spcBef>
                <a:spcPct val="0"/>
              </a:spcBef>
              <a:spcAft>
                <a:spcPct val="0"/>
              </a:spcAft>
            </a:pPr>
            <a:r>
              <a:rPr lang="ru-RU" sz="800" dirty="0" smtClean="0">
                <a:latin typeface="Times New Roman" pitchFamily="18" charset="0"/>
                <a:ea typeface="Calibri" pitchFamily="34" charset="0"/>
                <a:cs typeface="Times New Roman" pitchFamily="18" charset="0"/>
              </a:rPr>
              <a:t>борьба </a:t>
            </a:r>
            <a:r>
              <a:rPr lang="ru-RU" sz="800" dirty="0">
                <a:latin typeface="Times New Roman" pitchFamily="18" charset="0"/>
                <a:ea typeface="Calibri" pitchFamily="34" charset="0"/>
                <a:cs typeface="Times New Roman" pitchFamily="18" charset="0"/>
              </a:rPr>
              <a:t>с изменением климата и сохранение экосистем</a:t>
            </a:r>
            <a:r>
              <a:rPr lang="ru-RU" sz="800" dirty="0" smtClean="0">
                <a:latin typeface="Times New Roman" pitchFamily="18" charset="0"/>
                <a:ea typeface="Calibri" pitchFamily="34" charset="0"/>
                <a:cs typeface="Times New Roman" pitchFamily="18" charset="0"/>
              </a:rPr>
              <a:t>; </a:t>
            </a:r>
          </a:p>
          <a:p>
            <a:pPr lvl="0" eaLnBrk="0" fontAlgn="base" hangingPunct="0">
              <a:spcBef>
                <a:spcPct val="0"/>
              </a:spcBef>
              <a:spcAft>
                <a:spcPct val="0"/>
              </a:spcAft>
            </a:pPr>
            <a:r>
              <a:rPr lang="ru-RU" sz="800" dirty="0" smtClean="0">
                <a:latin typeface="Times New Roman" pitchFamily="18" charset="0"/>
                <a:ea typeface="Calibri" pitchFamily="34" charset="0"/>
                <a:cs typeface="Times New Roman" pitchFamily="18" charset="0"/>
              </a:rPr>
              <a:t>мир </a:t>
            </a:r>
            <a:r>
              <a:rPr lang="ru-RU" sz="800" dirty="0">
                <a:latin typeface="Times New Roman" pitchFamily="18" charset="0"/>
                <a:ea typeface="Calibri" pitchFamily="34" charset="0"/>
                <a:cs typeface="Times New Roman" pitchFamily="18" charset="0"/>
              </a:rPr>
              <a:t>и правосудие</a:t>
            </a:r>
            <a:r>
              <a:rPr lang="ru-RU" sz="800" dirty="0" smtClean="0">
                <a:latin typeface="Times New Roman" pitchFamily="18" charset="0"/>
                <a:ea typeface="Calibri" pitchFamily="34" charset="0"/>
                <a:cs typeface="Times New Roman" pitchFamily="18" charset="0"/>
              </a:rPr>
              <a:t>.</a:t>
            </a:r>
            <a:endParaRPr lang="ru-RU" sz="1000" b="1" dirty="0">
              <a:latin typeface="Times New Roman" pitchFamily="18" charset="0"/>
              <a:cs typeface="Times New Roman" pitchFamily="18" charset="0"/>
            </a:endParaRPr>
          </a:p>
        </p:txBody>
      </p:sp>
      <p:sp>
        <p:nvSpPr>
          <p:cNvPr id="18" name="AutoShape 2" descr="https://skr.sh/i/140623/UMDZQ9tC.png?download=1&amp;name=%D0%A1%D0%BA%D1%80%D0%B8%D0%BD%D1%88%D0%BE%D1%82%2014-06-2023%2014:37:44.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9" name="AutoShape 2" descr="https://skr.sh/i/140623/pjpxbxRB.png?download=1&amp;name=%D0%A1%D0%BA%D1%80%D0%B8%D0%BD%D1%88%D0%BE%D1%82%2014-06-2023%2018:31:51.pn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3" name="Прямоугольник 12"/>
          <p:cNvSpPr/>
          <p:nvPr/>
        </p:nvSpPr>
        <p:spPr>
          <a:xfrm>
            <a:off x="0" y="463186"/>
            <a:ext cx="4427678" cy="492443"/>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200" b="1" dirty="0" smtClean="0">
                <a:latin typeface="Times New Roman" panose="02020603050405020304" pitchFamily="18" charset="0"/>
                <a:cs typeface="Times New Roman" panose="02020603050405020304" pitchFamily="18" charset="0"/>
              </a:rPr>
              <a:t>Потребитель – это  </a:t>
            </a:r>
          </a:p>
          <a:p>
            <a:endParaRPr lang="ru-RU" sz="1400" b="1" dirty="0">
              <a:latin typeface="Times New Roman" pitchFamily="18" charset="0"/>
              <a:cs typeface="Times New Roman" pitchFamily="18" charset="0"/>
            </a:endParaRPr>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21" y="1006352"/>
            <a:ext cx="4222333" cy="2558185"/>
          </a:xfrm>
          <a:prstGeom prst="rect">
            <a:avLst/>
          </a:prstGeom>
        </p:spPr>
      </p:pic>
      <p:sp>
        <p:nvSpPr>
          <p:cNvPr id="15" name="Прямоугольник 14"/>
          <p:cNvSpPr/>
          <p:nvPr/>
        </p:nvSpPr>
        <p:spPr>
          <a:xfrm>
            <a:off x="35534" y="4202092"/>
            <a:ext cx="4427678" cy="492443"/>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200" b="1" dirty="0">
                <a:latin typeface="Times New Roman" panose="02020603050405020304" pitchFamily="18" charset="0"/>
                <a:cs typeface="Times New Roman" panose="02020603050405020304" pitchFamily="18" charset="0"/>
              </a:rPr>
              <a:t>Рациональное поведение </a:t>
            </a:r>
            <a:r>
              <a:rPr lang="ru-RU" sz="1200" b="1" dirty="0" smtClean="0">
                <a:latin typeface="Times New Roman" panose="02020603050405020304" pitchFamily="18" charset="0"/>
                <a:cs typeface="Times New Roman" panose="02020603050405020304" pitchFamily="18" charset="0"/>
              </a:rPr>
              <a:t>потребителя - </a:t>
            </a:r>
          </a:p>
          <a:p>
            <a:endParaRPr lang="ru-RU" sz="1400" b="1" dirty="0">
              <a:latin typeface="Times New Roman" pitchFamily="18" charset="0"/>
              <a:cs typeface="Times New Roman" pitchFamily="18" charset="0"/>
            </a:endParaRPr>
          </a:p>
        </p:txBody>
      </p:sp>
      <p:sp>
        <p:nvSpPr>
          <p:cNvPr id="8" name="Прямоугольник 7"/>
          <p:cNvSpPr/>
          <p:nvPr/>
        </p:nvSpPr>
        <p:spPr>
          <a:xfrm>
            <a:off x="35534" y="4748463"/>
            <a:ext cx="4572000" cy="1015663"/>
          </a:xfrm>
          <a:prstGeom prst="rect">
            <a:avLst/>
          </a:prstGeom>
        </p:spPr>
        <p:txBody>
          <a:bodyPr>
            <a:spAutoFit/>
          </a:bodyPr>
          <a:lstStyle/>
          <a:p>
            <a:pPr lvl="0"/>
            <a:r>
              <a:rPr lang="ru-RU" sz="1200" b="1" dirty="0">
                <a:latin typeface="Times New Roman" panose="02020603050405020304" pitchFamily="18" charset="0"/>
                <a:cs typeface="Times New Roman" panose="02020603050405020304" pitchFamily="18" charset="0"/>
              </a:rPr>
              <a:t>Основные принципы поведения потребителя на </a:t>
            </a:r>
            <a:r>
              <a:rPr lang="ru-RU" sz="1200" b="1" dirty="0" smtClean="0">
                <a:latin typeface="Times New Roman" panose="02020603050405020304" pitchFamily="18" charset="0"/>
                <a:cs typeface="Times New Roman" panose="02020603050405020304" pitchFamily="18" charset="0"/>
              </a:rPr>
              <a:t>рынке </a:t>
            </a:r>
          </a:p>
          <a:p>
            <a:pPr lvl="0"/>
            <a:r>
              <a:rPr lang="ru-RU" sz="1200" b="1" dirty="0" smtClean="0">
                <a:latin typeface="Times New Roman" panose="02020603050405020304" pitchFamily="18" charset="0"/>
                <a:cs typeface="Times New Roman" panose="02020603050405020304" pitchFamily="18" charset="0"/>
              </a:rPr>
              <a:t>1.</a:t>
            </a:r>
          </a:p>
          <a:p>
            <a:pPr lvl="0"/>
            <a:r>
              <a:rPr lang="ru-RU" sz="1200" b="1" dirty="0" smtClean="0">
                <a:latin typeface="Times New Roman" panose="02020603050405020304" pitchFamily="18" charset="0"/>
                <a:cs typeface="Times New Roman" panose="02020603050405020304" pitchFamily="18" charset="0"/>
              </a:rPr>
              <a:t>2.</a:t>
            </a:r>
          </a:p>
          <a:p>
            <a:pPr lvl="0"/>
            <a:r>
              <a:rPr lang="ru-RU" sz="1200" b="1" dirty="0" smtClean="0">
                <a:latin typeface="Times New Roman" panose="02020603050405020304" pitchFamily="18" charset="0"/>
                <a:cs typeface="Times New Roman" panose="02020603050405020304" pitchFamily="18" charset="0"/>
              </a:rPr>
              <a:t>3.</a:t>
            </a:r>
          </a:p>
          <a:p>
            <a:pPr lvl="0"/>
            <a:r>
              <a:rPr lang="ru-RU" sz="1200" b="1" dirty="0" smtClean="0">
                <a:latin typeface="Times New Roman" panose="02020603050405020304" pitchFamily="18" charset="0"/>
                <a:cs typeface="Times New Roman" panose="02020603050405020304" pitchFamily="18" charset="0"/>
              </a:rPr>
              <a:t>4.</a:t>
            </a:r>
          </a:p>
        </p:txBody>
      </p:sp>
      <p:sp>
        <p:nvSpPr>
          <p:cNvPr id="17" name="Прямоугольник 16"/>
          <p:cNvSpPr/>
          <p:nvPr/>
        </p:nvSpPr>
        <p:spPr>
          <a:xfrm>
            <a:off x="93876" y="5814849"/>
            <a:ext cx="1998786" cy="954107"/>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400" b="1" dirty="0" smtClean="0">
                <a:latin typeface="Times New Roman" pitchFamily="18" charset="0"/>
                <a:cs typeface="Times New Roman" pitchFamily="18" charset="0"/>
              </a:rPr>
              <a:t>Доходы </a:t>
            </a:r>
          </a:p>
          <a:p>
            <a:r>
              <a:rPr lang="ru-RU" sz="1400" b="1"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 </a:t>
            </a:r>
          </a:p>
          <a:p>
            <a:endParaRPr lang="ru-RU" sz="1200" b="1" dirty="0">
              <a:latin typeface="Times New Roman" pitchFamily="18" charset="0"/>
              <a:cs typeface="Times New Roman" pitchFamily="18" charset="0"/>
            </a:endParaRPr>
          </a:p>
          <a:p>
            <a:endParaRPr lang="ru-RU" sz="1600" b="1" dirty="0">
              <a:latin typeface="Times New Roman" pitchFamily="18" charset="0"/>
              <a:cs typeface="Times New Roman" pitchFamily="18" charset="0"/>
            </a:endParaRPr>
          </a:p>
        </p:txBody>
      </p:sp>
      <p:sp>
        <p:nvSpPr>
          <p:cNvPr id="19" name="Прямоугольник 18"/>
          <p:cNvSpPr/>
          <p:nvPr/>
        </p:nvSpPr>
        <p:spPr>
          <a:xfrm>
            <a:off x="2126788" y="5814849"/>
            <a:ext cx="2336423" cy="954107"/>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400" b="1" dirty="0" smtClean="0">
                <a:latin typeface="Times New Roman" pitchFamily="18" charset="0"/>
                <a:cs typeface="Times New Roman" pitchFamily="18" charset="0"/>
              </a:rPr>
              <a:t>Расходы </a:t>
            </a:r>
          </a:p>
          <a:p>
            <a:r>
              <a:rPr lang="ru-RU" sz="1400" b="1"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 </a:t>
            </a:r>
          </a:p>
          <a:p>
            <a:endParaRPr lang="ru-RU" sz="1200" b="1" dirty="0">
              <a:latin typeface="Times New Roman" pitchFamily="18" charset="0"/>
              <a:cs typeface="Times New Roman" pitchFamily="18" charset="0"/>
            </a:endParaRPr>
          </a:p>
          <a:p>
            <a:endParaRPr lang="ru-RU" sz="1600" b="1" dirty="0">
              <a:latin typeface="Times New Roman" pitchFamily="18" charset="0"/>
              <a:cs typeface="Times New Roman" pitchFamily="18" charset="0"/>
            </a:endParaRPr>
          </a:p>
        </p:txBody>
      </p:sp>
      <p:sp>
        <p:nvSpPr>
          <p:cNvPr id="10" name="Rectangle 2"/>
          <p:cNvSpPr>
            <a:spLocks noChangeArrowheads="1"/>
          </p:cNvSpPr>
          <p:nvPr/>
        </p:nvSpPr>
        <p:spPr bwMode="auto">
          <a:xfrm>
            <a:off x="0" y="-1959482"/>
            <a:ext cx="65" cy="39189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88872" rIns="0" bIns="88872"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24300" b="0" i="0" u="none" strike="noStrike" cap="none" normalizeH="0" baseline="0" dirty="0" smtClean="0">
              <a:ln>
                <a:noFill/>
              </a:ln>
              <a:solidFill>
                <a:srgbClr val="4E4E3F"/>
              </a:solidFill>
              <a:effectLst/>
              <a:latin typeface="Open Sans"/>
            </a:endParaRPr>
          </a:p>
        </p:txBody>
      </p:sp>
      <p:pic>
        <p:nvPicPr>
          <p:cNvPr id="1027" name="Picture 3" descr="Таблицы_История.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52320" y="5435092"/>
            <a:ext cx="1603266" cy="13338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4019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ChangeArrowheads="1"/>
          </p:cNvSpPr>
          <p:nvPr/>
        </p:nvSpPr>
        <p:spPr bwMode="auto">
          <a:xfrm>
            <a:off x="115326" y="35823"/>
            <a:ext cx="9028673"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ru-RU" sz="1400" b="1" dirty="0" smtClean="0">
                <a:latin typeface="Times New Roman" pitchFamily="18" charset="0"/>
                <a:ea typeface="Calibri" pitchFamily="34" charset="0"/>
                <a:cs typeface="Times New Roman" pitchFamily="18" charset="0"/>
              </a:rPr>
              <a:t>2.5. Функционирование </a:t>
            </a:r>
            <a:r>
              <a:rPr lang="ru-RU" sz="1400" b="1" dirty="0">
                <a:latin typeface="Times New Roman" pitchFamily="18" charset="0"/>
                <a:ea typeface="Calibri" pitchFamily="34" charset="0"/>
                <a:cs typeface="Times New Roman" pitchFamily="18" charset="0"/>
              </a:rPr>
              <a:t>рынков. </a:t>
            </a:r>
            <a:r>
              <a:rPr lang="ru-RU" sz="1400" dirty="0">
                <a:latin typeface="Times New Roman" pitchFamily="18" charset="0"/>
                <a:ea typeface="Calibri" pitchFamily="34" charset="0"/>
                <a:cs typeface="Times New Roman" pitchFamily="18" charset="0"/>
              </a:rPr>
              <a:t>Рыночные </a:t>
            </a:r>
            <a:r>
              <a:rPr lang="ru-RU" sz="1400" dirty="0" smtClean="0">
                <a:latin typeface="Times New Roman" pitchFamily="18" charset="0"/>
                <a:ea typeface="Calibri" pitchFamily="34" charset="0"/>
                <a:cs typeface="Times New Roman" pitchFamily="18" charset="0"/>
              </a:rPr>
              <a:t>механизмы</a:t>
            </a:r>
            <a:r>
              <a:rPr lang="ru-RU" sz="1400" dirty="0">
                <a:latin typeface="Times New Roman" pitchFamily="18" charset="0"/>
                <a:ea typeface="Calibri" pitchFamily="34" charset="0"/>
                <a:cs typeface="Times New Roman" pitchFamily="18" charset="0"/>
              </a:rPr>
              <a:t>: цена и конкуренция. </a:t>
            </a:r>
            <a:r>
              <a:rPr lang="ru-RU" sz="1400" dirty="0" smtClean="0">
                <a:latin typeface="Times New Roman" pitchFamily="18" charset="0"/>
                <a:ea typeface="Calibri" pitchFamily="34" charset="0"/>
                <a:cs typeface="Times New Roman" pitchFamily="18" charset="0"/>
              </a:rPr>
              <a:t>Рыночное ценообразование</a:t>
            </a:r>
            <a:r>
              <a:rPr lang="ru-RU" sz="1400" dirty="0">
                <a:latin typeface="Times New Roman" pitchFamily="18" charset="0"/>
                <a:ea typeface="Calibri" pitchFamily="34" charset="0"/>
                <a:cs typeface="Times New Roman" pitchFamily="18" charset="0"/>
              </a:rPr>
              <a:t>. Рыночный спрос, </a:t>
            </a:r>
            <a:r>
              <a:rPr lang="ru-RU" sz="1400" dirty="0" smtClean="0">
                <a:latin typeface="Times New Roman" pitchFamily="18" charset="0"/>
                <a:ea typeface="Calibri" pitchFamily="34" charset="0"/>
                <a:cs typeface="Times New Roman" pitchFamily="18" charset="0"/>
              </a:rPr>
              <a:t>величина и </a:t>
            </a:r>
            <a:r>
              <a:rPr lang="ru-RU" sz="1400" dirty="0">
                <a:latin typeface="Times New Roman" pitchFamily="18" charset="0"/>
                <a:ea typeface="Calibri" pitchFamily="34" charset="0"/>
                <a:cs typeface="Times New Roman" pitchFamily="18" charset="0"/>
              </a:rPr>
              <a:t>факторы спроса. Рыночное предложение</a:t>
            </a:r>
            <a:r>
              <a:rPr lang="ru-RU" sz="1400" dirty="0" smtClean="0">
                <a:latin typeface="Times New Roman" pitchFamily="18" charset="0"/>
                <a:ea typeface="Calibri" pitchFamily="34" charset="0"/>
                <a:cs typeface="Times New Roman" pitchFamily="18" charset="0"/>
              </a:rPr>
              <a:t>, величина </a:t>
            </a:r>
            <a:r>
              <a:rPr lang="ru-RU" sz="1400" dirty="0">
                <a:latin typeface="Times New Roman" pitchFamily="18" charset="0"/>
                <a:ea typeface="Calibri" pitchFamily="34" charset="0"/>
                <a:cs typeface="Times New Roman" pitchFamily="18" charset="0"/>
              </a:rPr>
              <a:t>и факторы предложения. </a:t>
            </a:r>
            <a:r>
              <a:rPr lang="ru-RU" sz="1400" dirty="0" smtClean="0">
                <a:latin typeface="Times New Roman" pitchFamily="18" charset="0"/>
                <a:ea typeface="Calibri" pitchFamily="34" charset="0"/>
                <a:cs typeface="Times New Roman" pitchFamily="18" charset="0"/>
              </a:rPr>
              <a:t>Закон спроса</a:t>
            </a:r>
            <a:r>
              <a:rPr lang="ru-RU" sz="1400" dirty="0">
                <a:latin typeface="Times New Roman" pitchFamily="18" charset="0"/>
                <a:ea typeface="Calibri" pitchFamily="34" charset="0"/>
                <a:cs typeface="Times New Roman" pitchFamily="18" charset="0"/>
              </a:rPr>
              <a:t>. Закон предложения. </a:t>
            </a:r>
            <a:r>
              <a:rPr lang="ru-RU" sz="1400" dirty="0" smtClean="0">
                <a:latin typeface="Times New Roman" pitchFamily="18" charset="0"/>
                <a:ea typeface="Calibri" pitchFamily="34" charset="0"/>
                <a:cs typeface="Times New Roman" pitchFamily="18" charset="0"/>
              </a:rPr>
              <a:t>Эластичность спроса </a:t>
            </a:r>
            <a:r>
              <a:rPr lang="ru-RU" sz="1400" dirty="0">
                <a:latin typeface="Times New Roman" pitchFamily="18" charset="0"/>
                <a:ea typeface="Calibri" pitchFamily="34" charset="0"/>
                <a:cs typeface="Times New Roman" pitchFamily="18" charset="0"/>
              </a:rPr>
              <a:t>и эластичность предложения. </a:t>
            </a:r>
            <a:r>
              <a:rPr lang="ru-RU" sz="1400" b="1" dirty="0" smtClean="0">
                <a:latin typeface="Times New Roman" pitchFamily="18" charset="0"/>
                <a:ea typeface="Calibri" pitchFamily="34" charset="0"/>
                <a:cs typeface="Times New Roman" pitchFamily="18" charset="0"/>
              </a:rPr>
              <a:t>Рынки труда</a:t>
            </a:r>
            <a:r>
              <a:rPr lang="ru-RU" sz="1400" b="1" dirty="0">
                <a:latin typeface="Times New Roman" pitchFamily="18" charset="0"/>
                <a:ea typeface="Calibri" pitchFamily="34" charset="0"/>
                <a:cs typeface="Times New Roman" pitchFamily="18" charset="0"/>
              </a:rPr>
              <a:t>, капитала, земли, информации. </a:t>
            </a:r>
            <a:r>
              <a:rPr lang="ru-RU" sz="1400" dirty="0" smtClean="0">
                <a:latin typeface="Times New Roman" pitchFamily="18" charset="0"/>
                <a:ea typeface="Calibri" pitchFamily="34" charset="0"/>
                <a:cs typeface="Times New Roman" pitchFamily="18" charset="0"/>
              </a:rPr>
              <a:t>Государственное </a:t>
            </a:r>
            <a:r>
              <a:rPr lang="ru-RU" sz="1400" dirty="0">
                <a:latin typeface="Times New Roman" pitchFamily="18" charset="0"/>
                <a:ea typeface="Calibri" pitchFamily="34" charset="0"/>
                <a:cs typeface="Times New Roman" pitchFamily="18" charset="0"/>
              </a:rPr>
              <a:t>регулирование рынков</a:t>
            </a:r>
            <a:endParaRPr lang="ru-RU" sz="1400" dirty="0">
              <a:latin typeface="Times New Roman" pitchFamily="18" charset="0"/>
              <a:cs typeface="Times New Roman" pitchFamily="18" charset="0"/>
            </a:endParaRPr>
          </a:p>
        </p:txBody>
      </p:sp>
      <p:sp>
        <p:nvSpPr>
          <p:cNvPr id="8" name="Прямоугольник 7"/>
          <p:cNvSpPr/>
          <p:nvPr/>
        </p:nvSpPr>
        <p:spPr>
          <a:xfrm>
            <a:off x="72489" y="3345732"/>
            <a:ext cx="4412728" cy="276999"/>
          </a:xfrm>
          <a:prstGeom prst="rect">
            <a:avLst/>
          </a:prstGeom>
          <a:solidFill>
            <a:schemeClr val="bg1">
              <a:lumMod val="95000"/>
            </a:schemeClr>
          </a:solidFill>
          <a:ln>
            <a:solidFill>
              <a:schemeClr val="tx2">
                <a:lumMod val="50000"/>
                <a:lumOff val="50000"/>
              </a:schemeClr>
            </a:solidFill>
          </a:ln>
        </p:spPr>
        <p:txBody>
          <a:bodyPr wrap="square">
            <a:spAutoFit/>
          </a:bodyPr>
          <a:lstStyle/>
          <a:p>
            <a:pPr algn="ctr"/>
            <a:r>
              <a:rPr lang="ru-RU" sz="1200" b="1" kern="0" dirty="0" smtClean="0">
                <a:latin typeface="Times New Roman" panose="02020603050405020304" pitchFamily="18" charset="0"/>
                <a:cs typeface="Times New Roman" panose="02020603050405020304" pitchFamily="18" charset="0"/>
              </a:rPr>
              <a:t>Условия возникновения рынка</a:t>
            </a:r>
            <a:endParaRPr lang="ru-RU" sz="1200" dirty="0">
              <a:latin typeface="Times New Roman" panose="02020603050405020304" pitchFamily="18" charset="0"/>
              <a:cs typeface="Times New Roman" panose="02020603050405020304" pitchFamily="18" charset="0"/>
            </a:endParaRPr>
          </a:p>
        </p:txBody>
      </p:sp>
      <p:sp>
        <p:nvSpPr>
          <p:cNvPr id="18" name="AutoShape 2" descr="https://skr.sh/i/140623/UMDZQ9tC.png?download=1&amp;name=%D0%A1%D0%BA%D1%80%D0%B8%D0%BD%D1%88%D0%BE%D1%82%2014-06-2023%2014:37:44.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5" name="Прямоугольник 34"/>
          <p:cNvSpPr/>
          <p:nvPr/>
        </p:nvSpPr>
        <p:spPr>
          <a:xfrm>
            <a:off x="97878" y="1049286"/>
            <a:ext cx="4361950" cy="738664"/>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400" b="1" dirty="0" smtClean="0">
                <a:latin typeface="Times New Roman" pitchFamily="18" charset="0"/>
                <a:cs typeface="Times New Roman" pitchFamily="18" charset="0"/>
              </a:rPr>
              <a:t>Рынок </a:t>
            </a:r>
            <a:r>
              <a:rPr lang="ru-RU" sz="1400" dirty="0" smtClean="0">
                <a:latin typeface="Times New Roman" pitchFamily="18" charset="0"/>
                <a:cs typeface="Times New Roman" pitchFamily="18" charset="0"/>
              </a:rPr>
              <a:t>– это</a:t>
            </a:r>
          </a:p>
          <a:p>
            <a:endParaRPr lang="ru-RU" sz="1400" dirty="0" smtClean="0">
              <a:latin typeface="Times New Roman" pitchFamily="18" charset="0"/>
              <a:cs typeface="Times New Roman" pitchFamily="18" charset="0"/>
            </a:endParaRPr>
          </a:p>
          <a:p>
            <a:pPr algn="ctr"/>
            <a:endParaRPr lang="ru-RU" sz="1400" b="1" dirty="0">
              <a:latin typeface="Times New Roman" pitchFamily="18" charset="0"/>
              <a:cs typeface="Times New Roman" pitchFamily="18" charset="0"/>
            </a:endParaRPr>
          </a:p>
        </p:txBody>
      </p:sp>
      <p:graphicFrame>
        <p:nvGraphicFramePr>
          <p:cNvPr id="36" name="Таблица 35"/>
          <p:cNvGraphicFramePr>
            <a:graphicFrameLocks noGrp="1"/>
          </p:cNvGraphicFramePr>
          <p:nvPr>
            <p:extLst>
              <p:ext uri="{D42A27DB-BD31-4B8C-83A1-F6EECF244321}">
                <p14:modId xmlns:p14="http://schemas.microsoft.com/office/powerpoint/2010/main" val="2390285437"/>
              </p:ext>
            </p:extLst>
          </p:nvPr>
        </p:nvGraphicFramePr>
        <p:xfrm>
          <a:off x="4737314" y="3099818"/>
          <a:ext cx="4323825" cy="1664886"/>
        </p:xfrm>
        <a:graphic>
          <a:graphicData uri="http://schemas.openxmlformats.org/drawingml/2006/table">
            <a:tbl>
              <a:tblPr firstRow="1" firstCol="1" bandRow="1"/>
              <a:tblGrid>
                <a:gridCol w="1634886">
                  <a:extLst>
                    <a:ext uri="{9D8B030D-6E8A-4147-A177-3AD203B41FA5}">
                      <a16:colId xmlns:a16="http://schemas.microsoft.com/office/drawing/2014/main" val="20000"/>
                    </a:ext>
                  </a:extLst>
                </a:gridCol>
                <a:gridCol w="2688939">
                  <a:extLst>
                    <a:ext uri="{9D8B030D-6E8A-4147-A177-3AD203B41FA5}">
                      <a16:colId xmlns:a16="http://schemas.microsoft.com/office/drawing/2014/main" val="20001"/>
                    </a:ext>
                  </a:extLst>
                </a:gridCol>
              </a:tblGrid>
              <a:tr h="0">
                <a:tc gridSpan="2">
                  <a:txBody>
                    <a:bodyPr/>
                    <a:lstStyle/>
                    <a:p>
                      <a:pPr algn="ctr">
                        <a:lnSpc>
                          <a:spcPct val="115000"/>
                        </a:lnSpc>
                        <a:spcAft>
                          <a:spcPts val="0"/>
                        </a:spcAft>
                      </a:pPr>
                      <a:r>
                        <a:rPr lang="ru-RU" sz="1400" b="1" dirty="0" smtClean="0">
                          <a:solidFill>
                            <a:schemeClr val="tx1"/>
                          </a:solidFill>
                          <a:effectLst/>
                          <a:latin typeface="Times New Roman" panose="02020603050405020304" pitchFamily="18" charset="0"/>
                          <a:ea typeface="Calibri"/>
                          <a:cs typeface="Times New Roman" panose="02020603050405020304" pitchFamily="18" charset="0"/>
                        </a:rPr>
                        <a:t>Классификация рынков</a:t>
                      </a:r>
                      <a:endParaRPr lang="ru-RU" sz="800" b="1" dirty="0">
                        <a:solidFill>
                          <a:schemeClr val="tx1"/>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hMerge="1">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0"/>
                  </a:ext>
                </a:extLst>
              </a:tr>
              <a:tr h="246527">
                <a:tc>
                  <a:txBody>
                    <a:bodyPr/>
                    <a:lstStyle/>
                    <a:p>
                      <a:pPr>
                        <a:lnSpc>
                          <a:spcPct val="115000"/>
                        </a:lnSpc>
                        <a:spcAft>
                          <a:spcPts val="0"/>
                        </a:spcAft>
                      </a:pPr>
                      <a:endParaRPr lang="ru-RU" sz="800" dirty="0">
                        <a:solidFill>
                          <a:srgbClr val="002060"/>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a:lnSpc>
                          <a:spcPct val="115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22613">
                <a:tc>
                  <a:txBody>
                    <a:bodyPr/>
                    <a:lstStyle/>
                    <a:p>
                      <a:pPr>
                        <a:lnSpc>
                          <a:spcPct val="115000"/>
                        </a:lnSpc>
                        <a:spcAft>
                          <a:spcPts val="0"/>
                        </a:spcAft>
                      </a:pPr>
                      <a:endParaRPr lang="ru-RU" sz="800" dirty="0">
                        <a:solidFill>
                          <a:srgbClr val="002060"/>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15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2"/>
                  </a:ext>
                </a:extLst>
              </a:tr>
              <a:tr h="222613">
                <a:tc>
                  <a:txBody>
                    <a:bodyPr/>
                    <a:lstStyle/>
                    <a:p>
                      <a:pPr>
                        <a:lnSpc>
                          <a:spcPct val="115000"/>
                        </a:lnSpc>
                        <a:spcAft>
                          <a:spcPts val="0"/>
                        </a:spcAft>
                      </a:pPr>
                      <a:endParaRPr lang="ru-RU" sz="800" dirty="0">
                        <a:solidFill>
                          <a:srgbClr val="002060"/>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15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3"/>
                  </a:ext>
                </a:extLst>
              </a:tr>
              <a:tr h="222613">
                <a:tc>
                  <a:txBody>
                    <a:bodyPr/>
                    <a:lstStyle/>
                    <a:p>
                      <a:pPr>
                        <a:lnSpc>
                          <a:spcPct val="115000"/>
                        </a:lnSpc>
                        <a:spcAft>
                          <a:spcPts val="0"/>
                        </a:spcAft>
                      </a:pPr>
                      <a:endParaRPr lang="ru-RU" sz="800" dirty="0">
                        <a:solidFill>
                          <a:srgbClr val="002060"/>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15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4"/>
                  </a:ext>
                </a:extLst>
              </a:tr>
            </a:tbl>
          </a:graphicData>
        </a:graphic>
      </p:graphicFrame>
      <p:sp>
        <p:nvSpPr>
          <p:cNvPr id="9" name="AutoShape 2" descr="https://skr.sh/i/140623/pjpxbxRB.png?download=1&amp;name=%D0%A1%D0%BA%D1%80%D0%B8%D0%BD%D1%88%D0%BE%D1%82%2014-06-2023%2018:31:51.pn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25" name="Стрелка вправо 24"/>
          <p:cNvSpPr/>
          <p:nvPr/>
        </p:nvSpPr>
        <p:spPr>
          <a:xfrm>
            <a:off x="4295481" y="1308209"/>
            <a:ext cx="361277" cy="12115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1" name="Прямоугольник 40"/>
          <p:cNvSpPr/>
          <p:nvPr/>
        </p:nvSpPr>
        <p:spPr>
          <a:xfrm>
            <a:off x="4694327" y="1014375"/>
            <a:ext cx="4449671" cy="1969770"/>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400" b="1" dirty="0" smtClean="0">
                <a:latin typeface="Times New Roman" pitchFamily="18" charset="0"/>
                <a:cs typeface="Times New Roman" pitchFamily="18" charset="0"/>
              </a:rPr>
              <a:t>Функции рынка:</a:t>
            </a:r>
            <a:endParaRPr lang="ru-RU" sz="1200" b="1" dirty="0" smtClean="0">
              <a:latin typeface="Times New Roman" pitchFamily="18" charset="0"/>
              <a:cs typeface="Times New Roman" pitchFamily="18" charset="0"/>
            </a:endParaRPr>
          </a:p>
          <a:p>
            <a:r>
              <a:rPr lang="ru-RU" sz="1200" b="1" dirty="0" smtClean="0">
                <a:latin typeface="Times New Roman" pitchFamily="18" charset="0"/>
                <a:cs typeface="Times New Roman" pitchFamily="18" charset="0"/>
              </a:rPr>
              <a:t>1.</a:t>
            </a:r>
          </a:p>
          <a:p>
            <a:endParaRPr lang="ru-RU" sz="1200" b="1" dirty="0" smtClean="0">
              <a:latin typeface="Times New Roman" pitchFamily="18" charset="0"/>
              <a:cs typeface="Times New Roman" pitchFamily="18" charset="0"/>
            </a:endParaRPr>
          </a:p>
          <a:p>
            <a:r>
              <a:rPr lang="ru-RU" sz="1200" b="1" dirty="0" smtClean="0">
                <a:latin typeface="Times New Roman" pitchFamily="18" charset="0"/>
                <a:cs typeface="Times New Roman" pitchFamily="18" charset="0"/>
              </a:rPr>
              <a:t>2.</a:t>
            </a:r>
          </a:p>
          <a:p>
            <a:endParaRPr lang="ru-RU" sz="1200" b="1" dirty="0" smtClean="0">
              <a:latin typeface="Times New Roman" pitchFamily="18" charset="0"/>
              <a:cs typeface="Times New Roman" pitchFamily="18" charset="0"/>
            </a:endParaRPr>
          </a:p>
          <a:p>
            <a:r>
              <a:rPr lang="ru-RU" sz="1200" b="1" dirty="0" smtClean="0">
                <a:latin typeface="Times New Roman" pitchFamily="18" charset="0"/>
                <a:cs typeface="Times New Roman" pitchFamily="18" charset="0"/>
              </a:rPr>
              <a:t>3.</a:t>
            </a:r>
          </a:p>
          <a:p>
            <a:endParaRPr lang="ru-RU" sz="1200" b="1" dirty="0" smtClean="0">
              <a:latin typeface="Times New Roman" pitchFamily="18" charset="0"/>
              <a:cs typeface="Times New Roman" pitchFamily="18" charset="0"/>
            </a:endParaRPr>
          </a:p>
          <a:p>
            <a:r>
              <a:rPr lang="ru-RU" sz="1200" b="1" dirty="0" smtClean="0">
                <a:latin typeface="Times New Roman" pitchFamily="18" charset="0"/>
                <a:cs typeface="Times New Roman" pitchFamily="18" charset="0"/>
              </a:rPr>
              <a:t>4.</a:t>
            </a:r>
          </a:p>
          <a:p>
            <a:endParaRPr lang="ru-RU" sz="1200" b="1" dirty="0" smtClean="0">
              <a:latin typeface="Times New Roman" pitchFamily="18" charset="0"/>
              <a:cs typeface="Times New Roman" pitchFamily="18" charset="0"/>
            </a:endParaRPr>
          </a:p>
          <a:p>
            <a:r>
              <a:rPr lang="ru-RU" sz="1200" b="1" dirty="0" smtClean="0">
                <a:latin typeface="Times New Roman" pitchFamily="18" charset="0"/>
                <a:cs typeface="Times New Roman" pitchFamily="18" charset="0"/>
              </a:rPr>
              <a:t>5.</a:t>
            </a:r>
            <a:endParaRPr lang="ru-RU" sz="1600" b="1" dirty="0">
              <a:latin typeface="Times New Roman" pitchFamily="18" charset="0"/>
              <a:cs typeface="Times New Roman" pitchFamily="18" charset="0"/>
            </a:endParaRPr>
          </a:p>
        </p:txBody>
      </p:sp>
      <p:graphicFrame>
        <p:nvGraphicFramePr>
          <p:cNvPr id="43" name="Таблица 42"/>
          <p:cNvGraphicFramePr>
            <a:graphicFrameLocks noGrp="1"/>
          </p:cNvGraphicFramePr>
          <p:nvPr>
            <p:extLst>
              <p:ext uri="{D42A27DB-BD31-4B8C-83A1-F6EECF244321}">
                <p14:modId xmlns:p14="http://schemas.microsoft.com/office/powerpoint/2010/main" val="1960953650"/>
              </p:ext>
            </p:extLst>
          </p:nvPr>
        </p:nvGraphicFramePr>
        <p:xfrm>
          <a:off x="115326" y="4536382"/>
          <a:ext cx="4421120" cy="1955970"/>
        </p:xfrm>
        <a:graphic>
          <a:graphicData uri="http://schemas.openxmlformats.org/drawingml/2006/table">
            <a:tbl>
              <a:tblPr firstRow="1" firstCol="1" bandRow="1"/>
              <a:tblGrid>
                <a:gridCol w="2127232">
                  <a:extLst>
                    <a:ext uri="{9D8B030D-6E8A-4147-A177-3AD203B41FA5}">
                      <a16:colId xmlns:a16="http://schemas.microsoft.com/office/drawing/2014/main" val="20000"/>
                    </a:ext>
                  </a:extLst>
                </a:gridCol>
                <a:gridCol w="2293888">
                  <a:extLst>
                    <a:ext uri="{9D8B030D-6E8A-4147-A177-3AD203B41FA5}">
                      <a16:colId xmlns:a16="http://schemas.microsoft.com/office/drawing/2014/main" val="20001"/>
                    </a:ext>
                  </a:extLst>
                </a:gridCol>
              </a:tblGrid>
              <a:tr h="298438">
                <a:tc gridSpan="2">
                  <a:txBody>
                    <a:bodyPr/>
                    <a:lstStyle/>
                    <a:p>
                      <a:pPr algn="ctr">
                        <a:lnSpc>
                          <a:spcPct val="100000"/>
                        </a:lnSpc>
                        <a:spcAft>
                          <a:spcPts val="0"/>
                        </a:spcAft>
                      </a:pPr>
                      <a:r>
                        <a:rPr lang="ru-RU" sz="1200" b="1" dirty="0" smtClean="0">
                          <a:solidFill>
                            <a:schemeClr val="tx1"/>
                          </a:solidFill>
                          <a:effectLst/>
                          <a:latin typeface="Times New Roman" panose="02020603050405020304" pitchFamily="18" charset="0"/>
                          <a:ea typeface="Calibri"/>
                          <a:cs typeface="Times New Roman" panose="02020603050405020304" pitchFamily="18" charset="0"/>
                        </a:rPr>
                        <a:t>Черты рынка</a:t>
                      </a: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sz="1200" dirty="0">
                        <a:solidFill>
                          <a:srgbClr val="002060"/>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extLst>
                  <a:ext uri="{0D108BD9-81ED-4DB2-BD59-A6C34878D82A}">
                    <a16:rowId xmlns:a16="http://schemas.microsoft.com/office/drawing/2014/main" val="10000"/>
                  </a:ext>
                </a:extLst>
              </a:tr>
              <a:tr h="246527">
                <a:tc>
                  <a:txBody>
                    <a:bodyPr/>
                    <a:lstStyle/>
                    <a:p>
                      <a:pPr>
                        <a:lnSpc>
                          <a:spcPct val="100000"/>
                        </a:lnSpc>
                        <a:spcAft>
                          <a:spcPts val="0"/>
                        </a:spcAft>
                      </a:pPr>
                      <a:r>
                        <a:rPr lang="ru-RU" sz="1200" b="1" dirty="0" smtClean="0">
                          <a:solidFill>
                            <a:schemeClr val="tx1"/>
                          </a:solidFill>
                          <a:effectLst/>
                          <a:latin typeface="Times New Roman" panose="02020603050405020304" pitchFamily="18" charset="0"/>
                          <a:ea typeface="Calibri"/>
                          <a:cs typeface="Times New Roman" panose="02020603050405020304" pitchFamily="18" charset="0"/>
                        </a:rPr>
                        <a:t>Позитивные</a:t>
                      </a: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79375">
                        <a:lnSpc>
                          <a:spcPct val="100000"/>
                        </a:lnSpc>
                        <a:spcAft>
                          <a:spcPts val="0"/>
                        </a:spcAft>
                      </a:pPr>
                      <a:r>
                        <a:rPr lang="ru-RU" sz="1200" b="1" dirty="0" smtClean="0">
                          <a:solidFill>
                            <a:schemeClr val="tx1"/>
                          </a:solidFill>
                          <a:effectLst/>
                          <a:latin typeface="Times New Roman" panose="02020603050405020304" pitchFamily="18" charset="0"/>
                          <a:ea typeface="Calibri"/>
                          <a:cs typeface="Times New Roman" panose="02020603050405020304" pitchFamily="18" charset="0"/>
                        </a:rPr>
                        <a:t>Негативные</a:t>
                      </a:r>
                      <a:endParaRPr lang="ru-RU" sz="1200" b="1"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22613">
                <a:tc>
                  <a:txBody>
                    <a:bodyPr/>
                    <a:lstStyle/>
                    <a:p>
                      <a:pPr>
                        <a:lnSpc>
                          <a:spcPct val="100000"/>
                        </a:lnSpc>
                        <a:spcAft>
                          <a:spcPts val="0"/>
                        </a:spcAft>
                      </a:pPr>
                      <a:r>
                        <a:rPr lang="ru-RU" sz="800" dirty="0" smtClean="0">
                          <a:solidFill>
                            <a:srgbClr val="002060"/>
                          </a:solidFill>
                          <a:effectLst/>
                          <a:latin typeface="Calibri"/>
                          <a:ea typeface="Calibri"/>
                          <a:cs typeface="Times New Roman"/>
                        </a:rPr>
                        <a:t> </a:t>
                      </a:r>
                    </a:p>
                    <a:p>
                      <a:pPr>
                        <a:lnSpc>
                          <a:spcPct val="100000"/>
                        </a:lnSpc>
                        <a:spcAft>
                          <a:spcPts val="0"/>
                        </a:spcAft>
                      </a:pPr>
                      <a:endParaRPr lang="ru-RU" sz="800" dirty="0">
                        <a:solidFill>
                          <a:srgbClr val="002060"/>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00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2"/>
                  </a:ext>
                </a:extLst>
              </a:tr>
              <a:tr h="222613">
                <a:tc>
                  <a:txBody>
                    <a:bodyPr/>
                    <a:lstStyle/>
                    <a:p>
                      <a:pPr>
                        <a:lnSpc>
                          <a:spcPct val="100000"/>
                        </a:lnSpc>
                        <a:spcAft>
                          <a:spcPts val="0"/>
                        </a:spcAft>
                      </a:pPr>
                      <a:endParaRPr lang="ru-RU" sz="800" dirty="0" smtClean="0">
                        <a:solidFill>
                          <a:srgbClr val="002060"/>
                        </a:solidFill>
                        <a:effectLst/>
                        <a:latin typeface="Calibri"/>
                        <a:ea typeface="Calibri"/>
                        <a:cs typeface="Times New Roman"/>
                      </a:endParaRPr>
                    </a:p>
                    <a:p>
                      <a:pPr>
                        <a:lnSpc>
                          <a:spcPct val="100000"/>
                        </a:lnSpc>
                        <a:spcAft>
                          <a:spcPts val="0"/>
                        </a:spcAft>
                      </a:pPr>
                      <a:endParaRPr lang="ru-RU" sz="800" dirty="0">
                        <a:solidFill>
                          <a:srgbClr val="002060"/>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00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3"/>
                  </a:ext>
                </a:extLst>
              </a:tr>
              <a:tr h="222613">
                <a:tc>
                  <a:txBody>
                    <a:bodyPr/>
                    <a:lstStyle/>
                    <a:p>
                      <a:pPr>
                        <a:lnSpc>
                          <a:spcPct val="100000"/>
                        </a:lnSpc>
                        <a:spcAft>
                          <a:spcPts val="0"/>
                        </a:spcAft>
                      </a:pPr>
                      <a:endParaRPr lang="ru-RU" sz="800" dirty="0" smtClean="0">
                        <a:solidFill>
                          <a:srgbClr val="002060"/>
                        </a:solidFill>
                        <a:effectLst/>
                        <a:latin typeface="Calibri"/>
                        <a:ea typeface="Calibri"/>
                        <a:cs typeface="Times New Roman"/>
                      </a:endParaRPr>
                    </a:p>
                    <a:p>
                      <a:pPr>
                        <a:lnSpc>
                          <a:spcPct val="100000"/>
                        </a:lnSpc>
                        <a:spcAft>
                          <a:spcPts val="0"/>
                        </a:spcAft>
                      </a:pPr>
                      <a:endParaRPr lang="ru-RU" sz="800" dirty="0">
                        <a:solidFill>
                          <a:srgbClr val="002060"/>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tc>
                  <a:txBody>
                    <a:bodyPr/>
                    <a:lstStyle/>
                    <a:p>
                      <a:pPr>
                        <a:lnSpc>
                          <a:spcPct val="100000"/>
                        </a:lnSpc>
                        <a:spcAft>
                          <a:spcPts val="0"/>
                        </a:spcAft>
                      </a:pPr>
                      <a:endParaRPr lang="ru-RU" sz="800" dirty="0">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4"/>
                  </a:ext>
                </a:extLst>
              </a:tr>
            </a:tbl>
          </a:graphicData>
        </a:graphic>
      </p:graphicFrame>
      <p:sp>
        <p:nvSpPr>
          <p:cNvPr id="27" name="AutoShape 2" descr="https://skr.sh/i/140623/LWwq8xfk.png?download=1&amp;name=%D0%A1%D0%BA%D1%80%D0%B8%D0%BD%D1%88%D0%BE%D1%82%2014-06-2023%2019:01:40.pn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2" name="Прямоугольник 1"/>
          <p:cNvSpPr/>
          <p:nvPr/>
        </p:nvSpPr>
        <p:spPr>
          <a:xfrm>
            <a:off x="15064" y="1847306"/>
            <a:ext cx="4572000" cy="1477328"/>
          </a:xfrm>
          <a:prstGeom prst="rect">
            <a:avLst/>
          </a:prstGeom>
        </p:spPr>
        <p:txBody>
          <a:bodyPr>
            <a:spAutoFit/>
          </a:bodyPr>
          <a:lstStyle/>
          <a:p>
            <a:r>
              <a:rPr lang="ru-RU" sz="1000" dirty="0" smtClean="0">
                <a:latin typeface="Times New Roman" panose="02020603050405020304" pitchFamily="18" charset="0"/>
                <a:cs typeface="Times New Roman" panose="02020603050405020304" pitchFamily="18" charset="0"/>
              </a:rPr>
              <a:t>Основными </a:t>
            </a:r>
            <a:r>
              <a:rPr lang="ru-RU" sz="1000" dirty="0">
                <a:latin typeface="Times New Roman" panose="02020603050405020304" pitchFamily="18" charset="0"/>
                <a:cs typeface="Times New Roman" panose="02020603050405020304" pitchFamily="18" charset="0"/>
              </a:rPr>
              <a:t>участниками рынка являются потребители, которые хотят приобрести товар для удовлетворения личных потребностей, и производители (продавцы), которые хотят продать имеющийся товар и получить прибыль.</a:t>
            </a:r>
          </a:p>
          <a:p>
            <a:r>
              <a:rPr lang="ru-RU" sz="1000" dirty="0">
                <a:latin typeface="Times New Roman" panose="02020603050405020304" pitchFamily="18" charset="0"/>
                <a:cs typeface="Times New Roman" panose="02020603050405020304" pitchFamily="18" charset="0"/>
              </a:rPr>
              <a:t> </a:t>
            </a:r>
            <a:r>
              <a:rPr lang="ru-RU" sz="1000" b="1" dirty="0" smtClean="0">
                <a:latin typeface="Times New Roman" panose="02020603050405020304" pitchFamily="18" charset="0"/>
                <a:cs typeface="Times New Roman" panose="02020603050405020304" pitchFamily="18" charset="0"/>
              </a:rPr>
              <a:t>«</a:t>
            </a:r>
            <a:r>
              <a:rPr lang="ru-RU" sz="1000" b="1" dirty="0">
                <a:latin typeface="Times New Roman" panose="02020603050405020304" pitchFamily="18" charset="0"/>
                <a:cs typeface="Times New Roman" panose="02020603050405020304" pitchFamily="18" charset="0"/>
              </a:rPr>
              <a:t>Невидимая рука рынка» </a:t>
            </a:r>
            <a:r>
              <a:rPr lang="ru-RU" sz="1000" dirty="0" smtClean="0">
                <a:latin typeface="Times New Roman" panose="02020603050405020304" pitchFamily="18" charset="0"/>
                <a:cs typeface="Times New Roman" panose="02020603050405020304" pitchFamily="18" charset="0"/>
              </a:rPr>
              <a:t>—это </a:t>
            </a:r>
            <a:r>
              <a:rPr lang="ru-RU" sz="1000" dirty="0">
                <a:latin typeface="Times New Roman" panose="02020603050405020304" pitchFamily="18" charset="0"/>
                <a:cs typeface="Times New Roman" panose="02020603050405020304" pitchFamily="18" charset="0"/>
              </a:rPr>
              <a:t>принцип, который заключается в том, что порядок в рыночной экономике возникает непреднамеренно. Случается это потому, что каждый участник рынка действует в своих эгоистичных интересах, но формирует общий полезный результат для всего </a:t>
            </a:r>
            <a:r>
              <a:rPr lang="ru-RU" sz="1000" dirty="0" smtClean="0">
                <a:latin typeface="Times New Roman" panose="02020603050405020304" pitchFamily="18" charset="0"/>
                <a:cs typeface="Times New Roman" panose="02020603050405020304" pitchFamily="18" charset="0"/>
              </a:rPr>
              <a:t>общества.</a:t>
            </a:r>
          </a:p>
          <a:p>
            <a:r>
              <a:rPr lang="ru-RU" sz="1000" b="1" dirty="0">
                <a:latin typeface="Times New Roman" panose="02020603050405020304" pitchFamily="18" charset="0"/>
                <a:cs typeface="Times New Roman" panose="02020603050405020304" pitchFamily="18" charset="0"/>
              </a:rPr>
              <a:t>Рыночное равновесие </a:t>
            </a:r>
            <a:r>
              <a:rPr lang="ru-RU" sz="1000" dirty="0">
                <a:latin typeface="Times New Roman" panose="02020603050405020304" pitchFamily="18" charset="0"/>
                <a:cs typeface="Times New Roman" panose="02020603050405020304" pitchFamily="18" charset="0"/>
              </a:rPr>
              <a:t>— это состояние на рынке, когда покупка и продажа определённого товара как для покупателя, так и для продавца взаимовыгодна</a:t>
            </a:r>
            <a:r>
              <a:rPr lang="ru-RU" sz="1000" dirty="0" smtClean="0">
                <a:latin typeface="Times New Roman" panose="02020603050405020304" pitchFamily="18" charset="0"/>
                <a:cs typeface="Times New Roman" panose="02020603050405020304" pitchFamily="18" charset="0"/>
              </a:rPr>
              <a:t>.</a:t>
            </a:r>
          </a:p>
        </p:txBody>
      </p:sp>
      <p:cxnSp>
        <p:nvCxnSpPr>
          <p:cNvPr id="5" name="Прямая со стрелкой 4"/>
          <p:cNvCxnSpPr/>
          <p:nvPr/>
        </p:nvCxnSpPr>
        <p:spPr>
          <a:xfrm>
            <a:off x="3347864" y="3657110"/>
            <a:ext cx="216024" cy="2045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Прямая со стрелкой 32"/>
          <p:cNvCxnSpPr/>
          <p:nvPr/>
        </p:nvCxnSpPr>
        <p:spPr>
          <a:xfrm flipH="1">
            <a:off x="2384652" y="3606406"/>
            <a:ext cx="28126" cy="35247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Прямая со стрелкой 36"/>
          <p:cNvCxnSpPr/>
          <p:nvPr/>
        </p:nvCxnSpPr>
        <p:spPr>
          <a:xfrm flipH="1">
            <a:off x="1331640" y="3643829"/>
            <a:ext cx="288032" cy="28065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40" name="Таблица 39"/>
          <p:cNvGraphicFramePr>
            <a:graphicFrameLocks noGrp="1"/>
          </p:cNvGraphicFramePr>
          <p:nvPr>
            <p:extLst>
              <p:ext uri="{D42A27DB-BD31-4B8C-83A1-F6EECF244321}">
                <p14:modId xmlns:p14="http://schemas.microsoft.com/office/powerpoint/2010/main" val="1892807830"/>
              </p:ext>
            </p:extLst>
          </p:nvPr>
        </p:nvGraphicFramePr>
        <p:xfrm>
          <a:off x="4737313" y="4916865"/>
          <a:ext cx="4323825" cy="1980354"/>
        </p:xfrm>
        <a:graphic>
          <a:graphicData uri="http://schemas.openxmlformats.org/drawingml/2006/table">
            <a:tbl>
              <a:tblPr firstRow="1" firstCol="1" bandRow="1"/>
              <a:tblGrid>
                <a:gridCol w="4323825">
                  <a:extLst>
                    <a:ext uri="{9D8B030D-6E8A-4147-A177-3AD203B41FA5}">
                      <a16:colId xmlns:a16="http://schemas.microsoft.com/office/drawing/2014/main" val="20000"/>
                    </a:ext>
                  </a:extLst>
                </a:gridCol>
              </a:tblGrid>
              <a:tr h="0">
                <a:tc>
                  <a:txBody>
                    <a:bodyPr/>
                    <a:lstStyle/>
                    <a:p>
                      <a:pPr algn="ctr">
                        <a:lnSpc>
                          <a:spcPct val="115000"/>
                        </a:lnSpc>
                        <a:spcAft>
                          <a:spcPts val="0"/>
                        </a:spcAft>
                      </a:pPr>
                      <a:r>
                        <a:rPr lang="ru-RU" sz="1400" b="1" dirty="0" smtClean="0">
                          <a:solidFill>
                            <a:schemeClr val="tx1"/>
                          </a:solidFill>
                          <a:effectLst/>
                          <a:latin typeface="Times New Roman" panose="02020603050405020304" pitchFamily="18" charset="0"/>
                          <a:ea typeface="Calibri"/>
                          <a:cs typeface="Times New Roman" panose="02020603050405020304" pitchFamily="18" charset="0"/>
                        </a:rPr>
                        <a:t>Инфраструктура рынка</a:t>
                      </a:r>
                      <a:endParaRPr lang="ru-RU" sz="800" b="1" dirty="0">
                        <a:solidFill>
                          <a:schemeClr val="tx1"/>
                        </a:solidFill>
                        <a:effectLst/>
                        <a:latin typeface="Calibri"/>
                        <a:ea typeface="Calibri"/>
                        <a:cs typeface="Times New Roman"/>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0"/>
                  </a:ext>
                </a:extLst>
              </a:tr>
              <a:tr h="246527">
                <a:tc>
                  <a:txBody>
                    <a:bodyPr/>
                    <a:lstStyle/>
                    <a:p>
                      <a:pPr>
                        <a:lnSpc>
                          <a:spcPct val="115000"/>
                        </a:lnSpc>
                        <a:spcAft>
                          <a:spcPts val="0"/>
                        </a:spcAft>
                      </a:pPr>
                      <a:r>
                        <a:rPr lang="ru-RU" sz="1400" dirty="0" smtClean="0">
                          <a:solidFill>
                            <a:schemeClr val="tx1"/>
                          </a:solidFill>
                          <a:effectLst/>
                          <a:latin typeface="Times New Roman" panose="02020603050405020304" pitchFamily="18" charset="0"/>
                          <a:ea typeface="Calibri"/>
                          <a:cs typeface="Times New Roman" panose="02020603050405020304" pitchFamily="18" charset="0"/>
                        </a:rPr>
                        <a:t>Биржа –</a:t>
                      </a:r>
                      <a:r>
                        <a:rPr lang="ru-RU" sz="1400" baseline="0" dirty="0" smtClean="0">
                          <a:solidFill>
                            <a:schemeClr val="tx1"/>
                          </a:solidFill>
                          <a:effectLst/>
                          <a:latin typeface="Times New Roman" panose="02020603050405020304" pitchFamily="18" charset="0"/>
                          <a:ea typeface="Calibri"/>
                          <a:cs typeface="Times New Roman" panose="02020603050405020304" pitchFamily="18" charset="0"/>
                        </a:rPr>
                        <a:t> это </a:t>
                      </a:r>
                      <a:endParaRPr lang="ru-RU" sz="1400"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22613">
                <a:tc>
                  <a:txBody>
                    <a:bodyPr/>
                    <a:lstStyle/>
                    <a:p>
                      <a:pPr marL="171450" indent="-171450">
                        <a:lnSpc>
                          <a:spcPct val="115000"/>
                        </a:lnSpc>
                        <a:spcAft>
                          <a:spcPts val="0"/>
                        </a:spcAft>
                        <a:buFont typeface="Wingdings" panose="05000000000000000000" pitchFamily="2" charset="2"/>
                        <a:buChar char="Ø"/>
                      </a:pPr>
                      <a:r>
                        <a:rPr lang="ru-RU" sz="1200" dirty="0" smtClean="0">
                          <a:solidFill>
                            <a:schemeClr val="tx1"/>
                          </a:solidFill>
                          <a:effectLst/>
                          <a:latin typeface="Times New Roman" panose="02020603050405020304" pitchFamily="18" charset="0"/>
                          <a:ea typeface="Calibri"/>
                          <a:cs typeface="Times New Roman" panose="02020603050405020304" pitchFamily="18" charset="0"/>
                        </a:rPr>
                        <a:t>Товарная - </a:t>
                      </a:r>
                      <a:endParaRPr lang="ru-RU" sz="1200"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2"/>
                  </a:ext>
                </a:extLst>
              </a:tr>
              <a:tr h="222613">
                <a:tc>
                  <a:txBody>
                    <a:bodyPr/>
                    <a:lstStyle/>
                    <a:p>
                      <a:pPr marL="171450" indent="-171450">
                        <a:lnSpc>
                          <a:spcPct val="115000"/>
                        </a:lnSpc>
                        <a:spcAft>
                          <a:spcPts val="0"/>
                        </a:spcAft>
                        <a:buFont typeface="Wingdings" panose="05000000000000000000" pitchFamily="2" charset="2"/>
                        <a:buChar char="Ø"/>
                      </a:pPr>
                      <a:r>
                        <a:rPr lang="ru-RU" sz="1200" dirty="0" smtClean="0">
                          <a:solidFill>
                            <a:schemeClr val="tx1"/>
                          </a:solidFill>
                          <a:effectLst/>
                          <a:latin typeface="Times New Roman" panose="02020603050405020304" pitchFamily="18" charset="0"/>
                          <a:ea typeface="Calibri"/>
                          <a:cs typeface="Times New Roman" panose="02020603050405020304" pitchFamily="18" charset="0"/>
                        </a:rPr>
                        <a:t>Фондовая -</a:t>
                      </a:r>
                      <a:endParaRPr lang="ru-RU" sz="1200"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3"/>
                  </a:ext>
                </a:extLst>
              </a:tr>
              <a:tr h="222613">
                <a:tc>
                  <a:txBody>
                    <a:bodyPr/>
                    <a:lstStyle/>
                    <a:p>
                      <a:pPr marL="171450" indent="-171450">
                        <a:lnSpc>
                          <a:spcPct val="115000"/>
                        </a:lnSpc>
                        <a:spcAft>
                          <a:spcPts val="0"/>
                        </a:spcAft>
                        <a:buFont typeface="Wingdings" panose="05000000000000000000" pitchFamily="2" charset="2"/>
                        <a:buChar char="Ø"/>
                      </a:pPr>
                      <a:r>
                        <a:rPr lang="ru-RU" sz="1200" dirty="0" smtClean="0">
                          <a:solidFill>
                            <a:schemeClr val="tx1"/>
                          </a:solidFill>
                          <a:effectLst/>
                          <a:latin typeface="Times New Roman" panose="02020603050405020304" pitchFamily="18" charset="0"/>
                          <a:ea typeface="Calibri"/>
                          <a:cs typeface="Times New Roman" panose="02020603050405020304" pitchFamily="18" charset="0"/>
                        </a:rPr>
                        <a:t>Труда -</a:t>
                      </a:r>
                      <a:endParaRPr lang="ru-RU" sz="1200" dirty="0">
                        <a:solidFill>
                          <a:schemeClr val="tx1"/>
                        </a:solidFill>
                        <a:effectLst/>
                        <a:latin typeface="Times New Roman" panose="02020603050405020304" pitchFamily="18" charset="0"/>
                        <a:ea typeface="Calibri"/>
                        <a:cs typeface="Times New Roman" panose="02020603050405020304" pitchFamily="18" charset="0"/>
                      </a:endParaRPr>
                    </a:p>
                  </a:txBody>
                  <a:tcPr marL="132106" marR="132106" marT="85869" marB="8586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5F5"/>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9404764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ChangeArrowheads="1"/>
          </p:cNvSpPr>
          <p:nvPr/>
        </p:nvSpPr>
        <p:spPr bwMode="auto">
          <a:xfrm>
            <a:off x="115326" y="35823"/>
            <a:ext cx="9028673"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ru-RU" sz="1400" b="1" dirty="0" smtClean="0">
                <a:latin typeface="Times New Roman" pitchFamily="18" charset="0"/>
                <a:ea typeface="Calibri" pitchFamily="34" charset="0"/>
                <a:cs typeface="Times New Roman" pitchFamily="18" charset="0"/>
              </a:rPr>
              <a:t>2.5. </a:t>
            </a:r>
            <a:r>
              <a:rPr lang="ru-RU" sz="1400" dirty="0" smtClean="0">
                <a:latin typeface="Times New Roman" pitchFamily="18" charset="0"/>
                <a:ea typeface="Calibri" pitchFamily="34" charset="0"/>
                <a:cs typeface="Times New Roman" pitchFamily="18" charset="0"/>
              </a:rPr>
              <a:t>Функционирование </a:t>
            </a:r>
            <a:r>
              <a:rPr lang="ru-RU" sz="1400" dirty="0">
                <a:latin typeface="Times New Roman" pitchFamily="18" charset="0"/>
                <a:ea typeface="Calibri" pitchFamily="34" charset="0"/>
                <a:cs typeface="Times New Roman" pitchFamily="18" charset="0"/>
              </a:rPr>
              <a:t>рынков. </a:t>
            </a:r>
            <a:r>
              <a:rPr lang="ru-RU" sz="1400" b="1" dirty="0">
                <a:latin typeface="Times New Roman" pitchFamily="18" charset="0"/>
                <a:ea typeface="Calibri" pitchFamily="34" charset="0"/>
                <a:cs typeface="Times New Roman" pitchFamily="18" charset="0"/>
              </a:rPr>
              <a:t>Рыночные </a:t>
            </a:r>
            <a:r>
              <a:rPr lang="ru-RU" sz="1400" b="1" dirty="0" smtClean="0">
                <a:latin typeface="Times New Roman" pitchFamily="18" charset="0"/>
                <a:ea typeface="Calibri" pitchFamily="34" charset="0"/>
                <a:cs typeface="Times New Roman" pitchFamily="18" charset="0"/>
              </a:rPr>
              <a:t>механизмы</a:t>
            </a:r>
            <a:r>
              <a:rPr lang="ru-RU" sz="1400" b="1" dirty="0">
                <a:latin typeface="Times New Roman" pitchFamily="18" charset="0"/>
                <a:ea typeface="Calibri" pitchFamily="34" charset="0"/>
                <a:cs typeface="Times New Roman" pitchFamily="18" charset="0"/>
              </a:rPr>
              <a:t>: цена и конкуренция. </a:t>
            </a:r>
            <a:r>
              <a:rPr lang="ru-RU" sz="1400" b="1" dirty="0" smtClean="0">
                <a:latin typeface="Times New Roman" pitchFamily="18" charset="0"/>
                <a:ea typeface="Calibri" pitchFamily="34" charset="0"/>
                <a:cs typeface="Times New Roman" pitchFamily="18" charset="0"/>
              </a:rPr>
              <a:t>Рыночное ценообразование</a:t>
            </a:r>
            <a:r>
              <a:rPr lang="ru-RU" sz="1400" b="1" dirty="0">
                <a:latin typeface="Times New Roman" pitchFamily="18" charset="0"/>
                <a:ea typeface="Calibri" pitchFamily="34" charset="0"/>
                <a:cs typeface="Times New Roman" pitchFamily="18" charset="0"/>
              </a:rPr>
              <a:t>. </a:t>
            </a:r>
            <a:r>
              <a:rPr lang="ru-RU" sz="1400" dirty="0">
                <a:latin typeface="Times New Roman" pitchFamily="18" charset="0"/>
                <a:ea typeface="Calibri" pitchFamily="34" charset="0"/>
                <a:cs typeface="Times New Roman" pitchFamily="18" charset="0"/>
              </a:rPr>
              <a:t>Рыночный спрос, </a:t>
            </a:r>
            <a:r>
              <a:rPr lang="ru-RU" sz="1400" dirty="0" smtClean="0">
                <a:latin typeface="Times New Roman" pitchFamily="18" charset="0"/>
                <a:ea typeface="Calibri" pitchFamily="34" charset="0"/>
                <a:cs typeface="Times New Roman" pitchFamily="18" charset="0"/>
              </a:rPr>
              <a:t>величина и </a:t>
            </a:r>
            <a:r>
              <a:rPr lang="ru-RU" sz="1400" dirty="0">
                <a:latin typeface="Times New Roman" pitchFamily="18" charset="0"/>
                <a:ea typeface="Calibri" pitchFamily="34" charset="0"/>
                <a:cs typeface="Times New Roman" pitchFamily="18" charset="0"/>
              </a:rPr>
              <a:t>факторы спроса. Рыночное предложение</a:t>
            </a:r>
            <a:r>
              <a:rPr lang="ru-RU" sz="1400" dirty="0" smtClean="0">
                <a:latin typeface="Times New Roman" pitchFamily="18" charset="0"/>
                <a:ea typeface="Calibri" pitchFamily="34" charset="0"/>
                <a:cs typeface="Times New Roman" pitchFamily="18" charset="0"/>
              </a:rPr>
              <a:t>, величина </a:t>
            </a:r>
            <a:r>
              <a:rPr lang="ru-RU" sz="1400" dirty="0">
                <a:latin typeface="Times New Roman" pitchFamily="18" charset="0"/>
                <a:ea typeface="Calibri" pitchFamily="34" charset="0"/>
                <a:cs typeface="Times New Roman" pitchFamily="18" charset="0"/>
              </a:rPr>
              <a:t>и факторы предложения. </a:t>
            </a:r>
            <a:r>
              <a:rPr lang="ru-RU" sz="1400" dirty="0" smtClean="0">
                <a:latin typeface="Times New Roman" pitchFamily="18" charset="0"/>
                <a:ea typeface="Calibri" pitchFamily="34" charset="0"/>
                <a:cs typeface="Times New Roman" pitchFamily="18" charset="0"/>
              </a:rPr>
              <a:t>Закон спроса</a:t>
            </a:r>
            <a:r>
              <a:rPr lang="ru-RU" sz="1400" dirty="0">
                <a:latin typeface="Times New Roman" pitchFamily="18" charset="0"/>
                <a:ea typeface="Calibri" pitchFamily="34" charset="0"/>
                <a:cs typeface="Times New Roman" pitchFamily="18" charset="0"/>
              </a:rPr>
              <a:t>. Закон предложения. </a:t>
            </a:r>
            <a:r>
              <a:rPr lang="ru-RU" sz="1400" dirty="0" smtClean="0">
                <a:latin typeface="Times New Roman" pitchFamily="18" charset="0"/>
                <a:ea typeface="Calibri" pitchFamily="34" charset="0"/>
                <a:cs typeface="Times New Roman" pitchFamily="18" charset="0"/>
              </a:rPr>
              <a:t>Эластичность спроса </a:t>
            </a:r>
            <a:r>
              <a:rPr lang="ru-RU" sz="1400" dirty="0">
                <a:latin typeface="Times New Roman" pitchFamily="18" charset="0"/>
                <a:ea typeface="Calibri" pitchFamily="34" charset="0"/>
                <a:cs typeface="Times New Roman" pitchFamily="18" charset="0"/>
              </a:rPr>
              <a:t>и эластичность предложения. </a:t>
            </a:r>
            <a:r>
              <a:rPr lang="ru-RU" sz="1400" dirty="0" smtClean="0">
                <a:latin typeface="Times New Roman" pitchFamily="18" charset="0"/>
                <a:ea typeface="Calibri" pitchFamily="34" charset="0"/>
                <a:cs typeface="Times New Roman" pitchFamily="18" charset="0"/>
              </a:rPr>
              <a:t>Рынки труда</a:t>
            </a:r>
            <a:r>
              <a:rPr lang="ru-RU" sz="1400" dirty="0">
                <a:latin typeface="Times New Roman" pitchFamily="18" charset="0"/>
                <a:ea typeface="Calibri" pitchFamily="34" charset="0"/>
                <a:cs typeface="Times New Roman" pitchFamily="18" charset="0"/>
              </a:rPr>
              <a:t>, капитала, земли, информации.</a:t>
            </a:r>
            <a:r>
              <a:rPr lang="ru-RU" sz="1400" b="1" dirty="0">
                <a:latin typeface="Times New Roman" pitchFamily="18" charset="0"/>
                <a:ea typeface="Calibri" pitchFamily="34" charset="0"/>
                <a:cs typeface="Times New Roman" pitchFamily="18" charset="0"/>
              </a:rPr>
              <a:t> </a:t>
            </a:r>
            <a:r>
              <a:rPr lang="ru-RU" sz="1400" b="1" dirty="0" smtClean="0">
                <a:latin typeface="Times New Roman" pitchFamily="18" charset="0"/>
                <a:ea typeface="Calibri" pitchFamily="34" charset="0"/>
                <a:cs typeface="Times New Roman" pitchFamily="18" charset="0"/>
              </a:rPr>
              <a:t>Государственное </a:t>
            </a:r>
            <a:r>
              <a:rPr lang="ru-RU" sz="1400" b="1" dirty="0">
                <a:latin typeface="Times New Roman" pitchFamily="18" charset="0"/>
                <a:ea typeface="Calibri" pitchFamily="34" charset="0"/>
                <a:cs typeface="Times New Roman" pitchFamily="18" charset="0"/>
              </a:rPr>
              <a:t>регулирование рынков</a:t>
            </a:r>
            <a:endParaRPr lang="ru-RU" sz="1400" b="1" dirty="0">
              <a:latin typeface="Times New Roman" pitchFamily="18" charset="0"/>
              <a:cs typeface="Times New Roman" pitchFamily="18" charset="0"/>
            </a:endParaRPr>
          </a:p>
        </p:txBody>
      </p:sp>
      <p:sp>
        <p:nvSpPr>
          <p:cNvPr id="18" name="AutoShape 2" descr="https://skr.sh/i/140623/UMDZQ9tC.png?download=1&amp;name=%D0%A1%D0%BA%D1%80%D0%B8%D0%BD%D1%88%D0%BE%D1%82%2014-06-2023%2014:37:44.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5" name="Прямоугольник 34"/>
          <p:cNvSpPr/>
          <p:nvPr/>
        </p:nvSpPr>
        <p:spPr>
          <a:xfrm>
            <a:off x="115327" y="1014375"/>
            <a:ext cx="3880609" cy="5909310"/>
          </a:xfrm>
          <a:prstGeom prst="rect">
            <a:avLst/>
          </a:prstGeom>
          <a:solidFill>
            <a:schemeClr val="bg1">
              <a:lumMod val="95000"/>
            </a:schemeClr>
          </a:solidFill>
          <a:ln>
            <a:solidFill>
              <a:schemeClr val="tx2">
                <a:lumMod val="50000"/>
                <a:lumOff val="50000"/>
              </a:schemeClr>
            </a:solidFill>
          </a:ln>
        </p:spPr>
        <p:txBody>
          <a:bodyPr wrap="square">
            <a:spAutoFit/>
          </a:bodyPr>
          <a:lstStyle/>
          <a:p>
            <a:r>
              <a:rPr lang="ru-RU" sz="1400" b="1" dirty="0">
                <a:latin typeface="Times New Roman" panose="02020603050405020304" pitchFamily="18" charset="0"/>
                <a:cs typeface="Times New Roman" panose="02020603050405020304" pitchFamily="18" charset="0"/>
              </a:rPr>
              <a:t>Рынок и рыночный </a:t>
            </a:r>
            <a:r>
              <a:rPr lang="ru-RU" sz="1400" b="1" dirty="0" smtClean="0">
                <a:latin typeface="Times New Roman" panose="02020603050405020304" pitchFamily="18" charset="0"/>
                <a:cs typeface="Times New Roman" panose="02020603050405020304" pitchFamily="18" charset="0"/>
              </a:rPr>
              <a:t>механизм</a:t>
            </a:r>
          </a:p>
          <a:p>
            <a:endParaRPr lang="ru-RU" sz="1400" b="1" dirty="0" smtClean="0">
              <a:latin typeface="Times New Roman" panose="02020603050405020304" pitchFamily="18" charset="0"/>
              <a:cs typeface="Times New Roman" panose="02020603050405020304" pitchFamily="18" charset="0"/>
            </a:endParaRPr>
          </a:p>
          <a:p>
            <a:r>
              <a:rPr lang="ru-RU" sz="1400" b="1" dirty="0">
                <a:latin typeface="Times New Roman" pitchFamily="18" charset="0"/>
                <a:cs typeface="Times New Roman" pitchFamily="18" charset="0"/>
              </a:rPr>
              <a:t>Рыночная экономика — </a:t>
            </a:r>
            <a:r>
              <a:rPr lang="ru-RU" sz="1400" dirty="0">
                <a:latin typeface="Times New Roman" pitchFamily="18" charset="0"/>
                <a:cs typeface="Times New Roman" pitchFamily="18" charset="0"/>
              </a:rPr>
              <a:t>это экономическая система, основанная на принципах свободы предпринимательства, рыночного ценообразования и конкуренции.</a:t>
            </a:r>
          </a:p>
          <a:p>
            <a:r>
              <a:rPr lang="ru-RU" sz="1400" b="1" dirty="0">
                <a:latin typeface="Times New Roman" pitchFamily="18" charset="0"/>
                <a:cs typeface="Times New Roman" pitchFamily="18" charset="0"/>
              </a:rPr>
              <a:t>Конкуренцией</a:t>
            </a:r>
            <a:r>
              <a:rPr lang="ru-RU" sz="1400" dirty="0">
                <a:latin typeface="Times New Roman" pitchFamily="18" charset="0"/>
                <a:cs typeface="Times New Roman" pitchFamily="18" charset="0"/>
              </a:rPr>
              <a:t> регулируются цена и качество продукта. Например, продавец анализирует рынок и устанавливает адекватную цену на свой продукт (занижает), чтобы его активнее покупали.</a:t>
            </a:r>
          </a:p>
          <a:p>
            <a:r>
              <a:rPr lang="ru-RU" sz="1400" dirty="0">
                <a:latin typeface="Times New Roman" pitchFamily="18" charset="0"/>
                <a:cs typeface="Times New Roman" pitchFamily="18" charset="0"/>
              </a:rPr>
              <a:t> </a:t>
            </a:r>
            <a:r>
              <a:rPr lang="ru-RU" sz="1400" b="1" dirty="0" smtClean="0">
                <a:latin typeface="Times New Roman" pitchFamily="18" charset="0"/>
                <a:cs typeface="Times New Roman" pitchFamily="18" charset="0"/>
              </a:rPr>
              <a:t>Свобода </a:t>
            </a:r>
            <a:r>
              <a:rPr lang="ru-RU" sz="1400" b="1" dirty="0">
                <a:latin typeface="Times New Roman" pitchFamily="18" charset="0"/>
                <a:cs typeface="Times New Roman" pitchFamily="18" charset="0"/>
              </a:rPr>
              <a:t>предпринимательства </a:t>
            </a:r>
            <a:r>
              <a:rPr lang="ru-RU" sz="1400" dirty="0">
                <a:latin typeface="Times New Roman" pitchFamily="18" charset="0"/>
                <a:cs typeface="Times New Roman" pitchFamily="18" charset="0"/>
              </a:rPr>
              <a:t>означает свободу выбора предпринимательской деятельности (производство, торговля и т. д.). Можно стать предпринимателем, оформив соответствующие бумаги. При этом человек, открывая своё дело, берёт на себя ответственность и риски потерять свои блага.</a:t>
            </a:r>
          </a:p>
          <a:p>
            <a:r>
              <a:rPr lang="ru-RU" sz="1400" b="1" dirty="0">
                <a:latin typeface="Times New Roman" pitchFamily="18" charset="0"/>
                <a:cs typeface="Times New Roman" pitchFamily="18" charset="0"/>
              </a:rPr>
              <a:t> </a:t>
            </a:r>
            <a:r>
              <a:rPr lang="ru-RU" sz="1400" b="1" dirty="0" smtClean="0">
                <a:latin typeface="Times New Roman" pitchFamily="18" charset="0"/>
                <a:cs typeface="Times New Roman" pitchFamily="18" charset="0"/>
              </a:rPr>
              <a:t>Рыночное </a:t>
            </a:r>
            <a:r>
              <a:rPr lang="ru-RU" sz="1400" b="1" dirty="0">
                <a:latin typeface="Times New Roman" pitchFamily="18" charset="0"/>
                <a:cs typeface="Times New Roman" pitchFamily="18" charset="0"/>
              </a:rPr>
              <a:t>ценообразование </a:t>
            </a:r>
            <a:r>
              <a:rPr lang="ru-RU" sz="1400" dirty="0">
                <a:latin typeface="Times New Roman" pitchFamily="18" charset="0"/>
                <a:cs typeface="Times New Roman" pitchFamily="18" charset="0"/>
              </a:rPr>
              <a:t>определяется соотношением спроса и предложения, себестоимости продукта и ценами конкурирующих производителей. Регуляция рыночного ценообразования обратна способу регуляции централизованного государственного ценообразования. Во втором случае цена назначается органами государственной власти</a:t>
            </a:r>
            <a:r>
              <a:rPr lang="ru-RU" sz="1400" dirty="0" smtClean="0">
                <a:latin typeface="Times New Roman" pitchFamily="18" charset="0"/>
                <a:cs typeface="Times New Roman" pitchFamily="18" charset="0"/>
              </a:rPr>
              <a:t>.</a:t>
            </a:r>
            <a:endParaRPr lang="ru-RU" sz="1400" b="1" dirty="0">
              <a:latin typeface="Times New Roman" pitchFamily="18" charset="0"/>
              <a:cs typeface="Times New Roman" pitchFamily="18" charset="0"/>
            </a:endParaRPr>
          </a:p>
        </p:txBody>
      </p:sp>
      <p:sp>
        <p:nvSpPr>
          <p:cNvPr id="9" name="AutoShape 2" descr="https://skr.sh/i/140623/pjpxbxRB.png?download=1&amp;name=%D0%A1%D0%BA%D1%80%D0%B8%D0%BD%D1%88%D0%BE%D1%82%2014-06-2023%2018:31:51.pn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41" name="Прямоугольник 40"/>
          <p:cNvSpPr/>
          <p:nvPr/>
        </p:nvSpPr>
        <p:spPr>
          <a:xfrm>
            <a:off x="4139953" y="1014375"/>
            <a:ext cx="5004046" cy="5847755"/>
          </a:xfrm>
          <a:prstGeom prst="rect">
            <a:avLst/>
          </a:prstGeom>
          <a:solidFill>
            <a:schemeClr val="bg1">
              <a:lumMod val="95000"/>
            </a:schemeClr>
          </a:solidFill>
          <a:ln>
            <a:solidFill>
              <a:schemeClr val="tx2">
                <a:lumMod val="50000"/>
                <a:lumOff val="50000"/>
              </a:schemeClr>
            </a:solidFill>
          </a:ln>
        </p:spPr>
        <p:txBody>
          <a:bodyPr wrap="square">
            <a:spAutoFit/>
          </a:bodyPr>
          <a:lstStyle/>
          <a:p>
            <a:pPr lvl="0"/>
            <a:r>
              <a:rPr lang="ru-RU" sz="1400" b="1" dirty="0">
                <a:latin typeface="Times New Roman" pitchFamily="18" charset="0"/>
                <a:ea typeface="Calibri" pitchFamily="34" charset="0"/>
                <a:cs typeface="Times New Roman" pitchFamily="18" charset="0"/>
              </a:rPr>
              <a:t>Государственное регулирование рынков</a:t>
            </a:r>
            <a:endParaRPr lang="ru-RU" sz="1400" b="1" dirty="0">
              <a:latin typeface="Times New Roman" pitchFamily="18" charset="0"/>
              <a:cs typeface="Times New Roman" pitchFamily="18" charset="0"/>
            </a:endParaRPr>
          </a:p>
          <a:p>
            <a:r>
              <a:rPr lang="ru-RU" sz="1200" b="1" dirty="0" smtClean="0">
                <a:latin typeface="Times New Roman" panose="02020603050405020304" pitchFamily="18" charset="0"/>
                <a:cs typeface="Times New Roman" panose="02020603050405020304" pitchFamily="18" charset="0"/>
              </a:rPr>
              <a:t>Рыночная </a:t>
            </a:r>
            <a:r>
              <a:rPr lang="ru-RU" sz="1200" b="1" dirty="0">
                <a:latin typeface="Times New Roman" panose="02020603050405020304" pitchFamily="18" charset="0"/>
                <a:cs typeface="Times New Roman" panose="02020603050405020304" pitchFamily="18" charset="0"/>
              </a:rPr>
              <a:t>экономика</a:t>
            </a:r>
            <a:r>
              <a:rPr lang="ru-RU" sz="1200" dirty="0">
                <a:latin typeface="Times New Roman" panose="02020603050405020304" pitchFamily="18" charset="0"/>
                <a:cs typeface="Times New Roman" panose="02020603050405020304" pitchFamily="18" charset="0"/>
              </a:rPr>
              <a:t> отличается самостоятельностью и свободой. Однако </a:t>
            </a:r>
            <a:r>
              <a:rPr lang="ru-RU" sz="1200" b="1" dirty="0">
                <a:latin typeface="Times New Roman" panose="02020603050405020304" pitchFamily="18" charset="0"/>
                <a:cs typeface="Times New Roman" panose="02020603050405020304" pitchFamily="18" charset="0"/>
              </a:rPr>
              <a:t>государство</a:t>
            </a:r>
            <a:r>
              <a:rPr lang="ru-RU" sz="1200" dirty="0">
                <a:latin typeface="Times New Roman" panose="02020603050405020304" pitchFamily="18" charset="0"/>
                <a:cs typeface="Times New Roman" panose="02020603050405020304" pitchFamily="18" charset="0"/>
              </a:rPr>
              <a:t> иногда вмешивается в функционирование рыночного механизма с целью защиты публичных интересов или прав граждан.</a:t>
            </a:r>
          </a:p>
          <a:p>
            <a:r>
              <a:rPr lang="ru-RU" sz="1200" dirty="0">
                <a:latin typeface="Times New Roman" panose="02020603050405020304" pitchFamily="18" charset="0"/>
                <a:cs typeface="Times New Roman" panose="02020603050405020304" pitchFamily="18" charset="0"/>
              </a:rPr>
              <a:t> </a:t>
            </a:r>
          </a:p>
          <a:p>
            <a:r>
              <a:rPr lang="ru-RU" sz="1200" dirty="0">
                <a:latin typeface="Times New Roman" panose="02020603050405020304" pitchFamily="18" charset="0"/>
                <a:cs typeface="Times New Roman" panose="02020603050405020304" pitchFamily="18" charset="0"/>
              </a:rPr>
              <a:t>Государство обеспечивает интеграцию рыночных отношений в </a:t>
            </a:r>
            <a:r>
              <a:rPr lang="ru-RU" sz="1200" b="1" dirty="0">
                <a:latin typeface="Times New Roman" panose="02020603050405020304" pitchFamily="18" charset="0"/>
                <a:cs typeface="Times New Roman" panose="02020603050405020304" pitchFamily="18" charset="0"/>
              </a:rPr>
              <a:t>публично-правовую сферу</a:t>
            </a:r>
            <a:r>
              <a:rPr lang="ru-RU" sz="1200" dirty="0">
                <a:latin typeface="Times New Roman" panose="02020603050405020304" pitchFamily="18" charset="0"/>
                <a:cs typeface="Times New Roman" panose="02020603050405020304" pitchFamily="18" charset="0"/>
              </a:rPr>
              <a:t>. Так, принимается законодательство, регулирующее рыночные отношения, проводится государственная регистрация предпринимателей.</a:t>
            </a:r>
          </a:p>
          <a:p>
            <a:r>
              <a:rPr lang="ru-RU" sz="1200" dirty="0">
                <a:latin typeface="Times New Roman" panose="02020603050405020304" pitchFamily="18" charset="0"/>
                <a:cs typeface="Times New Roman" panose="02020603050405020304" pitchFamily="18" charset="0"/>
              </a:rPr>
              <a:t> </a:t>
            </a:r>
          </a:p>
          <a:p>
            <a:r>
              <a:rPr lang="ru-RU" sz="1200" dirty="0">
                <a:latin typeface="Times New Roman" panose="02020603050405020304" pitchFamily="18" charset="0"/>
                <a:cs typeface="Times New Roman" panose="02020603050405020304" pitchFamily="18" charset="0"/>
              </a:rPr>
              <a:t>В целях поддержания </a:t>
            </a:r>
            <a:r>
              <a:rPr lang="ru-RU" sz="1200" b="1" dirty="0">
                <a:latin typeface="Times New Roman" panose="02020603050405020304" pitchFamily="18" charset="0"/>
                <a:cs typeface="Times New Roman" panose="02020603050405020304" pitchFamily="18" charset="0"/>
              </a:rPr>
              <a:t>социальной справедливости и равенства</a:t>
            </a:r>
            <a:r>
              <a:rPr lang="ru-RU" sz="1200" dirty="0">
                <a:latin typeface="Times New Roman" panose="02020603050405020304" pitchFamily="18" charset="0"/>
                <a:cs typeface="Times New Roman" panose="02020603050405020304" pitchFamily="18" charset="0"/>
              </a:rPr>
              <a:t> граждан государство</a:t>
            </a:r>
            <a:r>
              <a:rPr lang="ru-RU" sz="1200" dirty="0" smtClean="0">
                <a:latin typeface="Times New Roman" panose="02020603050405020304" pitchFamily="18" charset="0"/>
                <a:cs typeface="Times New Roman" panose="02020603050405020304" pitchFamily="18" charset="0"/>
              </a:rPr>
              <a:t>: борется </a:t>
            </a:r>
            <a:r>
              <a:rPr lang="ru-RU" sz="1200" dirty="0">
                <a:latin typeface="Times New Roman" panose="02020603050405020304" pitchFamily="18" charset="0"/>
                <a:cs typeface="Times New Roman" panose="02020603050405020304" pitchFamily="18" charset="0"/>
              </a:rPr>
              <a:t>с </a:t>
            </a:r>
            <a:r>
              <a:rPr lang="ru-RU" sz="1200" dirty="0" smtClean="0">
                <a:latin typeface="Times New Roman" panose="02020603050405020304" pitchFamily="18" charset="0"/>
                <a:cs typeface="Times New Roman" panose="02020603050405020304" pitchFamily="18" charset="0"/>
              </a:rPr>
              <a:t>безработицей; устанавливает </a:t>
            </a:r>
            <a:r>
              <a:rPr lang="ru-RU" sz="1200" dirty="0">
                <a:latin typeface="Times New Roman" panose="02020603050405020304" pitchFamily="18" charset="0"/>
                <a:cs typeface="Times New Roman" panose="02020603050405020304" pitchFamily="18" charset="0"/>
              </a:rPr>
              <a:t>минимальный размер оплаты </a:t>
            </a:r>
            <a:r>
              <a:rPr lang="ru-RU" sz="1200" dirty="0" smtClean="0">
                <a:latin typeface="Times New Roman" panose="02020603050405020304" pitchFamily="18" charset="0"/>
                <a:cs typeface="Times New Roman" panose="02020603050405020304" pitchFamily="18" charset="0"/>
              </a:rPr>
              <a:t>труда; обеспечивает </a:t>
            </a:r>
            <a:r>
              <a:rPr lang="ru-RU" sz="1200" dirty="0">
                <a:latin typeface="Times New Roman" panose="02020603050405020304" pitchFamily="18" charset="0"/>
                <a:cs typeface="Times New Roman" panose="02020603050405020304" pitchFamily="18" charset="0"/>
              </a:rPr>
              <a:t>равенство граждан в экономической </a:t>
            </a:r>
            <a:r>
              <a:rPr lang="ru-RU" sz="1200" dirty="0" smtClean="0">
                <a:latin typeface="Times New Roman" panose="02020603050405020304" pitchFamily="18" charset="0"/>
                <a:cs typeface="Times New Roman" panose="02020603050405020304" pitchFamily="18" charset="0"/>
              </a:rPr>
              <a:t>сфере; не допускает</a:t>
            </a:r>
            <a:r>
              <a:rPr lang="ru-RU" sz="1200" dirty="0">
                <a:latin typeface="Times New Roman" panose="02020603050405020304" pitchFamily="18" charset="0"/>
                <a:cs typeface="Times New Roman" panose="02020603050405020304" pitchFamily="18" charset="0"/>
              </a:rPr>
              <a:t> монополизации рынка;</a:t>
            </a:r>
          </a:p>
          <a:p>
            <a:r>
              <a:rPr lang="ru-RU" sz="1200" dirty="0">
                <a:latin typeface="Times New Roman" panose="02020603050405020304" pitchFamily="18" charset="0"/>
                <a:cs typeface="Times New Roman" panose="02020603050405020304" pitchFamily="18" charset="0"/>
              </a:rPr>
              <a:t>устанавливает предельный уровень цен на ряд социально значимых товаров (лекарства, продукты).</a:t>
            </a:r>
          </a:p>
          <a:p>
            <a:r>
              <a:rPr lang="ru-RU" sz="1200" dirty="0">
                <a:latin typeface="Times New Roman" panose="02020603050405020304" pitchFamily="18" charset="0"/>
                <a:cs typeface="Times New Roman" panose="02020603050405020304" pitchFamily="18" charset="0"/>
              </a:rPr>
              <a:t> </a:t>
            </a:r>
            <a:r>
              <a:rPr lang="ru-RU" sz="1200" u="sng" dirty="0" smtClean="0">
                <a:latin typeface="Times New Roman" panose="02020603050405020304" pitchFamily="18" charset="0"/>
                <a:cs typeface="Times New Roman" panose="02020603050405020304" pitchFamily="18" charset="0"/>
              </a:rPr>
              <a:t>При </a:t>
            </a:r>
            <a:r>
              <a:rPr lang="ru-RU" sz="1200" u="sng" dirty="0">
                <a:latin typeface="Times New Roman" panose="02020603050405020304" pitchFamily="18" charset="0"/>
                <a:cs typeface="Times New Roman" panose="02020603050405020304" pitchFamily="18" charset="0"/>
              </a:rPr>
              <a:t>этом роль государства в рыночной экономике должна быть ограничена</a:t>
            </a:r>
            <a:r>
              <a:rPr lang="ru-RU" sz="1200" dirty="0">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Если дать государству возможность регулировать цены, это приведёт к </a:t>
            </a:r>
            <a:r>
              <a:rPr lang="ru-RU" sz="1200" b="1" dirty="0">
                <a:latin typeface="Times New Roman" panose="02020603050405020304" pitchFamily="18" charset="0"/>
                <a:cs typeface="Times New Roman" panose="02020603050405020304" pitchFamily="18" charset="0"/>
              </a:rPr>
              <a:t>нарушению рыночного равновесия</a:t>
            </a:r>
            <a:r>
              <a:rPr lang="ru-RU" sz="1200" dirty="0">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При </a:t>
            </a:r>
            <a:r>
              <a:rPr lang="ru-RU" sz="1200" dirty="0">
                <a:latin typeface="Times New Roman" panose="02020603050405020304" pitchFamily="18" charset="0"/>
                <a:cs typeface="Times New Roman" panose="02020603050405020304" pitchFamily="18" charset="0"/>
              </a:rPr>
              <a:t>установлении государством </a:t>
            </a:r>
            <a:r>
              <a:rPr lang="ru-RU" sz="1200" b="1" dirty="0">
                <a:latin typeface="Times New Roman" panose="02020603050405020304" pitchFamily="18" charset="0"/>
                <a:cs typeface="Times New Roman" panose="02020603050405020304" pitchFamily="18" charset="0"/>
              </a:rPr>
              <a:t>максимально возможной цены</a:t>
            </a:r>
            <a:r>
              <a:rPr lang="ru-RU" sz="1200" dirty="0">
                <a:latin typeface="Times New Roman" panose="02020603050405020304" pitchFamily="18" charset="0"/>
                <a:cs typeface="Times New Roman" panose="02020603050405020304" pitchFamily="18" charset="0"/>
              </a:rPr>
              <a:t> товара вырастет спрос и снизится предложение. Для производителя может стать невыгодно продавать товар по фиксированной цене, если она ниже затрат на его производство. Это может привести к </a:t>
            </a:r>
            <a:r>
              <a:rPr lang="ru-RU" sz="1200" b="1" dirty="0">
                <a:latin typeface="Times New Roman" panose="02020603050405020304" pitchFamily="18" charset="0"/>
                <a:cs typeface="Times New Roman" panose="02020603050405020304" pitchFamily="18" charset="0"/>
              </a:rPr>
              <a:t>дефициту</a:t>
            </a:r>
            <a:r>
              <a:rPr lang="ru-RU" sz="1200" dirty="0">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При </a:t>
            </a:r>
            <a:r>
              <a:rPr lang="ru-RU" sz="1200" dirty="0">
                <a:latin typeface="Times New Roman" panose="02020603050405020304" pitchFamily="18" charset="0"/>
                <a:cs typeface="Times New Roman" panose="02020603050405020304" pitchFamily="18" charset="0"/>
              </a:rPr>
              <a:t>установлении </a:t>
            </a:r>
            <a:r>
              <a:rPr lang="ru-RU" sz="1200" b="1" dirty="0">
                <a:latin typeface="Times New Roman" panose="02020603050405020304" pitchFamily="18" charset="0"/>
                <a:cs typeface="Times New Roman" panose="02020603050405020304" pitchFamily="18" charset="0"/>
              </a:rPr>
              <a:t>минимально возможной цены</a:t>
            </a:r>
            <a:r>
              <a:rPr lang="ru-RU" sz="1200" dirty="0">
                <a:latin typeface="Times New Roman" panose="02020603050405020304" pitchFamily="18" charset="0"/>
                <a:cs typeface="Times New Roman" panose="02020603050405020304" pitchFamily="18" charset="0"/>
              </a:rPr>
              <a:t> снизится спрос, появятся </a:t>
            </a:r>
            <a:r>
              <a:rPr lang="ru-RU" sz="1200" b="1" dirty="0">
                <a:latin typeface="Times New Roman" panose="02020603050405020304" pitchFamily="18" charset="0"/>
                <a:cs typeface="Times New Roman" panose="02020603050405020304" pitchFamily="18" charset="0"/>
              </a:rPr>
              <a:t>излишки</a:t>
            </a:r>
            <a:r>
              <a:rPr lang="ru-RU" sz="1200" dirty="0">
                <a:latin typeface="Times New Roman" panose="02020603050405020304" pitchFamily="18" charset="0"/>
                <a:cs typeface="Times New Roman" panose="02020603050405020304" pitchFamily="18" charset="0"/>
              </a:rPr>
              <a:t> товара. Если минимальная цена будет достаточно высока для формирования реального спроса, государство будет вынуждено само покупать данный товар для поддержания производителей.</a:t>
            </a:r>
          </a:p>
        </p:txBody>
      </p:sp>
      <p:sp>
        <p:nvSpPr>
          <p:cNvPr id="27" name="AutoShape 2" descr="https://skr.sh/i/140623/LWwq8xfk.png?download=1&amp;name=%D0%A1%D0%BA%D1%80%D0%B8%D0%BD%D1%88%D0%BE%D1%82%2014-06-2023%2019:01:40.pn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Tree>
    <p:extLst>
      <p:ext uri="{BB962C8B-B14F-4D97-AF65-F5344CB8AC3E}">
        <p14:creationId xmlns:p14="http://schemas.microsoft.com/office/powerpoint/2010/main" val="303292408"/>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1638</TotalTime>
  <Words>8100</Words>
  <Application>Microsoft Office PowerPoint</Application>
  <PresentationFormat>Экран (4:3)</PresentationFormat>
  <Paragraphs>1124</Paragraphs>
  <Slides>31</Slides>
  <Notes>18</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31</vt:i4>
      </vt:variant>
    </vt:vector>
  </HeadingPairs>
  <TitlesOfParts>
    <vt:vector size="37" baseType="lpstr">
      <vt:lpstr>Arial</vt:lpstr>
      <vt:lpstr>Calibri</vt:lpstr>
      <vt:lpstr>Open Sans</vt:lpstr>
      <vt:lpstr>Times New Roman</vt:lpstr>
      <vt:lpstr>Wingdings</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002</dc:creator>
  <cp:lastModifiedBy>1</cp:lastModifiedBy>
  <cp:revision>178</cp:revision>
  <dcterms:created xsi:type="dcterms:W3CDTF">2019-04-19T05:15:18Z</dcterms:created>
  <dcterms:modified xsi:type="dcterms:W3CDTF">2024-03-17T14:45:38Z</dcterms:modified>
</cp:coreProperties>
</file>