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64" r:id="rId3"/>
    <p:sldId id="265" r:id="rId4"/>
    <p:sldId id="266" r:id="rId5"/>
    <p:sldId id="273" r:id="rId6"/>
    <p:sldId id="260" r:id="rId7"/>
    <p:sldId id="262" r:id="rId8"/>
    <p:sldId id="259" r:id="rId9"/>
    <p:sldId id="268" r:id="rId10"/>
    <p:sldId id="263" r:id="rId11"/>
    <p:sldId id="267" r:id="rId12"/>
    <p:sldId id="269" r:id="rId13"/>
    <p:sldId id="270" r:id="rId14"/>
    <p:sldId id="276" r:id="rId15"/>
    <p:sldId id="279" r:id="rId16"/>
    <p:sldId id="278" r:id="rId17"/>
    <p:sldId id="271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20" autoAdjust="0"/>
    <p:restoredTop sz="94660"/>
  </p:normalViewPr>
  <p:slideViewPr>
    <p:cSldViewPr>
      <p:cViewPr varScale="1">
        <p:scale>
          <a:sx n="64" d="100"/>
          <a:sy n="64" d="100"/>
        </p:scale>
        <p:origin x="-1164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64"/>
    </p:cViewPr>
  </p:sorterViewPr>
  <p:notesViewPr>
    <p:cSldViewPr>
      <p:cViewPr varScale="1">
        <p:scale>
          <a:sx n="51" d="100"/>
          <a:sy n="51" d="100"/>
        </p:scale>
        <p:origin x="-265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2581C6-E22B-4C5B-B08F-82CFADFD308D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CAD4C3-5BFC-43EB-A425-5D7A075D4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984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96975" y="684213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4C3-5BFC-43EB-A425-5D7A075D485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433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D2C74-9A79-4AD1-8F67-AA04DA6181CF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8358-96B0-41FF-9D56-CA9C9253E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0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D2C74-9A79-4AD1-8F67-AA04DA6181CF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8358-96B0-41FF-9D56-CA9C9253E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D2C74-9A79-4AD1-8F67-AA04DA6181CF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8358-96B0-41FF-9D56-CA9C9253E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35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D2C74-9A79-4AD1-8F67-AA04DA6181CF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8358-96B0-41FF-9D56-CA9C9253E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20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D2C74-9A79-4AD1-8F67-AA04DA6181CF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8358-96B0-41FF-9D56-CA9C9253E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32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D2C74-9A79-4AD1-8F67-AA04DA6181CF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8358-96B0-41FF-9D56-CA9C9253E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07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D2C74-9A79-4AD1-8F67-AA04DA6181CF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8358-96B0-41FF-9D56-CA9C9253E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05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D2C74-9A79-4AD1-8F67-AA04DA6181CF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8358-96B0-41FF-9D56-CA9C9253E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40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D2C74-9A79-4AD1-8F67-AA04DA6181CF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8358-96B0-41FF-9D56-CA9C9253E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19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D2C74-9A79-4AD1-8F67-AA04DA6181CF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8358-96B0-41FF-9D56-CA9C9253E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35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D2C74-9A79-4AD1-8F67-AA04DA6181CF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8358-96B0-41FF-9D56-CA9C9253E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73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D2C74-9A79-4AD1-8F67-AA04DA6181CF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A8358-96B0-41FF-9D56-CA9C9253E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26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1" y="0"/>
            <a:ext cx="9036496" cy="7047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1484784"/>
            <a:ext cx="5855569" cy="18002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Как понять художественное произведение?</a:t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(по роману Ф.М. Достоевского «Преступление и наказание»)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497407"/>
            <a:ext cx="5091113" cy="2921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06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9" y="2941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35280" cy="49006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Соня </a:t>
            </a:r>
            <a:r>
              <a:rPr lang="ru-RU" sz="28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и Раскольников </a:t>
            </a:r>
            <a:r>
              <a:rPr lang="ru-RU" sz="28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8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8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ru-RU" sz="28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Литература «вырастает» из </a:t>
            </a:r>
            <a:r>
              <a:rPr lang="ru-RU" sz="28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литературы)</a:t>
            </a:r>
            <a:r>
              <a:rPr lang="ru-RU" sz="28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8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908720"/>
            <a:ext cx="6250292" cy="594928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Где тут про Лазаря? — спросил он вдруг.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упорно глядела в землю и не отвечала. Она стояла немного боком к столу.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воскресение Лазаря где? Отыщи мне, Соня.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искоса глянула на него.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там смотрите… в четвертом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Евангелии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— сурово прошептала она, не подвигаясь к нему.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 и прочти мне, — сказал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9" y="1052736"/>
            <a:ext cx="2821699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603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5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82272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Соня </a:t>
            </a:r>
            <a:r>
              <a:rPr lang="ru-RU" sz="28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читает </a:t>
            </a:r>
            <a:r>
              <a:rPr lang="ru-RU" sz="28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Раскольникову</a:t>
            </a:r>
            <a:r>
              <a:rPr lang="en-US" sz="28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en-US" sz="28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en-US" sz="28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ru-RU" sz="28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Литература </a:t>
            </a:r>
            <a:r>
              <a:rPr lang="ru-RU" sz="28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«вырастает» из литературы)</a:t>
            </a:r>
            <a:br>
              <a:rPr lang="ru-RU" sz="28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9036496" cy="403244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пересилила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себя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продолжала чтение одиннадцатой главы Евангелия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Иоаннова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Так дочла она до 19-го стиха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 многие из иудеев пришли к Марфе и Марии утешать их в печали о брате их. Марфа,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услыша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идет Иисус, пошла навстречу ему; Мария же сидела дома. Тогда Марфа сказала Иисусу: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если бы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здесь, не умер бы брат мой. Но и теперь знаю, что чего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попросишь у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даст тебе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Бог…Иисус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 ей: воскреснет брат твой. Марфа сказала ему: знаю, что воскреснет в воскресение, в последний день. Иисус сказал ей: 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есмь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воскресение и жизнь; верующий в меня, если и умрет, оживет. И всякий живущий и верующий в меня не умрет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вовек».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598914"/>
            <a:ext cx="4185471" cy="2259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034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364" y="188640"/>
            <a:ext cx="8363272" cy="70609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Евангелие от Иоанна,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глава 11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836712"/>
            <a:ext cx="6192688" cy="597666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sz="3300" dirty="0" smtClean="0"/>
              <a:t>4 </a:t>
            </a:r>
            <a:r>
              <a:rPr lang="ru-RU" sz="3300" dirty="0"/>
              <a:t>Тогда Иисус сказал им прямо: Лазарь умер</a:t>
            </a:r>
            <a:r>
              <a:rPr lang="ru-RU" sz="3300" dirty="0" smtClean="0"/>
              <a:t>;</a:t>
            </a:r>
          </a:p>
          <a:p>
            <a:pPr marL="0" indent="0">
              <a:buNone/>
            </a:pPr>
            <a:r>
              <a:rPr lang="ru-RU" sz="3300" dirty="0"/>
              <a:t>25 Иисус сказал ей: Я </a:t>
            </a:r>
            <a:r>
              <a:rPr lang="ru-RU" sz="3300" dirty="0" err="1"/>
              <a:t>есмь</a:t>
            </a:r>
            <a:r>
              <a:rPr lang="ru-RU" sz="3300" dirty="0"/>
              <a:t> воскресение и жизнь; верующий в Меня, если и умрет, оживет.</a:t>
            </a:r>
          </a:p>
          <a:p>
            <a:pPr marL="0" indent="0">
              <a:buNone/>
            </a:pPr>
            <a:r>
              <a:rPr lang="ru-RU" sz="3300" dirty="0" smtClean="0"/>
              <a:t>26 </a:t>
            </a:r>
            <a:r>
              <a:rPr lang="ru-RU" sz="3300" dirty="0"/>
              <a:t>И всякий, живущий и верующий в Меня, не умрет вовек. Веришь ли сему</a:t>
            </a:r>
            <a:r>
              <a:rPr lang="ru-RU" sz="3300" dirty="0" smtClean="0"/>
              <a:t>?</a:t>
            </a:r>
          </a:p>
          <a:p>
            <a:pPr marL="0" indent="0">
              <a:buNone/>
            </a:pPr>
            <a:r>
              <a:rPr lang="ru-RU" sz="3300" dirty="0"/>
              <a:t>41 Итак отняли камень от пещеры, где лежал умерший. Иисус же возвел очи к небу и сказал: Отче! благодарю Тебя, что Ты услышал Меня.</a:t>
            </a:r>
          </a:p>
          <a:p>
            <a:pPr marL="0" indent="0">
              <a:buNone/>
            </a:pPr>
            <a:r>
              <a:rPr lang="ru-RU" sz="3300" dirty="0" smtClean="0"/>
              <a:t>42 </a:t>
            </a:r>
            <a:r>
              <a:rPr lang="ru-RU" sz="3300" dirty="0"/>
              <a:t>Я и знал, что Ты всегда услышишь Меня; но сказал сие для народа, здесь стоящего, чтобы поверили, что Ты послал Меня.</a:t>
            </a:r>
          </a:p>
          <a:p>
            <a:pPr marL="0" indent="0">
              <a:buNone/>
            </a:pPr>
            <a:r>
              <a:rPr lang="ru-RU" sz="3300" dirty="0" smtClean="0"/>
              <a:t>43 </a:t>
            </a:r>
            <a:r>
              <a:rPr lang="ru-RU" sz="3300" dirty="0"/>
              <a:t>Сказав это, Он воззвал громким голосом: Лазарь! иди вон.</a:t>
            </a:r>
          </a:p>
          <a:p>
            <a:pPr marL="0" indent="0">
              <a:buNone/>
            </a:pPr>
            <a:r>
              <a:rPr lang="ru-RU" sz="3300" dirty="0" smtClean="0"/>
              <a:t>44 </a:t>
            </a:r>
            <a:r>
              <a:rPr lang="ru-RU" sz="3300" dirty="0"/>
              <a:t>И вышел умерший, обвитый по рукам и ногам погребальными пеленами, и лице его обвязано было платком. Иисус говорит им: развяжите его, пусть идет.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1" y="836712"/>
            <a:ext cx="2511518" cy="4735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536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Посмотрим в словаре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19256" cy="528945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 Мертвый: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788" y="1512167"/>
            <a:ext cx="9475788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022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9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49006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Раскольников </a:t>
            </a:r>
            <a:r>
              <a:rPr lang="ru-RU" sz="3200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поклонился </a:t>
            </a:r>
            <a:r>
              <a:rPr lang="ru-RU" sz="3200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3200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3200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ru-RU" sz="3200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поступки </a:t>
            </a:r>
            <a:r>
              <a:rPr lang="ru-RU" sz="3200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героя)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052736"/>
            <a:ext cx="6480720" cy="554461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Он вдруг вспомнил слова Сони: «Поди на перекресток, поклонись народу, поцелуй землю, потому что ты и пред ней </a:t>
            </a:r>
            <a:r>
              <a:rPr lang="ru-RU" dirty="0" smtClean="0"/>
              <a:t>согрешил»…</a:t>
            </a:r>
          </a:p>
          <a:p>
            <a:pPr marL="0" indent="0">
              <a:buNone/>
            </a:pPr>
            <a:r>
              <a:rPr lang="ru-RU" dirty="0" smtClean="0"/>
              <a:t>Он </a:t>
            </a:r>
            <a:r>
              <a:rPr lang="ru-RU" dirty="0"/>
              <a:t>весь задрожал, припомнив это. И до того уже задавила его безвыходная тоска и тревога всего этого времени, но особенно последних часов, что он так и ринулся в возможность этого цельного, нового, полного ощущения. Каким-то припадком оно к нему вдруг подступило: загорелось в душе одною искрой и вдруг, как огонь, охватило всего. Всё разом в нем размягчилось, и хлынули слезы. Как стоял, так и упал он на землю…</a:t>
            </a:r>
          </a:p>
          <a:p>
            <a:pPr marL="0" indent="0">
              <a:buNone/>
            </a:pPr>
            <a:r>
              <a:rPr lang="ru-RU" dirty="0" smtClean="0"/>
              <a:t>Он </a:t>
            </a:r>
            <a:r>
              <a:rPr lang="ru-RU" dirty="0"/>
              <a:t>стал на колени среди площади, поклонился до земли и поцеловал эту грязную землю, с наслаждением и </a:t>
            </a:r>
            <a:r>
              <a:rPr lang="ru-RU" dirty="0" err="1"/>
              <a:t>счастием</a:t>
            </a:r>
            <a:r>
              <a:rPr lang="ru-RU" dirty="0"/>
              <a:t>. Он встал и поклонился в другой раз.</a:t>
            </a:r>
          </a:p>
          <a:p>
            <a:pPr marL="0" indent="0">
              <a:buNone/>
            </a:pPr>
            <a:r>
              <a:rPr lang="ru-RU" dirty="0" smtClean="0"/>
              <a:t>— </a:t>
            </a:r>
            <a:r>
              <a:rPr lang="ru-RU" dirty="0"/>
              <a:t>Ишь нахлестался! — заметил подле него один парень.</a:t>
            </a:r>
          </a:p>
          <a:p>
            <a:pPr marL="0" indent="0">
              <a:buNone/>
            </a:pPr>
            <a:r>
              <a:rPr lang="ru-RU" dirty="0" smtClean="0"/>
              <a:t>Раздался </a:t>
            </a:r>
            <a:r>
              <a:rPr lang="ru-RU" dirty="0"/>
              <a:t>смех.</a:t>
            </a:r>
          </a:p>
          <a:p>
            <a:pPr marL="0" indent="0">
              <a:buNone/>
            </a:pPr>
            <a:r>
              <a:rPr lang="ru-RU" dirty="0" smtClean="0"/>
              <a:t>— </a:t>
            </a:r>
            <a:r>
              <a:rPr lang="ru-RU" dirty="0"/>
              <a:t>Это он в Иерусалим </a:t>
            </a:r>
            <a:r>
              <a:rPr lang="ru-RU" dirty="0" smtClean="0"/>
              <a:t>идет…</a:t>
            </a:r>
            <a:endParaRPr lang="ru-RU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5"/>
          <a:stretch/>
        </p:blipFill>
        <p:spPr bwMode="auto">
          <a:xfrm>
            <a:off x="0" y="1700808"/>
            <a:ext cx="2411760" cy="381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174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274638"/>
            <a:ext cx="9252520" cy="49006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Раскольников поклонился </a:t>
            </a:r>
            <a:br>
              <a:rPr lang="ru-RU" sz="28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8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(поступки </a:t>
            </a:r>
            <a:r>
              <a:rPr lang="ru-RU" sz="28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героя)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5"/>
            <a:ext cx="8856984" cy="343666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Как это случилось, он и сам не знал, но вдруг что-то как бы подхватило его и как бы бросило к ее ногам. Он плакал и обнимал ее колени.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первое мгновение она ужасно испугалась, и всё лицо ее помертвело. Она вскочила с места и, задрожав, смотрела на него. Но тотчас же, в тот же миг она всё поняла. В глазах ее засветилось бесконечное счастье; она поняла, и для нее уже не было сомнения, что он </a:t>
            </a:r>
            <a:r>
              <a:rPr lang="ru-RU" b="1" dirty="0"/>
              <a:t>любит</a:t>
            </a:r>
            <a:r>
              <a:rPr lang="ru-RU" dirty="0"/>
              <a:t>, бесконечно любит ее и что настала же наконец эта минута…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038" y="4293096"/>
            <a:ext cx="4574242" cy="2564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13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Случайностей в художественном произведении </a:t>
            </a:r>
            <a:br>
              <a:rPr lang="ru-RU" sz="32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не бывает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657" y="1600365"/>
            <a:ext cx="2910830" cy="532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Раскольников - раскол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66670" y="1588150"/>
            <a:ext cx="1470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Мертвый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84256" y="5373216"/>
            <a:ext cx="27764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Новый Иерусалим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872370"/>
            <a:ext cx="23940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Сонечка - София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06319" y="1706490"/>
            <a:ext cx="2814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Злоба, озлобленный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20271" y="2347926"/>
            <a:ext cx="1651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Страдание 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60530" y="3717031"/>
            <a:ext cx="3034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Поклонись, помолись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07163" y="3875653"/>
            <a:ext cx="18773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Воскресение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74831" y="4712289"/>
            <a:ext cx="12202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Любовь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588224" y="2649814"/>
            <a:ext cx="17914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Отчаяние 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173085" y="3093263"/>
            <a:ext cx="893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Вера </a:t>
            </a:r>
            <a:endParaRPr lang="ru-RU" sz="2400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1115616" y="908720"/>
            <a:ext cx="1656184" cy="6794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372200" y="692696"/>
            <a:ext cx="1512168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784369" y="1248435"/>
            <a:ext cx="0" cy="4523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259632" y="2276872"/>
            <a:ext cx="0" cy="6037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7" idx="2"/>
          </p:cNvCxnSpPr>
          <p:nvPr/>
        </p:nvCxnSpPr>
        <p:spPr>
          <a:xfrm>
            <a:off x="7513660" y="2168155"/>
            <a:ext cx="0" cy="5703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36" name="Прямая со стрелкой 14335"/>
          <p:cNvCxnSpPr/>
          <p:nvPr/>
        </p:nvCxnSpPr>
        <p:spPr>
          <a:xfrm>
            <a:off x="7513660" y="3103202"/>
            <a:ext cx="0" cy="7578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0" name="Прямая со стрелкой 14339"/>
          <p:cNvCxnSpPr/>
          <p:nvPr/>
        </p:nvCxnSpPr>
        <p:spPr>
          <a:xfrm flipH="1">
            <a:off x="4780551" y="2049814"/>
            <a:ext cx="4383" cy="4035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4" name="Прямая со стрелкой 14343"/>
          <p:cNvCxnSpPr>
            <a:stCxn id="8" idx="2"/>
          </p:cNvCxnSpPr>
          <p:nvPr/>
        </p:nvCxnSpPr>
        <p:spPr>
          <a:xfrm>
            <a:off x="4745850" y="2809591"/>
            <a:ext cx="0" cy="3885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6" name="Прямая со стрелкой 14345"/>
          <p:cNvCxnSpPr/>
          <p:nvPr/>
        </p:nvCxnSpPr>
        <p:spPr>
          <a:xfrm flipH="1">
            <a:off x="4723958" y="3554928"/>
            <a:ext cx="1" cy="3929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8" name="Прямая со стрелкой 14347"/>
          <p:cNvCxnSpPr/>
          <p:nvPr/>
        </p:nvCxnSpPr>
        <p:spPr>
          <a:xfrm>
            <a:off x="4733703" y="4301060"/>
            <a:ext cx="12146" cy="4112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52" name="Прямая со стрелкой 14351"/>
          <p:cNvCxnSpPr>
            <a:stCxn id="11" idx="2"/>
          </p:cNvCxnSpPr>
          <p:nvPr/>
        </p:nvCxnSpPr>
        <p:spPr>
          <a:xfrm>
            <a:off x="4784934" y="5173954"/>
            <a:ext cx="0" cy="1992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319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6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576064"/>
          </a:xfrm>
        </p:spPr>
        <p:txBody>
          <a:bodyPr>
            <a:noAutofit/>
          </a:bodyPr>
          <a:lstStyle/>
          <a:p>
            <a:pPr fontAlgn="base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Вывод автора: смерти нет</a:t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92696"/>
            <a:ext cx="8928992" cy="6120680"/>
          </a:xfrm>
        </p:spPr>
        <p:txBody>
          <a:bodyPr>
            <a:normAutofit fontScale="62500" lnSpcReduction="20000"/>
          </a:bodyPr>
          <a:lstStyle/>
          <a:p>
            <a:pPr marL="0" indent="0" algn="r">
              <a:buNone/>
            </a:pPr>
            <a:r>
              <a:rPr lang="ru-RU" sz="2900" b="1" i="1" dirty="0"/>
              <a:t>Наступает время, когда мертвые услышат</a:t>
            </a:r>
          </a:p>
          <a:p>
            <a:pPr marL="0" indent="0" algn="r">
              <a:buNone/>
            </a:pPr>
            <a:r>
              <a:rPr lang="ru-RU" sz="2900" b="1" i="1" dirty="0"/>
              <a:t>глас Сына Божия и, услышав, оживут»</a:t>
            </a:r>
          </a:p>
          <a:p>
            <a:pPr marL="0" indent="0" algn="r">
              <a:buNone/>
            </a:pPr>
            <a:r>
              <a:rPr lang="ru-RU" sz="2900" b="1" i="1" dirty="0"/>
              <a:t>(Ин. 5: 25)</a:t>
            </a:r>
          </a:p>
          <a:p>
            <a:pPr marL="0" indent="0">
              <a:buNone/>
            </a:pPr>
            <a:r>
              <a:rPr lang="ru-RU" sz="3800" dirty="0"/>
              <a:t>Грехопадением Адама и Евы в мир вошла смерть. Все люди, включая ветхозаветных праведников и пророков, по смерти своей шли в ад. Его держава казалась столь непоколебимой и вечной, что даже среди </a:t>
            </a:r>
            <a:r>
              <a:rPr lang="ru-RU" sz="3800" dirty="0" err="1"/>
              <a:t>богоизбранного</a:t>
            </a:r>
            <a:r>
              <a:rPr lang="ru-RU" sz="3800" dirty="0"/>
              <a:t> народа появилось немалое число тех, кто </a:t>
            </a:r>
            <a:r>
              <a:rPr lang="ru-RU" sz="3800" b="1" i="1" dirty="0"/>
              <a:t>«говорил, что нет воскресения, ни Ангела, ни духа» </a:t>
            </a:r>
            <a:r>
              <a:rPr lang="ru-RU" sz="3800" dirty="0"/>
              <a:t>(</a:t>
            </a:r>
            <a:r>
              <a:rPr lang="ru-RU" sz="3800" dirty="0" err="1"/>
              <a:t>Деян</a:t>
            </a:r>
            <a:r>
              <a:rPr lang="ru-RU" sz="3800" dirty="0"/>
              <a:t>. 23: 8). </a:t>
            </a:r>
            <a:endParaRPr lang="ru-RU" sz="3800" dirty="0" smtClean="0"/>
          </a:p>
          <a:p>
            <a:pPr marL="0" indent="0">
              <a:buNone/>
            </a:pPr>
            <a:r>
              <a:rPr lang="ru-RU" sz="3800" dirty="0" smtClean="0"/>
              <a:t>И </a:t>
            </a:r>
            <a:r>
              <a:rPr lang="ru-RU" sz="3800" dirty="0"/>
              <a:t>саддукеев, и </a:t>
            </a:r>
            <a:r>
              <a:rPr lang="ru-RU" sz="3800" dirty="0" smtClean="0"/>
              <a:t>Марфу  </a:t>
            </a:r>
            <a:r>
              <a:rPr lang="ru-RU" sz="3800" dirty="0"/>
              <a:t>и всех </a:t>
            </a:r>
            <a:r>
              <a:rPr lang="ru-RU" sz="3800" dirty="0" smtClean="0"/>
              <a:t>нас следовало </a:t>
            </a:r>
            <a:r>
              <a:rPr lang="ru-RU" sz="3800" dirty="0"/>
              <a:t>научить воскресению, уверив в его </a:t>
            </a:r>
            <a:r>
              <a:rPr lang="ru-RU" sz="3800" dirty="0" smtClean="0"/>
              <a:t>реальность.</a:t>
            </a:r>
          </a:p>
          <a:p>
            <a:pPr marL="0" indent="0">
              <a:buNone/>
            </a:pPr>
            <a:r>
              <a:rPr lang="ru-RU" sz="3800" dirty="0" smtClean="0"/>
              <a:t>На </a:t>
            </a:r>
            <a:r>
              <a:rPr lang="ru-RU" sz="3800" dirty="0"/>
              <a:t>Лазаре исполнились пророческие слова Господа, сказанные Им ранее: </a:t>
            </a:r>
            <a:r>
              <a:rPr lang="ru-RU" sz="3800" b="1" i="1" dirty="0"/>
              <a:t>«Наступает время, когда мертвые услышат глас Сына Божия и, услышав, оживут» (Ин. 5: 25</a:t>
            </a:r>
            <a:r>
              <a:rPr lang="ru-RU" sz="3800" b="1" i="1" dirty="0" smtClean="0"/>
              <a:t>).</a:t>
            </a:r>
          </a:p>
          <a:p>
            <a:pPr marL="0" indent="0">
              <a:buNone/>
            </a:pPr>
            <a:r>
              <a:rPr lang="ru-RU" sz="3800" dirty="0"/>
              <a:t>В воскрешении Лазаря Господь ясно показал черты и всеобщего воскресения — великого и страшного таинства, имеющего случиться в последний день.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754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Идея романа </a:t>
            </a:r>
            <a:br>
              <a:rPr lang="ru-RU" sz="36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«Преступление и наказание)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1196752"/>
            <a:ext cx="6156176" cy="481399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1.Жизнь </a:t>
            </a:r>
            <a:r>
              <a:rPr lang="ru-RU" dirty="0"/>
              <a:t>человеческой души не заканчивается со смертью, она (душа) переходит в мир иной, и мы можем лишь в редкие минуты нашего полного счастья на земле почувствовать, хотя и приблизительно, то блаженство, какое ожидает нас там, рядом с Богом (из этого, конечно, не следует, что надо пренебрегать земной жизнью, своей и окружающих, – жизнь каждого из нас имеет величайший смысл</a:t>
            </a:r>
            <a:r>
              <a:rPr lang="ru-RU" dirty="0" smtClean="0"/>
              <a:t>).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" t="1256" r="47211"/>
          <a:stretch/>
        </p:blipFill>
        <p:spPr bwMode="auto">
          <a:xfrm>
            <a:off x="179512" y="1329713"/>
            <a:ext cx="2643623" cy="4198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629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2" y="2454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892480" cy="63408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Суть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романа «Преступление и наказание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»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79350" y="836713"/>
            <a:ext cx="6664650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dirty="0" smtClean="0"/>
              <a:t>2. </a:t>
            </a:r>
            <a:r>
              <a:rPr lang="ru-RU" sz="2300" dirty="0"/>
              <a:t>Л</a:t>
            </a:r>
            <a:r>
              <a:rPr lang="ru-RU" sz="2300" dirty="0" smtClean="0"/>
              <a:t>юбовь </a:t>
            </a:r>
            <a:r>
              <a:rPr lang="ru-RU" sz="2300" dirty="0"/>
              <a:t>ценнее и сильнее та, которая выстрадана. И испытания, посылаемые Богом (и «материальные» трудности, и внутренние сомнения), лишь закаляют и укрепляют подлинную любовь – и разрушают фальшивую… </a:t>
            </a:r>
            <a:endParaRPr lang="en-US" sz="2300" dirty="0" smtClean="0"/>
          </a:p>
          <a:p>
            <a:pPr marL="0" indent="0">
              <a:buNone/>
            </a:pPr>
            <a:endParaRPr lang="ru-RU" sz="1200" dirty="0"/>
          </a:p>
          <a:p>
            <a:pPr marL="0" indent="0">
              <a:buNone/>
            </a:pPr>
            <a:r>
              <a:rPr lang="ru-RU" sz="2300" dirty="0" smtClean="0"/>
              <a:t>Достоевский </a:t>
            </a:r>
            <a:r>
              <a:rPr lang="ru-RU" sz="2300" dirty="0"/>
              <a:t>так определял (в записях для себя) суть романа «Преступление и наказание»: </a:t>
            </a:r>
            <a:endParaRPr lang="ru-RU" sz="2300" dirty="0" smtClean="0"/>
          </a:p>
          <a:p>
            <a:pPr marL="0" indent="0">
              <a:buNone/>
            </a:pPr>
            <a:r>
              <a:rPr lang="ru-RU" sz="2300" b="1" dirty="0" smtClean="0"/>
              <a:t>«</a:t>
            </a:r>
            <a:r>
              <a:rPr lang="ru-RU" sz="2300" b="1" dirty="0"/>
              <a:t>Идея </a:t>
            </a:r>
            <a:r>
              <a:rPr lang="ru-RU" sz="2300" b="1" dirty="0" smtClean="0"/>
              <a:t>романа</a:t>
            </a:r>
            <a:r>
              <a:rPr lang="ru-RU" sz="2300" dirty="0" smtClean="0"/>
              <a:t>:</a:t>
            </a:r>
            <a:r>
              <a:rPr lang="ru-RU" sz="2300" dirty="0"/>
              <a:t> </a:t>
            </a:r>
            <a:r>
              <a:rPr lang="ru-RU" sz="2300" dirty="0" smtClean="0"/>
              <a:t>Православное </a:t>
            </a:r>
            <a:r>
              <a:rPr lang="ru-RU" sz="2300" dirty="0"/>
              <a:t>воззрение, в чем есть Православие. Нет счастья в комфорте, покупается счастье страданием. &lt;…&gt; Человек не родится для счастья. </a:t>
            </a:r>
            <a:r>
              <a:rPr lang="ru-RU" sz="2300" b="1" dirty="0"/>
              <a:t>Человек заслуживает счастье, и всегда страданием.</a:t>
            </a:r>
            <a:r>
              <a:rPr lang="ru-RU" sz="2300" dirty="0"/>
              <a:t> &lt;…&gt; Жизненное знание и сознание &lt;…&gt; приобретается опытом </a:t>
            </a:r>
            <a:r>
              <a:rPr lang="ru-RU" sz="2300" dirty="0" err="1"/>
              <a:t>pro</a:t>
            </a:r>
            <a:r>
              <a:rPr lang="ru-RU" sz="2300" dirty="0"/>
              <a:t> и </a:t>
            </a:r>
            <a:r>
              <a:rPr lang="ru-RU" sz="2300" dirty="0" err="1"/>
              <a:t>contra</a:t>
            </a:r>
            <a:r>
              <a:rPr lang="ru-RU" sz="2300" dirty="0"/>
              <a:t> («за» и «против</a:t>
            </a:r>
            <a:r>
              <a:rPr lang="ru-RU" sz="2300" dirty="0" smtClean="0"/>
              <a:t>»), </a:t>
            </a:r>
            <a:r>
              <a:rPr lang="ru-RU" sz="2300" dirty="0"/>
              <a:t>которое нужно перетащить на себе». 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1" t="4231" r="5176" b="2820"/>
          <a:stretch/>
        </p:blipFill>
        <p:spPr bwMode="auto">
          <a:xfrm>
            <a:off x="107504" y="1412776"/>
            <a:ext cx="2371846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858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68" y="188640"/>
            <a:ext cx="9179497" cy="994122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Основные понятия: </a:t>
            </a:r>
            <a:b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тема, сюжет, конфликт, проблема, идея произведения.</a:t>
            </a:r>
            <a:endParaRPr lang="ru-RU" sz="2600" b="1" dirty="0">
              <a:solidFill>
                <a:schemeClr val="accent2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368" y="1340768"/>
            <a:ext cx="8291264" cy="5257800"/>
          </a:xfrm>
        </p:spPr>
        <p:txBody>
          <a:bodyPr>
            <a:normAutofit fontScale="85000" lnSpcReduction="10000"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Times New Roman Cyr"/>
              </a:rPr>
              <a:t>Тема.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 Cyr"/>
              </a:rPr>
              <a:t>В переводе с греческого тема - это то, что положено в основу. Иными словами, тема - это предмет авторского изображения, те явления и события, на которые автор хочет обратить внимание читателя.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 Cyr"/>
              </a:rPr>
              <a:t>Сюжет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 Cyr"/>
              </a:rPr>
              <a:t> - это совокупность событий и отношений между персонажами в произведении, разворачивающиеся во времени и пространстве.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 Cyr"/>
              </a:rPr>
              <a:t>Конфликт</a:t>
            </a:r>
            <a:r>
              <a:rPr lang="ru-RU" dirty="0" smtClean="0">
                <a:solidFill>
                  <a:srgbClr val="000000"/>
                </a:solidFill>
                <a:latin typeface="Times New Roman Cyr"/>
              </a:rPr>
              <a:t> – столкновение.</a:t>
            </a:r>
            <a:endParaRPr lang="ru-RU" b="0" i="0" dirty="0" smtClean="0">
              <a:solidFill>
                <a:srgbClr val="000000"/>
              </a:solidFill>
              <a:effectLst/>
              <a:latin typeface="Times New Roman Cyr"/>
            </a:endParaRPr>
          </a:p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главный 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вопрос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поставленный в произведении и  на который автор пытается дать свой ответ. Проблема часто вынесена в заголовок.</a:t>
            </a: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</a:b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12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229600" cy="778098"/>
          </a:xfrm>
        </p:spPr>
        <p:txBody>
          <a:bodyPr/>
          <a:lstStyle/>
          <a:p>
            <a:r>
              <a:rPr lang="ru-RU" sz="40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И</a:t>
            </a:r>
            <a:r>
              <a:rPr lang="ru-RU" sz="40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дея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864" y="1268760"/>
            <a:ext cx="5796136" cy="4525963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(от греческого слова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— то, что видно) — главная мысль литературного произведения, ответ на поставленные в тексте вопросы — иначе говоря, то, ради чего произведение написано.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21" t="98" r="222" b="44031"/>
          <a:stretch/>
        </p:blipFill>
        <p:spPr bwMode="auto">
          <a:xfrm>
            <a:off x="179512" y="908720"/>
            <a:ext cx="3024336" cy="4037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582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5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157592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Как  выражается идея произведения?</a:t>
            </a:r>
            <a:br>
              <a:rPr lang="ru-RU" sz="36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36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36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712968" cy="478539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Название произведения (деление на части и главы);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Фамилия  </a:t>
            </a:r>
            <a:r>
              <a:rPr lang="ru-RU" dirty="0"/>
              <a:t>и имя </a:t>
            </a:r>
            <a:r>
              <a:rPr lang="ru-RU" dirty="0" smtClean="0"/>
              <a:t>героя (имена персонажей);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Мысли, речь и поступки героя (героев);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Детали в произведении (ключевые, повторяющиеся слова);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Подтекст;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Литература «вырастает» из литературы.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782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589640" cy="43204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Описание преступления (деталь)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548680"/>
            <a:ext cx="7308304" cy="6120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вошел к себе, как приговоренный 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смерти…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отступил, дал упасть и тотчас же нагнулся к ее лицу; она была уже мертвая. Глаза были вытаращены, как будто хотели выпрыгнуть, а лоб и всё лицо были сморщены и искажены судорогой.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положил топор на пол, подле мертвой, и тотчас же полез ей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карман…Он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в полном уме, затмений и головокружений уже не было, но руки всё еще дрожали.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…Тотчас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 он побежал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ключами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спальню. Это была очень небольшая комната, с огромным киотом образов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...вдруг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другая тревожная мысль ударила ему в голову. Ему вдруг почудилось, что старуха, пожалуй, еще жива и еще может очнуться. Бросив ключи, и комод, он побежал назад, к телу, схватил топор и намахнулся еще раз над старухой, но не опустил. Сомнения не было, что она мертвая.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Вдруг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послышалось, что в комнате, где была старуха, ходят. Он остановился и притих, как мертвый. Но всё было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тихо. Вдруг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явственно послышался легкий крик, или как будто кто-то тихо и отрывисто простонал и замолчал. Затем опять мертвая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тишина.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792491"/>
            <a:ext cx="1728192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61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3" y="202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63408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Родион Раскольников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(фамилия героя, его взгляд на мир)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149287"/>
            <a:ext cx="6275040" cy="54006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«Все люди как-то разделяются на «обыкновенных» и «необыкновенных». Обыкновенные должны жить в послушании и не имеют права переступать закона.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разряд «необыкновенные» все преступают закон; большею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частию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они требуют  разрушения настоящего во имя лучшего. Но если ему надо, для своей идеи, перешагнуть хотя бы и через труп, через кровь, то он внутри себя, по совести, может дать себе разрешение перешагнуть через кровь». (часть III, гл.5)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25"/>
          <a:stretch/>
        </p:blipFill>
        <p:spPr bwMode="auto">
          <a:xfrm>
            <a:off x="21906" y="1145028"/>
            <a:ext cx="2413242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786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380" y="116632"/>
            <a:ext cx="8075240" cy="63408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Прочитали  и ЧТО?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08" y="1055523"/>
            <a:ext cx="8856984" cy="577955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Впечатления от услышанного (прочитанного), реакция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понятно из сказанного;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непонятно? (подчеркнуть в тексте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к высказанному (согласие, отрицание, спор);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Выделить основное;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к герою (персонажу), к его высказыванию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33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0" i="0" dirty="0" smtClean="0">
                <a:solidFill>
                  <a:srgbClr val="303030"/>
                </a:solidFill>
                <a:effectLst/>
                <a:latin typeface="Cambria"/>
              </a:rPr>
              <a:t>— </a:t>
            </a:r>
            <a:r>
              <a:rPr lang="ru-RU" sz="2800" b="0" i="0" dirty="0" smtClean="0">
                <a:solidFill>
                  <a:srgbClr val="303030"/>
                </a:solidFill>
                <a:effectLst/>
              </a:rPr>
              <a:t>Так вы все-таки верите же в Новый Иерусалим?</a:t>
            </a:r>
          </a:p>
          <a:p>
            <a:pPr marL="0" indent="0">
              <a:buNone/>
            </a:pPr>
            <a:r>
              <a:rPr lang="ru-RU" sz="2800" b="0" i="0" dirty="0" smtClean="0">
                <a:solidFill>
                  <a:srgbClr val="303030"/>
                </a:solidFill>
                <a:effectLst/>
              </a:rPr>
              <a:t>— Верую, — твердо отвечал Раскольников; говоря это и в продолжение всей длинной тирады своей, он смотрел в землю, выбрав себе точку на ковре.</a:t>
            </a:r>
          </a:p>
          <a:p>
            <a:pPr marL="0" indent="0">
              <a:buNone/>
            </a:pPr>
            <a:r>
              <a:rPr lang="ru-RU" sz="2800" b="0" i="0" dirty="0" smtClean="0">
                <a:solidFill>
                  <a:srgbClr val="303030"/>
                </a:solidFill>
                <a:effectLst/>
              </a:rPr>
              <a:t>— И-и-и в Бога веруете? Извините, что так любопытствую.</a:t>
            </a:r>
          </a:p>
          <a:p>
            <a:pPr marL="0" indent="0">
              <a:buNone/>
            </a:pPr>
            <a:r>
              <a:rPr lang="ru-RU" sz="2800" b="0" i="0" dirty="0" smtClean="0">
                <a:solidFill>
                  <a:srgbClr val="303030"/>
                </a:solidFill>
                <a:effectLst/>
              </a:rPr>
              <a:t>— Верую, — повторил Раскольников, поднимая глаза на Порфирия.</a:t>
            </a:r>
          </a:p>
          <a:p>
            <a:pPr marL="0" indent="0">
              <a:buNone/>
            </a:pPr>
            <a:r>
              <a:rPr lang="ru-RU" sz="2800" b="0" i="0" dirty="0" smtClean="0">
                <a:solidFill>
                  <a:srgbClr val="303030"/>
                </a:solidFill>
                <a:effectLst/>
              </a:rPr>
              <a:t>— И-и в воскресение Лазаря веруете?</a:t>
            </a:r>
          </a:p>
          <a:p>
            <a:pPr marL="0" indent="0">
              <a:buNone/>
            </a:pPr>
            <a:r>
              <a:rPr lang="ru-RU" sz="2800" b="0" i="0" dirty="0" smtClean="0">
                <a:solidFill>
                  <a:srgbClr val="303030"/>
                </a:solidFill>
                <a:effectLst/>
              </a:rPr>
              <a:t>— </a:t>
            </a:r>
            <a:r>
              <a:rPr lang="ru-RU" sz="2800" b="0" i="0" dirty="0" err="1" smtClean="0">
                <a:solidFill>
                  <a:srgbClr val="303030"/>
                </a:solidFill>
                <a:effectLst/>
              </a:rPr>
              <a:t>Ве</a:t>
            </a:r>
            <a:r>
              <a:rPr lang="ru-RU" sz="2800" b="0" i="0" dirty="0" smtClean="0">
                <a:solidFill>
                  <a:srgbClr val="303030"/>
                </a:solidFill>
                <a:effectLst/>
              </a:rPr>
              <a:t>-верую. Зачем вам всё это?</a:t>
            </a:r>
          </a:p>
          <a:p>
            <a:pPr marL="0" indent="0">
              <a:buNone/>
            </a:pPr>
            <a:r>
              <a:rPr lang="ru-RU" sz="2800" b="0" i="0" dirty="0" smtClean="0">
                <a:solidFill>
                  <a:srgbClr val="303030"/>
                </a:solidFill>
                <a:effectLst/>
              </a:rPr>
              <a:t>— Буквально веруете?</a:t>
            </a:r>
          </a:p>
          <a:p>
            <a:pPr marL="0" indent="0">
              <a:buNone/>
            </a:pPr>
            <a:r>
              <a:rPr lang="ru-RU" sz="2800" b="0" i="0" dirty="0" smtClean="0">
                <a:solidFill>
                  <a:srgbClr val="303030"/>
                </a:solidFill>
                <a:effectLst/>
              </a:rPr>
              <a:t>— Буквально.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7809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Раскольников и Порфирий Петрович </a:t>
            </a:r>
            <a:b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ru-RU" sz="24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Д</a:t>
            </a:r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еталь. Литература </a:t>
            </a:r>
            <a:r>
              <a:rPr lang="ru-RU" sz="24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«вырастает» из </a:t>
            </a:r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литературы)</a:t>
            </a:r>
            <a:r>
              <a:rPr lang="ru-RU" sz="24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4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sz="24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751" y="4941167"/>
            <a:ext cx="4050919" cy="18722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805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Соня и Раскольников </a:t>
            </a:r>
            <a:r>
              <a:rPr lang="ru-RU" sz="27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7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7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(Поступки героя. Детали </a:t>
            </a:r>
            <a:r>
              <a:rPr lang="ru-RU" sz="2700" b="1" dirty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в </a:t>
            </a:r>
            <a:r>
              <a:rPr lang="ru-RU" sz="27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произведении; </a:t>
            </a:r>
            <a:br>
              <a:rPr lang="ru-RU" sz="27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7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повторяющиеся слова</a:t>
            </a:r>
            <a:r>
              <a:rPr lang="ru-RU" sz="3200" b="1" dirty="0" smtClean="0">
                <a:solidFill>
                  <a:srgbClr val="C0504D">
                    <a:lumMod val="50000"/>
                  </a:srgb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2143" y="1664804"/>
            <a:ext cx="6320338" cy="500455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…Ты </a:t>
            </a:r>
            <a:r>
              <a:rPr lang="ru-RU" dirty="0"/>
              <a:t>грешница, </a:t>
            </a:r>
            <a:r>
              <a:rPr lang="ru-RU" dirty="0" smtClean="0"/>
              <a:t>и  ты понапрасну </a:t>
            </a:r>
            <a:r>
              <a:rPr lang="ru-RU" dirty="0"/>
              <a:t>умертвила и предала </a:t>
            </a:r>
            <a:r>
              <a:rPr lang="ru-RU" dirty="0" smtClean="0"/>
              <a:t>себя…</a:t>
            </a:r>
          </a:p>
          <a:p>
            <a:pPr marL="0" indent="0">
              <a:buNone/>
            </a:pPr>
            <a:r>
              <a:rPr lang="ru-RU" dirty="0" smtClean="0"/>
              <a:t>…Он </a:t>
            </a:r>
            <a:r>
              <a:rPr lang="ru-RU" dirty="0"/>
              <a:t>всё ходил взад и вперед, молча и не взглядывая на нее. Наконец подошел к ней; глаза его сверкали. Он взял ее обеими руками за плечи и прямо посмотрел в ее плачущее лицо. Взгляд его был сухой, воспаленный, острый, губы его сильно вздрагивали… Вдруг он весь быстро наклонился и, припав к полу, поцеловал ее ногу. Соня в ужасе от него отшатнулась, как от сумасшедшего. И действительно, он смотрел как совсем </a:t>
            </a:r>
            <a:r>
              <a:rPr lang="ru-RU" dirty="0" smtClean="0"/>
              <a:t>сумасшедший…</a:t>
            </a:r>
            <a:endParaRPr lang="ru-RU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2" t="3196" r="4391" b="3001"/>
          <a:stretch/>
        </p:blipFill>
        <p:spPr bwMode="auto">
          <a:xfrm>
            <a:off x="109532" y="1664804"/>
            <a:ext cx="2462610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42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1647</Words>
  <Application>Microsoft Office PowerPoint</Application>
  <PresentationFormat>Экран (4:3)</PresentationFormat>
  <Paragraphs>101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Как понять художественное произведение? (по роману Ф.М. Достоевского «Преступление и наказание») </vt:lpstr>
      <vt:lpstr>Основные понятия:  тема, сюжет, конфликт, проблема, идея произведения.</vt:lpstr>
      <vt:lpstr>Идея</vt:lpstr>
      <vt:lpstr>  Как  выражается идея произведения?  </vt:lpstr>
      <vt:lpstr>          Описание преступления (деталь)</vt:lpstr>
      <vt:lpstr>Родион Раскольников  (фамилия героя, его взгляд на мир)</vt:lpstr>
      <vt:lpstr>Прочитали  и ЧТО?</vt:lpstr>
      <vt:lpstr>Раскольников и Порфирий Петрович  (Деталь. Литература «вырастает» из литературы) </vt:lpstr>
      <vt:lpstr>Соня и Раскольников  (Поступки героя. Детали в произведении;  повторяющиеся слова)</vt:lpstr>
      <vt:lpstr>Соня и Раскольников  (Литература «вырастает» из литературы) </vt:lpstr>
      <vt:lpstr>Соня читает  Раскольникову (Литература «вырастает» из литературы)  </vt:lpstr>
      <vt:lpstr>Евангелие от Иоанна, глава 11</vt:lpstr>
      <vt:lpstr>Посмотрим в словаре</vt:lpstr>
      <vt:lpstr>Раскольников поклонился  (поступки героя)</vt:lpstr>
      <vt:lpstr>Раскольников поклонился  (поступки героя)</vt:lpstr>
      <vt:lpstr>Случайностей в художественном произведении  не бывает</vt:lpstr>
      <vt:lpstr>Вывод автора: смерти нет </vt:lpstr>
      <vt:lpstr>Идея романа  «Преступление и наказание)</vt:lpstr>
      <vt:lpstr>Суть романа «Преступление и наказание»</vt:lpstr>
    </vt:vector>
  </TitlesOfParts>
  <Company>office 2007 rus ent: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понять художественное произведение? (по роману Ф.М. Достоевского «Преступление и наказание»)</dc:title>
  <dc:creator>Sony</dc:creator>
  <cp:lastModifiedBy>Sony</cp:lastModifiedBy>
  <cp:revision>49</cp:revision>
  <dcterms:created xsi:type="dcterms:W3CDTF">2021-11-11T18:23:04Z</dcterms:created>
  <dcterms:modified xsi:type="dcterms:W3CDTF">2021-11-13T21:19:01Z</dcterms:modified>
</cp:coreProperties>
</file>