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8" autoAdjust="0"/>
    <p:restoredTop sz="94711" autoAdjust="0"/>
  </p:normalViewPr>
  <p:slideViewPr>
    <p:cSldViewPr>
      <p:cViewPr varScale="1">
        <p:scale>
          <a:sx n="108" d="100"/>
          <a:sy n="108" d="100"/>
        </p:scale>
        <p:origin x="170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3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374E8FE5-A62B-4586-BC20-7C2443CC6AC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A6A2A10-1009-4D6F-A219-D540D471D80F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E8FE5-A62B-4586-BC20-7C2443CC6AC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2A10-1009-4D6F-A219-D540D471D8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E8FE5-A62B-4586-BC20-7C2443CC6AC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2A10-1009-4D6F-A219-D540D471D8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E8FE5-A62B-4586-BC20-7C2443CC6AC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2A10-1009-4D6F-A219-D540D471D8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E8FE5-A62B-4586-BC20-7C2443CC6AC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2A10-1009-4D6F-A219-D540D471D8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E8FE5-A62B-4586-BC20-7C2443CC6AC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2A10-1009-4D6F-A219-D540D471D80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E8FE5-A62B-4586-BC20-7C2443CC6AC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2A10-1009-4D6F-A219-D540D471D8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E8FE5-A62B-4586-BC20-7C2443CC6AC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2A10-1009-4D6F-A219-D540D471D8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E8FE5-A62B-4586-BC20-7C2443CC6AC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2A10-1009-4D6F-A219-D540D471D8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E8FE5-A62B-4586-BC20-7C2443CC6AC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2A10-1009-4D6F-A219-D540D471D80F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E8FE5-A62B-4586-BC20-7C2443CC6AC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2A10-1009-4D6F-A219-D540D471D8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374E8FE5-A62B-4586-BC20-7C2443CC6AC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A6A2A10-1009-4D6F-A219-D540D471D80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6629400" cy="1651249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школы и семьи – залог успешности ребенка.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2708920"/>
            <a:ext cx="6553200" cy="3672408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accent2"/>
              </a:solidFill>
            </a:endParaRPr>
          </a:p>
          <a:p>
            <a:endParaRPr lang="ru-RU" dirty="0">
              <a:solidFill>
                <a:schemeClr val="accent2"/>
              </a:solidFill>
            </a:endParaRPr>
          </a:p>
          <a:p>
            <a:endParaRPr lang="ru-RU" dirty="0">
              <a:solidFill>
                <a:schemeClr val="accent2"/>
              </a:solidFill>
            </a:endParaRPr>
          </a:p>
          <a:p>
            <a:pPr algn="r"/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Ковальчик О.М., </a:t>
            </a:r>
          </a:p>
          <a:p>
            <a:pPr algn="r"/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algn="r"/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« </a:t>
            </a:r>
            <a:r>
              <a:rPr lang="ru-RU" sz="2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Вольновская</a:t>
            </a:r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школа»</a:t>
            </a:r>
          </a:p>
        </p:txBody>
      </p:sp>
    </p:spTree>
    <p:extLst>
      <p:ext uri="{BB962C8B-B14F-4D97-AF65-F5344CB8AC3E}">
        <p14:creationId xmlns:p14="http://schemas.microsoft.com/office/powerpoint/2010/main" val="354617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052736"/>
            <a:ext cx="6561177" cy="4779893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endParaRPr lang="ru-RU" dirty="0"/>
          </a:p>
          <a:p>
            <a:pPr marL="68580" indent="0">
              <a:buNone/>
            </a:pPr>
            <a:endParaRPr lang="ru-RU" dirty="0"/>
          </a:p>
          <a:p>
            <a:pPr marL="68580" indent="0">
              <a:buNone/>
            </a:pPr>
            <a:endParaRPr lang="ru-RU" dirty="0"/>
          </a:p>
          <a:p>
            <a:pPr marL="68580" indent="0">
              <a:buNone/>
            </a:pPr>
            <a:r>
              <a:rPr lang="ru-RU" dirty="0"/>
              <a:t>                          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Групповые</a:t>
            </a:r>
          </a:p>
          <a:p>
            <a:pPr marL="68580" indent="0"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    Конференции       Вечера                                             </a:t>
            </a:r>
          </a:p>
          <a:p>
            <a:pPr marL="6858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собрания                                          вопросов</a:t>
            </a:r>
          </a:p>
          <a:p>
            <a:pPr marL="6858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и</a:t>
            </a:r>
          </a:p>
          <a:p>
            <a:pPr marL="6858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ответов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555776" y="2852936"/>
            <a:ext cx="1224136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355976" y="2852936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860032" y="2852936"/>
            <a:ext cx="1152128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97832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196752"/>
            <a:ext cx="6777317" cy="4635877"/>
          </a:xfrm>
        </p:spPr>
        <p:txBody>
          <a:bodyPr/>
          <a:lstStyle/>
          <a:p>
            <a:pPr marL="68580" indent="0">
              <a:buNone/>
            </a:pPr>
            <a:r>
              <a:rPr lang="ru-RU" dirty="0">
                <a:solidFill>
                  <a:srgbClr val="FF0000"/>
                </a:solidFill>
              </a:rPr>
              <a:t>         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нетрадиционным формам </a:t>
            </a:r>
          </a:p>
          <a:p>
            <a:pPr marL="6858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работы с родителями относятся:</a:t>
            </a:r>
          </a:p>
          <a:p>
            <a:pPr marL="6858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чтения;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родительские вечера;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родительские тренинги.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7741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764704"/>
            <a:ext cx="7632848" cy="5472608"/>
          </a:xfrm>
        </p:spPr>
        <p:txBody>
          <a:bodyPr>
            <a:normAutofit fontScale="92500"/>
          </a:bodyPr>
          <a:lstStyle/>
          <a:p>
            <a:pPr marL="6858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6858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работе с родителями важно соблюдение правил:</a:t>
            </a:r>
          </a:p>
          <a:p>
            <a:pPr marL="525780" indent="-45720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говорить с родителями в гневе, не поучать их, а только советовать.</a:t>
            </a:r>
          </a:p>
          <a:p>
            <a:pPr marL="525780" indent="-45720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Своими поступками и поведением убеждать родителей и детей в том, что от меня нечего скрывать.</a:t>
            </a:r>
          </a:p>
          <a:p>
            <a:pPr marL="525780" indent="-45720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говорить на собраниях о неудачах учащихся, но и не умалчивать о них вовсе (о неудачах и отметках говорить в индивидуальной беседе).</a:t>
            </a:r>
          </a:p>
          <a:p>
            <a:pPr marL="525780" indent="-45720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можно найти, за что родителям сказать спасибо.</a:t>
            </a:r>
          </a:p>
          <a:p>
            <a:pPr marL="525780" indent="-45720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общении с родителями стараться быть доброжелательной , внимательной, тактичной, требовательной.</a:t>
            </a:r>
          </a:p>
          <a:p>
            <a:pPr marL="525780" indent="-45720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Помнить правило: ребёнок – главная цель общения.</a:t>
            </a:r>
          </a:p>
        </p:txBody>
      </p:sp>
    </p:spTree>
    <p:extLst>
      <p:ext uri="{BB962C8B-B14F-4D97-AF65-F5344CB8AC3E}">
        <p14:creationId xmlns:p14="http://schemas.microsoft.com/office/powerpoint/2010/main" val="315557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764704"/>
            <a:ext cx="7200800" cy="5184576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Мы, педагоги, прекрасно понимаем, что родители доверили нам самое дорогое сокровище – своих детей, и наша обязанность – оправдать это доверие, а это возможно только при тесном сотрудничестве, общности дел, взаимопонимании всех сторон, к чему мы и стремимся.</a:t>
            </a:r>
          </a:p>
        </p:txBody>
      </p:sp>
    </p:spTree>
    <p:extLst>
      <p:ext uri="{BB962C8B-B14F-4D97-AF65-F5344CB8AC3E}">
        <p14:creationId xmlns:p14="http://schemas.microsoft.com/office/powerpoint/2010/main" val="249796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620688"/>
            <a:ext cx="6777317" cy="5904656"/>
          </a:xfrm>
        </p:spPr>
        <p:txBody>
          <a:bodyPr>
            <a:noAutofit/>
          </a:bodyPr>
          <a:lstStyle/>
          <a:p>
            <a:pPr marL="68580" indent="0">
              <a:lnSpc>
                <a:spcPct val="150000"/>
              </a:lnSpc>
              <a:buNone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 кому же мы помогаем? Себе? Ученикам? Родителям? Вопрос остаётся открытым. Но самое главное, чтобы всем от такого сотрудничества было чуть лучше, чуть уютнее, чуть теплее. И тогда школа сможет помочь детям и родителям успешно справиться с проблемами.</a:t>
            </a:r>
          </a:p>
        </p:txBody>
      </p:sp>
    </p:spTree>
    <p:extLst>
      <p:ext uri="{BB962C8B-B14F-4D97-AF65-F5344CB8AC3E}">
        <p14:creationId xmlns:p14="http://schemas.microsoft.com/office/powerpoint/2010/main" val="336030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052736"/>
            <a:ext cx="7024744" cy="110519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</a:p>
        </p:txBody>
      </p:sp>
      <p:pic>
        <p:nvPicPr>
          <p:cNvPr id="4" name="Picture 2" descr="C:\Users\Core\AppData\Local\Microsoft\Windows\Temporary Internet Files\Content.IE5\54XYO0FZ\MC900438205[1].wm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80928"/>
            <a:ext cx="2761729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31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692696"/>
            <a:ext cx="6777317" cy="5139933"/>
          </a:xfrm>
        </p:spPr>
        <p:txBody>
          <a:bodyPr/>
          <a:lstStyle/>
          <a:p>
            <a:pPr marL="68580" indent="0">
              <a:buNone/>
            </a:pPr>
            <a:endParaRPr lang="ru-RU" sz="3600" dirty="0">
              <a:solidFill>
                <a:srgbClr val="FF0000"/>
              </a:solidFill>
            </a:endParaRPr>
          </a:p>
          <a:p>
            <a:pPr marL="68580" indent="0">
              <a:buNone/>
            </a:pPr>
            <a:endParaRPr lang="ru-RU" sz="3600" dirty="0">
              <a:solidFill>
                <a:srgbClr val="FF0000"/>
              </a:solidFill>
            </a:endParaRPr>
          </a:p>
          <a:p>
            <a:pPr marL="68580" indent="0">
              <a:buNone/>
            </a:pP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«Счастлив тот, кто счастлив у себя дома…»</a:t>
            </a:r>
          </a:p>
          <a:p>
            <a:pPr marL="68580" indent="0">
              <a:buNone/>
            </a:pPr>
            <a:endParaRPr lang="ru-RU" sz="3600" dirty="0">
              <a:solidFill>
                <a:srgbClr val="FF0000"/>
              </a:solidFill>
            </a:endParaRPr>
          </a:p>
          <a:p>
            <a:pPr marL="68580" indent="0">
              <a:buNone/>
            </a:pPr>
            <a:r>
              <a:rPr lang="ru-RU" sz="3600" dirty="0">
                <a:solidFill>
                  <a:srgbClr val="FF0000"/>
                </a:solidFill>
              </a:rPr>
              <a:t>                 </a:t>
            </a:r>
          </a:p>
          <a:p>
            <a:pPr marL="68580" indent="0">
              <a:buNone/>
            </a:pPr>
            <a:r>
              <a:rPr lang="ru-RU" dirty="0">
                <a:solidFill>
                  <a:srgbClr val="FF0000"/>
                </a:solidFill>
              </a:rPr>
              <a:t>                                           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 Н. Толстой.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</p:txBody>
      </p:sp>
      <p:pic>
        <p:nvPicPr>
          <p:cNvPr id="2050" name="Picture 2" descr="C:\Users\Core\Desktop\img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29000"/>
            <a:ext cx="3168352" cy="2247131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80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052736"/>
            <a:ext cx="6777317" cy="4779893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первый коллектив ребенка, естественная среда его развития, где закладывается основа будущей личности.</a:t>
            </a:r>
          </a:p>
          <a:p>
            <a:pPr marL="68580" indent="0">
              <a:buNone/>
            </a:pP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и школа –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общественных института, которые стоят у истоков нашего будущего.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0035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124744"/>
            <a:ext cx="6777317" cy="3508977"/>
          </a:xfrm>
        </p:spPr>
        <p:txBody>
          <a:bodyPr/>
          <a:lstStyle/>
          <a:p>
            <a:pPr marL="68580" indent="0">
              <a:buNone/>
            </a:pPr>
            <a:r>
              <a:rPr lang="ru-RU" dirty="0">
                <a:solidFill>
                  <a:srgbClr val="002060"/>
                </a:solidFill>
              </a:rPr>
              <a:t>    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родителей активными       участниками педагогического процесса – одна из главных задач школы.</a:t>
            </a:r>
          </a:p>
        </p:txBody>
      </p:sp>
      <p:pic>
        <p:nvPicPr>
          <p:cNvPr id="2050" name="Picture 2" descr="C:\Users\Core\AppData\Local\Microsoft\Windows\Temporary Internet Files\Content.IE5\XEDJ198L\MC90034329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80928"/>
            <a:ext cx="3070983" cy="3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81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6921333" cy="4301065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учителя –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помочь родителям осознать свою родительско-воспитательную миссию, как величайшую ответственность за будущее ребенка. Важно и то, что воспитание учащихся в школе и воспитание в семье – это единый неразрывный процесс.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72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764704"/>
            <a:ext cx="7233871" cy="54006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сотрудничества школы и семьи –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особого уклада школьной жизни для развития творческого взаимодействия школы и семьи, способствующего самоопределению и самореализации школьника.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Program Files (x86)\Microsoft Office\MEDIA\CAGCAT10\j030125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13" y="4054475"/>
            <a:ext cx="1953691" cy="156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3350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692696"/>
            <a:ext cx="6777317" cy="5472608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родителей в управлении учебно-воспитательным процессом можно организовать с помощью следующих форм деятельности:</a:t>
            </a:r>
          </a:p>
          <a:p>
            <a:pPr marL="6858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родителей в работе Совета школы;</a:t>
            </a:r>
          </a:p>
          <a:p>
            <a:pPr marL="68580" indent="0">
              <a:buClr>
                <a:srgbClr val="FF0000"/>
              </a:buCl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родителей в работе родительского комитета.</a:t>
            </a:r>
          </a:p>
        </p:txBody>
      </p:sp>
    </p:spTree>
    <p:extLst>
      <p:ext uri="{BB962C8B-B14F-4D97-AF65-F5344CB8AC3E}">
        <p14:creationId xmlns:p14="http://schemas.microsoft.com/office/powerpoint/2010/main" val="192196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052736"/>
            <a:ext cx="6898657" cy="4376919"/>
          </a:xfrm>
        </p:spPr>
        <p:txBody>
          <a:bodyPr/>
          <a:lstStyle/>
          <a:p>
            <a:pPr marL="6858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формами взаимодействия классного руководителя с семьёй является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</a:t>
            </a:r>
          </a:p>
          <a:p>
            <a:pPr marL="6858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</a:p>
          <a:p>
            <a:pPr marL="6858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групповая формы работы.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86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340768"/>
            <a:ext cx="6777317" cy="4536504"/>
          </a:xfrm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  <a:p>
            <a:pPr marL="6858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Индивидуальные</a:t>
            </a:r>
          </a:p>
          <a:p>
            <a:pPr marL="68580" indent="0"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        Беседа             Посещение консультации                                          на дому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123728" y="2780928"/>
            <a:ext cx="79208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779912" y="2780928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788024" y="2780928"/>
            <a:ext cx="864096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70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206</TotalTime>
  <Words>438</Words>
  <Application>Microsoft Office PowerPoint</Application>
  <PresentationFormat>Экран (4:3)</PresentationFormat>
  <Paragraphs>63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Century Gothic</vt:lpstr>
      <vt:lpstr>Times New Roman</vt:lpstr>
      <vt:lpstr>Wingdings</vt:lpstr>
      <vt:lpstr>Wingdings 2</vt:lpstr>
      <vt:lpstr>Остин</vt:lpstr>
      <vt:lpstr> Взаимодействие школы и семьи – залог успешности ребенка.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Морские обитатели.</dc:title>
  <dc:creator>Наиля</dc:creator>
  <cp:lastModifiedBy>ОЛЬГА</cp:lastModifiedBy>
  <cp:revision>24</cp:revision>
  <cp:lastPrinted>2024-03-17T12:17:06Z</cp:lastPrinted>
  <dcterms:created xsi:type="dcterms:W3CDTF">2013-05-05T05:54:31Z</dcterms:created>
  <dcterms:modified xsi:type="dcterms:W3CDTF">2024-03-17T12:33:13Z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204994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