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86" r:id="rId1"/>
  </p:sldMasterIdLst>
  <p:notesMasterIdLst>
    <p:notesMasterId r:id="rId32"/>
  </p:notesMasterIdLst>
  <p:sldIdLst>
    <p:sldId id="271" r:id="rId2"/>
    <p:sldId id="262" r:id="rId3"/>
    <p:sldId id="285" r:id="rId4"/>
    <p:sldId id="288" r:id="rId5"/>
    <p:sldId id="286" r:id="rId6"/>
    <p:sldId id="274" r:id="rId7"/>
    <p:sldId id="290" r:id="rId8"/>
    <p:sldId id="289" r:id="rId9"/>
    <p:sldId id="291" r:id="rId10"/>
    <p:sldId id="292" r:id="rId11"/>
    <p:sldId id="293" r:id="rId12"/>
    <p:sldId id="294" r:id="rId13"/>
    <p:sldId id="295" r:id="rId14"/>
    <p:sldId id="269" r:id="rId15"/>
    <p:sldId id="296" r:id="rId16"/>
    <p:sldId id="297" r:id="rId17"/>
    <p:sldId id="282" r:id="rId18"/>
    <p:sldId id="299" r:id="rId19"/>
    <p:sldId id="298" r:id="rId20"/>
    <p:sldId id="300" r:id="rId21"/>
    <p:sldId id="301" r:id="rId22"/>
    <p:sldId id="302" r:id="rId23"/>
    <p:sldId id="265" r:id="rId24"/>
    <p:sldId id="306" r:id="rId25"/>
    <p:sldId id="308" r:id="rId26"/>
    <p:sldId id="278" r:id="rId27"/>
    <p:sldId id="310" r:id="rId28"/>
    <p:sldId id="311" r:id="rId29"/>
    <p:sldId id="313" r:id="rId30"/>
    <p:sldId id="312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41" autoAdjust="0"/>
    <p:restoredTop sz="94660"/>
  </p:normalViewPr>
  <p:slideViewPr>
    <p:cSldViewPr>
      <p:cViewPr varScale="1">
        <p:scale>
          <a:sx n="98" d="100"/>
          <a:sy n="98" d="100"/>
        </p:scale>
        <p:origin x="821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96D621-614D-48A7-8D8F-18A94EF10FDE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159A5-A893-4291-8070-D4667A1849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4891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E2C8F-056E-4630-9847-98111A4C0B05}" type="datetime1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47766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F647F-1708-4F79-8C43-DBF4E8A1C708}" type="datetime1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461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3989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2302"/>
            <a:ext cx="1971675" cy="575989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2302"/>
            <a:ext cx="5800725" cy="5759898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ECD13-134C-445C-B670-88E92A45D721}" type="datetime1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562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207C-0556-472D-B07B-688A886EE01B}" type="datetime1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2785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F9DCB-90BD-40E6-BB45-D7D476DA7BBB}" type="datetime1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3346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5"/>
            <a:ext cx="370332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FF532-C273-416D-8383-D630F7F88791}" type="datetime1">
              <a:rPr lang="ru-RU" smtClean="0"/>
              <a:t>17.03.2024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7675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5E4AB-162C-40D1-8E0C-B6A37ABCFDDD}" type="datetime1">
              <a:rPr lang="ru-RU" smtClean="0"/>
              <a:t>17.03.2024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004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3AE9B-A74D-464A-8491-83B40439F9C7}" type="datetime1">
              <a:rPr lang="ru-RU" smtClean="0"/>
              <a:t>17.03.2024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045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4355F-250C-4B4B-9AC0-15E52D01327B}" type="datetime1">
              <a:rPr lang="ru-RU" smtClean="0"/>
              <a:t>17.03.2024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29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731520"/>
            <a:ext cx="486918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B34DF551-7594-4D07-B25D-51DA2CADE729}" type="datetime1">
              <a:rPr lang="ru-RU" smtClean="0"/>
              <a:t>17.03.2024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7624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5234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856AF-7180-416B-87EE-7B88BC09D2D5}" type="datetime1">
              <a:rPr lang="ru-RU" smtClean="0"/>
              <a:t>17.03.2024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9617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76155B1A-C451-4335-A1D4-2E2F86E40F19}" type="datetime1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7565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-26911"/>
            <a:ext cx="8229600" cy="178595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Aharoni" pitchFamily="2" charset="-79"/>
              </a:rPr>
              <a:t>«Литература Кузбасса»</a:t>
            </a:r>
            <a:endParaRPr lang="ru-RU" sz="6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Aharoni" pitchFamily="2" charset="-79"/>
            </a:endParaRPr>
          </a:p>
        </p:txBody>
      </p:sp>
      <p:pic>
        <p:nvPicPr>
          <p:cNvPr id="28674" name="Picture 2" descr="https://soyuz-pisatelei.ru/_nw/7/66595975.jpg"/>
          <p:cNvPicPr>
            <a:picLocks noChangeAspect="1" noChangeArrowheads="1"/>
          </p:cNvPicPr>
          <p:nvPr/>
        </p:nvPicPr>
        <p:blipFill>
          <a:blip r:embed="rId2"/>
          <a:srcRect t="45359" r="7499"/>
          <a:stretch>
            <a:fillRect/>
          </a:stretch>
        </p:blipFill>
        <p:spPr bwMode="auto">
          <a:xfrm>
            <a:off x="251520" y="1988840"/>
            <a:ext cx="6209789" cy="4346798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0375" y="142690"/>
            <a:ext cx="86044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Century Gothic" panose="020B0502020202020204" pitchFamily="34" charset="0"/>
                <a:ea typeface="Calibri" panose="020F0502020204030204" pitchFamily="34" charset="0"/>
              </a:rPr>
              <a:t>Всероссийский </a:t>
            </a:r>
            <a:r>
              <a:rPr lang="ru-RU" sz="2400" b="1" dirty="0">
                <a:latin typeface="Century Gothic" panose="020B0502020202020204" pitchFamily="34" charset="0"/>
                <a:ea typeface="Calibri" panose="020F0502020204030204" pitchFamily="34" charset="0"/>
              </a:rPr>
              <a:t>литературный праздник «Фёдоровские чтения».</a:t>
            </a:r>
            <a:endParaRPr lang="ru-RU" sz="2400" b="1" dirty="0">
              <a:latin typeface="Century Gothic" panose="020B0502020202020204" pitchFamily="34" charset="0"/>
            </a:endParaRPr>
          </a:p>
        </p:txBody>
      </p:sp>
      <p:pic>
        <p:nvPicPr>
          <p:cNvPr id="7170" name="Picture 2" descr="В Кузбассе прошли традиционные «Фёдоровские чтения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748" y="991469"/>
            <a:ext cx="6329893" cy="42199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AutoShape 6" descr="Региональный литературный праздник «Федоровские чтения» - http://nt-kuzbass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75" y="3412404"/>
            <a:ext cx="2520280" cy="33603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781" y="3437818"/>
            <a:ext cx="2501219" cy="33349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0313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85352"/>
            <a:ext cx="4104456" cy="547260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355976" y="385352"/>
            <a:ext cx="4572000" cy="125495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latin typeface="Century Gothic" panose="020B0502020202020204" pitchFamily="34" charset="0"/>
              </a:rPr>
              <a:t>В </a:t>
            </a:r>
            <a:r>
              <a:rPr lang="ru-RU" dirty="0">
                <a:latin typeface="Century Gothic" panose="020B0502020202020204" pitchFamily="34" charset="0"/>
              </a:rPr>
              <a:t>деревне </a:t>
            </a:r>
            <a:r>
              <a:rPr lang="ru-RU" dirty="0" err="1">
                <a:latin typeface="Century Gothic" panose="020B0502020202020204" pitchFamily="34" charset="0"/>
              </a:rPr>
              <a:t>Марьевка</a:t>
            </a:r>
            <a:r>
              <a:rPr lang="ru-RU" dirty="0">
                <a:latin typeface="Century Gothic" panose="020B0502020202020204" pitchFamily="34" charset="0"/>
              </a:rPr>
              <a:t> </a:t>
            </a:r>
            <a:r>
              <a:rPr lang="ru-RU" dirty="0" err="1">
                <a:latin typeface="Century Gothic" panose="020B0502020202020204" pitchFamily="34" charset="0"/>
              </a:rPr>
              <a:t>Яйского</a:t>
            </a:r>
            <a:r>
              <a:rPr lang="ru-RU" dirty="0">
                <a:latin typeface="Century Gothic" panose="020B0502020202020204" pitchFamily="34" charset="0"/>
              </a:rPr>
              <a:t> района, на </a:t>
            </a:r>
            <a:r>
              <a:rPr lang="ru-RU" dirty="0" err="1">
                <a:latin typeface="Century Gothic" panose="020B0502020202020204" pitchFamily="34" charset="0"/>
              </a:rPr>
              <a:t>Назаркиной</a:t>
            </a:r>
            <a:r>
              <a:rPr lang="ru-RU" dirty="0">
                <a:latin typeface="Century Gothic" panose="020B0502020202020204" pitchFamily="34" charset="0"/>
              </a:rPr>
              <a:t> горе, 11 августа 1985 года был установлен бюст поэта </a:t>
            </a:r>
            <a:endParaRPr lang="ru-RU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38674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Фото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9" r="6556"/>
          <a:stretch/>
        </p:blipFill>
        <p:spPr bwMode="auto">
          <a:xfrm>
            <a:off x="31778" y="3501008"/>
            <a:ext cx="6052390" cy="3219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Фото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" t="17788" r="-811" b="25883"/>
          <a:stretch/>
        </p:blipFill>
        <p:spPr bwMode="auto">
          <a:xfrm>
            <a:off x="3995936" y="1628800"/>
            <a:ext cx="4888791" cy="2753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260648"/>
            <a:ext cx="8012462" cy="1574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Постановлением </a:t>
            </a:r>
            <a:r>
              <a:rPr lang="ru-RU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Совета министров РСФСР от 10.06.1987 года имя советского поэта В. Д. Фёдорова присвоено Кемеровской областной научной библиотеке (ул. Дзержинского, д. 19), а 24 февраля 1988 года на здании именной библиотеки установлена мемориальная доска.</a:t>
            </a:r>
            <a:endParaRPr lang="ru-RU" sz="16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69515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548680"/>
            <a:ext cx="79928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Century Gothic" panose="020B0502020202020204" pitchFamily="34" charset="0"/>
                <a:ea typeface="Calibri" panose="020F0502020204030204" pitchFamily="34" charset="0"/>
              </a:rPr>
              <a:t>В 1993 году бюст поэта из гранита работы кемеровского скульптора Владимира Нестерова установлен в областной научной библиотеке им. В. Д. Фёдорова.</a:t>
            </a:r>
            <a:endParaRPr lang="ru-RU" sz="2000" dirty="0">
              <a:latin typeface="Century Gothic" panose="020B0502020202020204" pitchFamily="34" charset="0"/>
            </a:endParaRPr>
          </a:p>
        </p:txBody>
      </p:sp>
      <p:pic>
        <p:nvPicPr>
          <p:cNvPr id="10242" name="Picture 2" descr="Фот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591524"/>
            <a:ext cx="3816424" cy="50952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83023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7543800" cy="145075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err="1" smtClean="0"/>
              <a:t>Буравлев</a:t>
            </a:r>
            <a:r>
              <a:rPr lang="ru-RU" b="1" dirty="0" smtClean="0"/>
              <a:t> Евгений Сергеевич</a:t>
            </a:r>
            <a:br>
              <a:rPr lang="ru-RU" b="1" dirty="0" smtClean="0"/>
            </a:br>
            <a:r>
              <a:rPr lang="ru-RU" sz="2700" dirty="0" smtClean="0"/>
              <a:t>29.09.1921 – 5.09.1974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18434" name="Picture 2" descr="http://xn----8sbenbrquebb4afq7e.xn--p1ai/uploads/newsimage/img_604_ma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512" y="1994210"/>
            <a:ext cx="4464496" cy="33523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788024" y="1846038"/>
            <a:ext cx="4476798" cy="36486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Поэт</a:t>
            </a:r>
            <a:r>
              <a:rPr lang="ru-RU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фронтовик, драматург, очеркист, член Союза писателей CCCР (с 1961 г.), родился 29 сентября в 1921году  в селе </a:t>
            </a:r>
            <a:r>
              <a:rPr lang="ru-RU" dirty="0" err="1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Гридино</a:t>
            </a:r>
            <a:r>
              <a:rPr lang="ru-RU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Спас-</a:t>
            </a:r>
            <a:r>
              <a:rPr lang="ru-RU" dirty="0" err="1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Деменского</a:t>
            </a:r>
            <a:r>
              <a:rPr lang="ru-RU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района Калужской области в семье строителей-железнодорожников. </a:t>
            </a:r>
            <a:r>
              <a:rPr lang="ru-RU" dirty="0" smtClean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Школу </a:t>
            </a:r>
            <a:r>
              <a:rPr lang="ru-RU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окончил на станции Промышленная в Кемеровской области, затем авиационно-техническое училище в Иркутске. </a:t>
            </a:r>
            <a:endParaRPr lang="ru-RU" sz="16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187624" y="0"/>
            <a:ext cx="6552728" cy="172819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Aharoni" pitchFamily="2" charset="-79"/>
              </a:rPr>
              <a:t>Наиболее известные публикации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Aharoni" pitchFamily="2" charset="-79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844824"/>
            <a:ext cx="513859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Century Gothic" panose="020B0502020202020204" pitchFamily="34" charset="0"/>
                <a:ea typeface="Calibri" panose="020F0502020204030204" pitchFamily="34" charset="0"/>
              </a:rPr>
              <a:t>1964 </a:t>
            </a:r>
            <a:r>
              <a:rPr lang="ru-RU" dirty="0">
                <a:latin typeface="Century Gothic" panose="020B0502020202020204" pitchFamily="34" charset="0"/>
              </a:rPr>
              <a:t>— </a:t>
            </a:r>
            <a:r>
              <a:rPr lang="ru-RU" dirty="0" smtClean="0">
                <a:latin typeface="Century Gothic" panose="020B0502020202020204" pitchFamily="34" charset="0"/>
                <a:ea typeface="Calibri" panose="020F0502020204030204" pitchFamily="34" charset="0"/>
              </a:rPr>
              <a:t>пьеса </a:t>
            </a:r>
            <a:r>
              <a:rPr lang="ru-RU" dirty="0">
                <a:latin typeface="Century Gothic" panose="020B0502020202020204" pitchFamily="34" charset="0"/>
                <a:ea typeface="Calibri" panose="020F0502020204030204" pitchFamily="34" charset="0"/>
              </a:rPr>
              <a:t>«Жемчужина Сибири» </a:t>
            </a:r>
            <a:endParaRPr lang="ru-RU" dirty="0" smtClean="0">
              <a:latin typeface="Century Gothic" panose="020B0502020202020204" pitchFamily="34" charset="0"/>
              <a:ea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Century Gothic" panose="020B0502020202020204" pitchFamily="34" charset="0"/>
                <a:ea typeface="Calibri" panose="020F0502020204030204" pitchFamily="34" charset="0"/>
              </a:rPr>
              <a:t>1960 </a:t>
            </a:r>
            <a:r>
              <a:rPr lang="ru-RU" dirty="0" smtClean="0">
                <a:latin typeface="Century Gothic" panose="020B0502020202020204" pitchFamily="34" charset="0"/>
              </a:rPr>
              <a:t>— Стихотворения (сборник)</a:t>
            </a:r>
            <a:endParaRPr lang="ru-RU" dirty="0" smtClean="0">
              <a:latin typeface="Century Gothic" panose="020B0502020202020204" pitchFamily="34" charset="0"/>
              <a:ea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Century Gothic" panose="020B0502020202020204" pitchFamily="34" charset="0"/>
                <a:ea typeface="Calibri" panose="020F0502020204030204" pitchFamily="34" charset="0"/>
              </a:rPr>
              <a:t>1966</a:t>
            </a:r>
            <a:r>
              <a:rPr lang="ru-RU" dirty="0">
                <a:latin typeface="Century Gothic" panose="020B0502020202020204" pitchFamily="34" charset="0"/>
              </a:rPr>
              <a:t> —</a:t>
            </a:r>
            <a:r>
              <a:rPr lang="ru-RU" dirty="0" smtClean="0">
                <a:latin typeface="Century Gothic" panose="020B0502020202020204" pitchFamily="34" charset="0"/>
                <a:ea typeface="Calibri" panose="020F0502020204030204" pitchFamily="34" charset="0"/>
              </a:rPr>
              <a:t> пьеса «На крыльях мечты»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Century Gothic" panose="020B0502020202020204" pitchFamily="34" charset="0"/>
                <a:ea typeface="Calibri" panose="020F0502020204030204" pitchFamily="34" charset="0"/>
              </a:rPr>
              <a:t>1968 </a:t>
            </a:r>
            <a:r>
              <a:rPr lang="ru-RU" dirty="0">
                <a:latin typeface="Century Gothic" panose="020B0502020202020204" pitchFamily="34" charset="0"/>
              </a:rPr>
              <a:t>—</a:t>
            </a:r>
            <a:r>
              <a:rPr lang="ru-RU" dirty="0" smtClean="0">
                <a:latin typeface="Century Gothic" panose="020B0502020202020204" pitchFamily="34" charset="0"/>
                <a:ea typeface="Calibri" panose="020F0502020204030204" pitchFamily="34" charset="0"/>
              </a:rPr>
              <a:t>«Шкипер </a:t>
            </a:r>
            <a:r>
              <a:rPr lang="ru-RU" dirty="0">
                <a:latin typeface="Century Gothic" panose="020B0502020202020204" pitchFamily="34" charset="0"/>
                <a:ea typeface="Calibri" panose="020F0502020204030204" pitchFamily="34" charset="0"/>
              </a:rPr>
              <a:t>Чик» </a:t>
            </a:r>
            <a:endParaRPr lang="ru-RU" dirty="0" smtClean="0">
              <a:latin typeface="Century Gothic" panose="020B0502020202020204" pitchFamily="34" charset="0"/>
              <a:ea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Century Gothic" panose="020B0502020202020204" pitchFamily="34" charset="0"/>
                <a:ea typeface="Calibri" panose="020F0502020204030204" pitchFamily="34" charset="0"/>
              </a:rPr>
              <a:t>1969 </a:t>
            </a:r>
            <a:r>
              <a:rPr lang="ru-RU" dirty="0">
                <a:latin typeface="Century Gothic" panose="020B0502020202020204" pitchFamily="34" charset="0"/>
              </a:rPr>
              <a:t>—</a:t>
            </a:r>
            <a:r>
              <a:rPr lang="ru-RU" dirty="0" smtClean="0">
                <a:latin typeface="Century Gothic" panose="020B0502020202020204" pitchFamily="34" charset="0"/>
                <a:ea typeface="Calibri" panose="020F0502020204030204" pitchFamily="34" charset="0"/>
              </a:rPr>
              <a:t>«Приключения </a:t>
            </a:r>
            <a:r>
              <a:rPr lang="ru-RU" dirty="0">
                <a:latin typeface="Century Gothic" panose="020B0502020202020204" pitchFamily="34" charset="0"/>
                <a:ea typeface="Calibri" panose="020F0502020204030204" pitchFamily="34" charset="0"/>
              </a:rPr>
              <a:t>Маришки и её дружка Лопушка» </a:t>
            </a:r>
            <a:endParaRPr lang="ru-RU" dirty="0" smtClean="0">
              <a:latin typeface="Century Gothic" panose="020B0502020202020204" pitchFamily="34" charset="0"/>
              <a:ea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Century Gothic" panose="020B0502020202020204" pitchFamily="34" charset="0"/>
                <a:ea typeface="Calibri" panose="020F0502020204030204" pitchFamily="34" charset="0"/>
              </a:rPr>
              <a:t>1973 </a:t>
            </a:r>
            <a:r>
              <a:rPr lang="ru-RU" dirty="0" smtClean="0">
                <a:latin typeface="Century Gothic" panose="020B0502020202020204" pitchFamily="34" charset="0"/>
              </a:rPr>
              <a:t>— «Под флагом </a:t>
            </a:r>
            <a:r>
              <a:rPr lang="ru-RU" dirty="0" err="1" smtClean="0">
                <a:latin typeface="Century Gothic" panose="020B0502020202020204" pitchFamily="34" charset="0"/>
              </a:rPr>
              <a:t>Чазыбука</a:t>
            </a:r>
            <a:r>
              <a:rPr lang="ru-RU" dirty="0" smtClean="0">
                <a:latin typeface="Century Gothic" panose="020B0502020202020204" pitchFamily="34" charset="0"/>
              </a:rPr>
              <a:t>»</a:t>
            </a:r>
            <a:endParaRPr lang="ru-RU" dirty="0" smtClean="0">
              <a:latin typeface="Century Gothic" panose="020B0502020202020204" pitchFamily="34" charset="0"/>
              <a:ea typeface="Calibri" panose="020F0502020204030204" pitchFamily="34" charset="0"/>
            </a:endParaRPr>
          </a:p>
          <a:p>
            <a:r>
              <a:rPr lang="ru-RU" dirty="0">
                <a:latin typeface="Century Gothic" panose="020B0502020202020204" pitchFamily="34" charset="0"/>
                <a:ea typeface="Calibri" panose="020F0502020204030204" pitchFamily="34" charset="0"/>
              </a:rPr>
              <a:t>  </a:t>
            </a:r>
            <a:r>
              <a:rPr lang="ru-RU" dirty="0" smtClean="0">
                <a:latin typeface="Century Gothic" panose="020B0502020202020204" pitchFamily="34" charset="0"/>
                <a:ea typeface="Calibri" panose="020F0502020204030204" pitchFamily="34" charset="0"/>
              </a:rPr>
              <a:t>Автор </a:t>
            </a:r>
            <a:r>
              <a:rPr lang="ru-RU" dirty="0">
                <a:latin typeface="Century Gothic" panose="020B0502020202020204" pitchFamily="34" charset="0"/>
                <a:ea typeface="Calibri" panose="020F0502020204030204" pitchFamily="34" charset="0"/>
              </a:rPr>
              <a:t>слов песен: «Марш молодости Кузбасса» (1967, муз. Г. Григоренко); «Песня о Междуреченске» (1967, муз. Е. </a:t>
            </a:r>
            <a:r>
              <a:rPr lang="ru-RU" dirty="0" err="1">
                <a:latin typeface="Century Gothic" panose="020B0502020202020204" pitchFamily="34" charset="0"/>
                <a:ea typeface="Calibri" panose="020F0502020204030204" pitchFamily="34" charset="0"/>
              </a:rPr>
              <a:t>Лугова</a:t>
            </a:r>
            <a:r>
              <a:rPr lang="ru-RU" dirty="0">
                <a:latin typeface="Century Gothic" panose="020B0502020202020204" pitchFamily="34" charset="0"/>
                <a:ea typeface="Calibri" panose="020F0502020204030204" pitchFamily="34" charset="0"/>
              </a:rPr>
              <a:t>).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dirty="0"/>
          </a:p>
        </p:txBody>
      </p:sp>
      <p:pic>
        <p:nvPicPr>
          <p:cNvPr id="1026" name="Picture 2" descr="Буравлев Евгений Сергееви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124744"/>
            <a:ext cx="2332961" cy="349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Буравлев Евгений Сергеевич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429000"/>
            <a:ext cx="2232248" cy="3348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76931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223628" y="980728"/>
            <a:ext cx="6768752" cy="77783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Aharoni" pitchFamily="2" charset="-79"/>
              </a:rPr>
              <a:t>Память в наши дни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2204864"/>
            <a:ext cx="8280920" cy="25165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latin typeface="Century Gothic" panose="020B0502020202020204" pitchFamily="34" charset="0"/>
                <a:ea typeface="Calibri" panose="020F0502020204030204" pitchFamily="34" charset="0"/>
                <a:cs typeface="Aharoni" panose="02010803020104030203" pitchFamily="2" charset="-79"/>
              </a:rPr>
              <a:t>На доме № 39 по Советскому проспекту (г. Кемерово) установлена мемориальная доска</a:t>
            </a:r>
            <a:r>
              <a:rPr lang="ru-RU" sz="2000" dirty="0" smtClean="0">
                <a:latin typeface="Century Gothic" panose="020B0502020202020204" pitchFamily="34" charset="0"/>
                <a:ea typeface="Calibri" panose="020F0502020204030204" pitchFamily="34" charset="0"/>
                <a:cs typeface="Aharoni" panose="02010803020104030203" pitchFamily="2" charset="-79"/>
              </a:rPr>
              <a:t>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latin typeface="Century Gothic" panose="020B0502020202020204" pitchFamily="34" charset="0"/>
              </a:rPr>
              <a:t>В Государственном архиве Кемеровской области создан личный фонд поэта (Р-1161), в котором хранится рукописная фронтовая тетрадь стихов периода 1942-1949 годов.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16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Aharoni" panose="02010803020104030203" pitchFamily="2" charset="-79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61871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701824"/>
            <a:ext cx="7658096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err="1" smtClean="0"/>
              <a:t>Чивилихин</a:t>
            </a:r>
            <a:r>
              <a:rPr lang="ru-RU" sz="4000" b="1" dirty="0" smtClean="0"/>
              <a:t> Владимир Алексеевич</a:t>
            </a:r>
            <a:br>
              <a:rPr lang="ru-RU" sz="4000" b="1" dirty="0" smtClean="0"/>
            </a:br>
            <a:r>
              <a:rPr lang="ru-RU" sz="4000" dirty="0" smtClean="0"/>
              <a:t>7.03.1928 -08. 06.1984</a:t>
            </a:r>
            <a:endParaRPr lang="ru-RU" sz="4000" dirty="0"/>
          </a:p>
        </p:txBody>
      </p:sp>
      <p:pic>
        <p:nvPicPr>
          <p:cNvPr id="1026" name="Picture 2" descr="http://f.kemrsl.ru/i/litmap/8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236778" y="1844824"/>
            <a:ext cx="2922671" cy="438674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3347864" y="2020977"/>
            <a:ext cx="550072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5113" algn="just" fontAlgn="base"/>
            <a:r>
              <a:rPr lang="ru-RU" dirty="0" smtClean="0">
                <a:latin typeface="Century Gothic" panose="020B0502020202020204" pitchFamily="34" charset="0"/>
              </a:rPr>
              <a:t>Писатель, публицист. Родился </a:t>
            </a:r>
            <a:r>
              <a:rPr lang="ru-RU" dirty="0">
                <a:latin typeface="Century Gothic" panose="020B0502020202020204" pitchFamily="34" charset="0"/>
              </a:rPr>
              <a:t>в 1928 году в небольшом сибирском городе Мариинске Кемеровской области. В том же году </a:t>
            </a:r>
            <a:r>
              <a:rPr lang="ru-RU" dirty="0" err="1">
                <a:latin typeface="Century Gothic" panose="020B0502020202020204" pitchFamily="34" charset="0"/>
              </a:rPr>
              <a:t>cемья</a:t>
            </a:r>
            <a:r>
              <a:rPr lang="ru-RU" dirty="0">
                <a:latin typeface="Century Gothic" panose="020B0502020202020204" pitchFamily="34" charset="0"/>
              </a:rPr>
              <a:t> переехала в город Тайга, в котором прошли его детство и юность</a:t>
            </a:r>
            <a:r>
              <a:rPr lang="ru-RU" dirty="0" smtClean="0">
                <a:latin typeface="Century Gothic" panose="020B0502020202020204" pitchFamily="34" charset="0"/>
              </a:rPr>
              <a:t>. </a:t>
            </a:r>
            <a:r>
              <a:rPr lang="ru-RU" dirty="0">
                <a:latin typeface="Century Gothic" panose="020B0502020202020204" pitchFamily="34" charset="0"/>
              </a:rPr>
              <a:t>Печататься начал как рабкор с 1946 года. Рабочая среда, невыдуманные трудные проблемы жизни, неравнодушие к ним, определили судьбу и голос будущего писателя.</a:t>
            </a:r>
          </a:p>
          <a:p>
            <a:pPr indent="265113" algn="just" fontAlgn="base"/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187623" y="-444355"/>
            <a:ext cx="6552728" cy="172819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Aharoni" pitchFamily="2" charset="-79"/>
              </a:rPr>
              <a:t>Творчество 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Aharoni" pitchFamily="2" charset="-79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268760"/>
            <a:ext cx="784887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fontAlgn="base">
              <a:buFont typeface="Arial" panose="020B0604020202020204" pitchFamily="34" charset="0"/>
              <a:buChar char="•"/>
            </a:pPr>
            <a:r>
              <a:rPr lang="ru-RU" dirty="0" smtClean="0"/>
              <a:t>1957 </a:t>
            </a:r>
            <a:r>
              <a:rPr lang="ru-RU" dirty="0">
                <a:latin typeface="Century Gothic" panose="020B0502020202020204" pitchFamily="34" charset="0"/>
              </a:rPr>
              <a:t>— </a:t>
            </a:r>
            <a:r>
              <a:rPr lang="ru-RU" dirty="0" smtClean="0">
                <a:latin typeface="Century Gothic" panose="020B0502020202020204" pitchFamily="34" charset="0"/>
              </a:rPr>
              <a:t>первая книга «Живая сила»</a:t>
            </a:r>
          </a:p>
          <a:p>
            <a:pPr marL="285750" indent="-285750" algn="just" fontAlgn="base">
              <a:buFont typeface="Arial" panose="020B0604020202020204" pitchFamily="34" charset="0"/>
              <a:buChar char="•"/>
            </a:pPr>
            <a:r>
              <a:rPr lang="ru-RU" dirty="0" smtClean="0">
                <a:latin typeface="Century Gothic" panose="020B0502020202020204" pitchFamily="34" charset="0"/>
              </a:rPr>
              <a:t>1958 —  «Здравствуй, мама!»</a:t>
            </a:r>
          </a:p>
          <a:p>
            <a:pPr marL="285750" indent="-285750" algn="just" fontAlgn="base">
              <a:buFont typeface="Arial" panose="020B0604020202020204" pitchFamily="34" charset="0"/>
              <a:buChar char="•"/>
            </a:pPr>
            <a:r>
              <a:rPr lang="ru-RU" dirty="0" smtClean="0">
                <a:latin typeface="Century Gothic" panose="020B0502020202020204" pitchFamily="34" charset="0"/>
              </a:rPr>
              <a:t>1959 — «Серебряные рельсы»</a:t>
            </a:r>
          </a:p>
          <a:p>
            <a:pPr marL="285750" indent="-285750" algn="just" fontAlgn="base">
              <a:buFont typeface="Arial" panose="020B0604020202020204" pitchFamily="34" charset="0"/>
              <a:buChar char="•"/>
            </a:pPr>
            <a:r>
              <a:rPr lang="ru-RU" dirty="0" smtClean="0">
                <a:latin typeface="Century Gothic" panose="020B0502020202020204" pitchFamily="34" charset="0"/>
              </a:rPr>
              <a:t>1960 — «Шуми, тайга, шуми!»</a:t>
            </a:r>
          </a:p>
          <a:p>
            <a:pPr marL="285750" indent="-285750" algn="just" fontAlgn="base">
              <a:buFont typeface="Arial" panose="020B0604020202020204" pitchFamily="34" charset="0"/>
              <a:buChar char="•"/>
            </a:pPr>
            <a:r>
              <a:rPr lang="ru-RU" dirty="0" smtClean="0">
                <a:latin typeface="Century Gothic" panose="020B0502020202020204" pitchFamily="34" charset="0"/>
              </a:rPr>
              <a:t>1962 — «Месяц в </a:t>
            </a:r>
            <a:r>
              <a:rPr lang="ru-RU" dirty="0" err="1" smtClean="0">
                <a:latin typeface="Century Gothic" panose="020B0502020202020204" pitchFamily="34" charset="0"/>
              </a:rPr>
              <a:t>Кедрораде</a:t>
            </a:r>
            <a:r>
              <a:rPr lang="ru-RU" dirty="0" smtClean="0">
                <a:latin typeface="Century Gothic" panose="020B0502020202020204" pitchFamily="34" charset="0"/>
              </a:rPr>
              <a:t>»</a:t>
            </a:r>
          </a:p>
          <a:p>
            <a:pPr marL="285750" indent="-285750" algn="just" fontAlgn="base">
              <a:buFont typeface="Arial" panose="020B0604020202020204" pitchFamily="34" charset="0"/>
              <a:buChar char="•"/>
            </a:pPr>
            <a:r>
              <a:rPr lang="ru-RU" dirty="0" smtClean="0">
                <a:latin typeface="Century Gothic" panose="020B0502020202020204" pitchFamily="34" charset="0"/>
              </a:rPr>
              <a:t>1963 </a:t>
            </a:r>
            <a:r>
              <a:rPr lang="ru-RU" dirty="0">
                <a:latin typeface="Century Gothic" panose="020B0502020202020204" pitchFamily="34" charset="0"/>
              </a:rPr>
              <a:t>— </a:t>
            </a:r>
            <a:r>
              <a:rPr lang="ru-RU" dirty="0" smtClean="0">
                <a:latin typeface="Century Gothic" panose="020B0502020202020204" pitchFamily="34" charset="0"/>
              </a:rPr>
              <a:t>«Светло око Сибири»</a:t>
            </a:r>
          </a:p>
          <a:p>
            <a:pPr marL="285750" indent="-285750" algn="just" fontAlgn="base">
              <a:buFont typeface="Arial" panose="020B0604020202020204" pitchFamily="34" charset="0"/>
              <a:buChar char="•"/>
            </a:pPr>
            <a:r>
              <a:rPr lang="ru-RU" dirty="0" smtClean="0">
                <a:latin typeface="Century Gothic" panose="020B0502020202020204" pitchFamily="34" charset="0"/>
              </a:rPr>
              <a:t>1965</a:t>
            </a:r>
            <a:r>
              <a:rPr lang="ru-RU" dirty="0">
                <a:latin typeface="Century Gothic" panose="020B0502020202020204" pitchFamily="34" charset="0"/>
              </a:rPr>
              <a:t> —</a:t>
            </a:r>
            <a:r>
              <a:rPr lang="ru-RU" dirty="0" smtClean="0">
                <a:latin typeface="Century Gothic" panose="020B0502020202020204" pitchFamily="34" charset="0"/>
              </a:rPr>
              <a:t> «Ёлки-моталки»</a:t>
            </a:r>
          </a:p>
          <a:p>
            <a:pPr marL="285750" indent="-285750" algn="just" fontAlgn="base">
              <a:buFont typeface="Arial" panose="020B0604020202020204" pitchFamily="34" charset="0"/>
              <a:buChar char="•"/>
            </a:pPr>
            <a:r>
              <a:rPr lang="ru-RU" dirty="0" smtClean="0">
                <a:latin typeface="Century Gothic" panose="020B0502020202020204" pitchFamily="34" charset="0"/>
              </a:rPr>
              <a:t>1965 — «О чём шумят русские леса?»</a:t>
            </a:r>
          </a:p>
          <a:p>
            <a:pPr marL="285750" indent="-285750" algn="just" fontAlgn="base">
              <a:buFont typeface="Arial" panose="020B0604020202020204" pitchFamily="34" charset="0"/>
              <a:buChar char="•"/>
            </a:pPr>
            <a:r>
              <a:rPr lang="ru-RU" dirty="0" smtClean="0">
                <a:latin typeface="Century Gothic" panose="020B0502020202020204" pitchFamily="34" charset="0"/>
              </a:rPr>
              <a:t>1968 — «Земля в беде»</a:t>
            </a:r>
          </a:p>
          <a:p>
            <a:pPr marL="285750" indent="-285750" algn="just" fontAlgn="base">
              <a:buFont typeface="Arial" panose="020B0604020202020204" pitchFamily="34" charset="0"/>
              <a:buChar char="•"/>
            </a:pPr>
            <a:r>
              <a:rPr lang="ru-RU" dirty="0" smtClean="0">
                <a:latin typeface="Century Gothic" panose="020B0502020202020204" pitchFamily="34" charset="0"/>
              </a:rPr>
              <a:t>1976 — сборник «По городам и весям» </a:t>
            </a:r>
          </a:p>
          <a:p>
            <a:pPr marL="285750" indent="-285750" algn="just" fontAlgn="base">
              <a:buFont typeface="Arial" panose="020B0604020202020204" pitchFamily="34" charset="0"/>
              <a:buChar char="•"/>
            </a:pPr>
            <a:r>
              <a:rPr lang="ru-RU" dirty="0" smtClean="0">
                <a:latin typeface="Century Gothic" panose="020B0502020202020204" pitchFamily="34" charset="0"/>
              </a:rPr>
              <a:t>1981-1984—роман-эссе «Память»</a:t>
            </a:r>
            <a:endParaRPr lang="ru-RU" dirty="0"/>
          </a:p>
        </p:txBody>
      </p:sp>
      <p:pic>
        <p:nvPicPr>
          <p:cNvPr id="2052" name="Picture 4" descr="Владимир Алексеевич Чивилихин. 95 лет со дня рождения - Тюкалинская  центральная районная библиотека имени Л. Иванов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 t="10231" r="6336" b="16100"/>
          <a:stretch/>
        </p:blipFill>
        <p:spPr bwMode="auto">
          <a:xfrm>
            <a:off x="724676" y="4265712"/>
            <a:ext cx="7478622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7196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2132856"/>
            <a:ext cx="7899216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5113" fontAlgn="base"/>
            <a:r>
              <a:rPr lang="ru-RU" sz="2000" dirty="0" smtClean="0">
                <a:latin typeface="Century Gothic" panose="020B0502020202020204" pitchFamily="34" charset="0"/>
              </a:rPr>
              <a:t>1</a:t>
            </a:r>
            <a:r>
              <a:rPr lang="ru-RU" sz="2000" dirty="0">
                <a:latin typeface="Century Gothic" panose="020B0502020202020204" pitchFamily="34" charset="0"/>
              </a:rPr>
              <a:t>. Лауреат премии Ленинского комсомола (1966);</a:t>
            </a:r>
            <a:br>
              <a:rPr lang="ru-RU" sz="2000" dirty="0">
                <a:latin typeface="Century Gothic" panose="020B0502020202020204" pitchFamily="34" charset="0"/>
              </a:rPr>
            </a:br>
            <a:r>
              <a:rPr lang="ru-RU" sz="2000" dirty="0">
                <a:latin typeface="Century Gothic" panose="020B0502020202020204" pitchFamily="34" charset="0"/>
              </a:rPr>
              <a:t>2. Лауреат Государственной премии РСФСР </a:t>
            </a:r>
            <a:r>
              <a:rPr lang="ru-RU" sz="2000" dirty="0" err="1">
                <a:latin typeface="Century Gothic" panose="020B0502020202020204" pitchFamily="34" charset="0"/>
              </a:rPr>
              <a:t>им.М.Горького</a:t>
            </a:r>
            <a:r>
              <a:rPr lang="ru-RU" sz="2000" dirty="0">
                <a:latin typeface="Century Gothic" panose="020B0502020202020204" pitchFamily="34" charset="0"/>
              </a:rPr>
              <a:t> за книгу «По городам и весям» (1977);</a:t>
            </a:r>
            <a:br>
              <a:rPr lang="ru-RU" sz="2000" dirty="0">
                <a:latin typeface="Century Gothic" panose="020B0502020202020204" pitchFamily="34" charset="0"/>
              </a:rPr>
            </a:br>
            <a:r>
              <a:rPr lang="ru-RU" sz="2000" dirty="0">
                <a:latin typeface="Century Gothic" panose="020B0502020202020204" pitchFamily="34" charset="0"/>
              </a:rPr>
              <a:t>3. Лауреат Государственной премии СССР за роман-эссе «Память» (1982);</a:t>
            </a:r>
            <a:br>
              <a:rPr lang="ru-RU" sz="2000" dirty="0">
                <a:latin typeface="Century Gothic" panose="020B0502020202020204" pitchFamily="34" charset="0"/>
              </a:rPr>
            </a:br>
            <a:r>
              <a:rPr lang="ru-RU" sz="2000" dirty="0">
                <a:latin typeface="Century Gothic" panose="020B0502020202020204" pitchFamily="34" charset="0"/>
              </a:rPr>
              <a:t>4. Орден «Знак Почёта».</a:t>
            </a:r>
            <a:r>
              <a:rPr lang="ru-RU" sz="2000" dirty="0" err="1" smtClean="0">
                <a:latin typeface="Century Gothic" panose="020B0502020202020204" pitchFamily="34" charset="0"/>
              </a:rPr>
              <a:t>реат</a:t>
            </a:r>
            <a:r>
              <a:rPr lang="ru-RU" sz="2000" dirty="0" smtClean="0">
                <a:latin typeface="Century Gothic" panose="020B0502020202020204" pitchFamily="34" charset="0"/>
              </a:rPr>
              <a:t> </a:t>
            </a:r>
            <a:r>
              <a:rPr lang="ru-RU" sz="2000" dirty="0">
                <a:latin typeface="Century Gothic" panose="020B0502020202020204" pitchFamily="34" charset="0"/>
              </a:rPr>
              <a:t>Государственной премии СССР (1982 г.)  за роман-эссе "Память"; </a:t>
            </a:r>
          </a:p>
          <a:p>
            <a:pPr indent="265113" fontAlgn="base"/>
            <a:r>
              <a:rPr lang="ru-RU" sz="2000" dirty="0">
                <a:latin typeface="Century Gothic" panose="020B0502020202020204" pitchFamily="34" charset="0"/>
              </a:rPr>
              <a:t>лауреат Государственной премии РСФСР им. М. Горького (1977 г.) за книгу "По городам и весям"; первый лауреат премии Ленинского комсомола.</a:t>
            </a:r>
          </a:p>
          <a:p>
            <a:pPr indent="265113" algn="just" fontAlgn="base"/>
            <a:r>
              <a:rPr lang="ru-RU" dirty="0"/>
              <a:t>   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827584" y="332656"/>
            <a:ext cx="7128792" cy="151216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Aharoni" pitchFamily="2" charset="-79"/>
              </a:rPr>
              <a:t>Награды, премии, звания </a:t>
            </a:r>
            <a:r>
              <a:rPr lang="ru-RU" b="1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Aharoni" pitchFamily="2" charset="-79"/>
              </a:rPr>
              <a:t>А.В.Чивилихина</a:t>
            </a:r>
            <a:endParaRPr lang="ru-RU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Aharoni" pitchFamily="2" charset="-79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34475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92315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Волошин Александр Никитич</a:t>
            </a:r>
            <a:r>
              <a:rPr lang="ru-RU" b="1" cap="all" dirty="0" smtClean="0"/>
              <a:t/>
            </a:r>
            <a:br>
              <a:rPr lang="ru-RU" b="1" cap="all" dirty="0" smtClean="0"/>
            </a:br>
            <a:r>
              <a:rPr lang="ru-RU" sz="3100" dirty="0" smtClean="0"/>
              <a:t>31.08.1912 г. - 28.05.1978 г.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5602" name="Picture 2" descr="А. Н. Волоши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823" y="1916832"/>
            <a:ext cx="4130284" cy="41302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357686" y="1916832"/>
            <a:ext cx="478631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Century Gothic" panose="020B0502020202020204" pitchFamily="34" charset="0"/>
              </a:rPr>
              <a:t>И</a:t>
            </a:r>
            <a:r>
              <a:rPr lang="ru-RU" dirty="0" smtClean="0">
                <a:latin typeface="Century Gothic" panose="020B0502020202020204" pitchFamily="34" charset="0"/>
              </a:rPr>
              <a:t>звестный </a:t>
            </a:r>
            <a:r>
              <a:rPr lang="ru-RU" dirty="0">
                <a:latin typeface="Century Gothic" panose="020B0502020202020204" pitchFamily="34" charset="0"/>
              </a:rPr>
              <a:t>русский советский писатель, драматург, родился 31 августа 1912 года в </a:t>
            </a:r>
            <a:r>
              <a:rPr lang="ru-RU" dirty="0" smtClean="0">
                <a:latin typeface="Century Gothic" panose="020B0502020202020204" pitchFamily="34" charset="0"/>
              </a:rPr>
              <a:t>Санкт-Петербурге. </a:t>
            </a:r>
            <a:r>
              <a:rPr lang="ru-RU" dirty="0">
                <a:latin typeface="Century Gothic" panose="020B0502020202020204" pitchFamily="34" charset="0"/>
              </a:rPr>
              <a:t>С началом Первой мировой войны семья Волошиных переехала к своим родственникам в Сибирь. Всё своё детство Александр Волошин провёл в Новосибирской области. </a:t>
            </a:r>
            <a:endParaRPr lang="ru-RU" dirty="0" smtClean="0"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Century Gothic" panose="020B0502020202020204" pitchFamily="34" charset="0"/>
              </a:rPr>
              <a:t>Является Членом Союза писателей СССР (1950). Основатель профессиональной писательской организации в Кузбассе (1962)</a:t>
            </a: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331640" y="404664"/>
            <a:ext cx="5760640" cy="7778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Aharoni" pitchFamily="2" charset="-79"/>
              </a:rPr>
              <a:t>Память</a:t>
            </a:r>
            <a: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Aharoni" pitchFamily="2" charset="-79"/>
              </a:rPr>
              <a:t> в наши дни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083355"/>
            <a:ext cx="7776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  <a:ea typeface="Calibri" panose="020F0502020204030204" pitchFamily="34" charset="0"/>
              </a:rPr>
              <a:t>В </a:t>
            </a:r>
            <a:r>
              <a:rPr lang="ru-RU" dirty="0">
                <a:latin typeface="Century Gothic" panose="020B0502020202020204" pitchFamily="34" charset="0"/>
                <a:ea typeface="Calibri" panose="020F0502020204030204" pitchFamily="34" charset="0"/>
              </a:rPr>
              <a:t>г. Мариинске работает литературно-мемориальный Дом-музей В.А. </a:t>
            </a:r>
            <a:r>
              <a:rPr lang="ru-RU" dirty="0" err="1">
                <a:latin typeface="Century Gothic" panose="020B0502020202020204" pitchFamily="34" charset="0"/>
                <a:ea typeface="Calibri" panose="020F0502020204030204" pitchFamily="34" charset="0"/>
              </a:rPr>
              <a:t>Чивилихина</a:t>
            </a:r>
            <a:r>
              <a:rPr lang="ru-RU" dirty="0">
                <a:latin typeface="Century Gothic" panose="020B0502020202020204" pitchFamily="34" charset="0"/>
                <a:ea typeface="Calibri" panose="020F0502020204030204" pitchFamily="34" charset="0"/>
              </a:rPr>
              <a:t>. </a:t>
            </a:r>
            <a:endParaRPr lang="ru-RU" dirty="0">
              <a:latin typeface="Century Gothic" panose="020B0502020202020204" pitchFamily="34" charset="0"/>
            </a:endParaRPr>
          </a:p>
        </p:txBody>
      </p:sp>
      <p:pic>
        <p:nvPicPr>
          <p:cNvPr id="3074" name="Picture 2" descr="Литературно-мемориальный Дом-музей В.А. Чивилихина — Мариинск, ул.  Чивилихина, д 7. Подробная информация о музее: расписание, фото, адрес и т.  д. на официальном сайте Культура.РФ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61193"/>
            <a:ext cx="8420100" cy="421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86336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Дом-музей Владимира Чивилихина — Владимир Алексеевич Чивилихи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8840" y="10378704"/>
            <a:ext cx="4800533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Дом-музей Владимира Чивилихина — Владимир Алексеевич Чивилихин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411" y="3389402"/>
            <a:ext cx="5535048" cy="3383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Дом-музей Владимира Чивилихина — Владимир Алексеевич Чивилихи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599" y="243063"/>
            <a:ext cx="4376445" cy="3282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Дом-музей Владимира Чивилихина — Владимир Алексеевич Чивилихин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26" y="175065"/>
            <a:ext cx="4467109" cy="3350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9187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87792" y="1196752"/>
            <a:ext cx="7848872" cy="42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Его имя носят городская библиотека и улица в Мариинске.</a:t>
            </a:r>
            <a:endParaRPr lang="ru-RU" sz="20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Городская библиотека им. В.А. Чивилихина — Мариинский район, г. Мариинск, ул.  Ленина, 37. Подробная информация о библиотеке: расписание, фото, адрес и т.  д. на официальном сайте Культура.РФ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88840"/>
            <a:ext cx="8420100" cy="421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5362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342" y="917884"/>
            <a:ext cx="8901146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err="1" smtClean="0"/>
              <a:t>Куропатов</a:t>
            </a:r>
            <a:r>
              <a:rPr lang="ru-RU" b="1" dirty="0" smtClean="0"/>
              <a:t> Владимир Федорович</a:t>
            </a:r>
            <a:r>
              <a:rPr lang="ru-RU" b="1" cap="all" dirty="0" smtClean="0"/>
              <a:t/>
            </a:r>
            <a:br>
              <a:rPr lang="ru-RU" b="1" cap="all" dirty="0" smtClean="0"/>
            </a:br>
            <a:r>
              <a:rPr lang="ru-RU" sz="3100" dirty="0" smtClean="0"/>
              <a:t>07.09.1939 г. - 09.03.2011 г.</a:t>
            </a:r>
            <a:br>
              <a:rPr lang="ru-RU" sz="3100" dirty="0" smtClean="0"/>
            </a:br>
            <a:endParaRPr lang="ru-RU" sz="3100" dirty="0"/>
          </a:p>
        </p:txBody>
      </p:sp>
      <p:pic>
        <p:nvPicPr>
          <p:cNvPr id="22532" name="Picture 4" descr="https://xn--400-eddplucwdhb0e2b.xn--p1ai/images/person/250/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54" y="1988840"/>
            <a:ext cx="2592288" cy="41587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123479" y="1988840"/>
            <a:ext cx="5616624" cy="36486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одился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 сентября 1939 году в селе Кузедееве Новокузнецкого района Кемеровской области. Работал на стройке, в шахте. В 1960 закончил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Осинниковский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горный техникум и преподавал специальные дисциплины в горном профтехучилище, затем редактировал многотиражную газету на шахте «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Шушталепская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». В 1968 закончил заочное отделение филологического факультета Новокузнецкого пединститута. В 1969 был приглашен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литсотрудником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областную газету «Комсомолец Кузбасса».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747519" y="248478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Aharoni" pitchFamily="2" charset="-79"/>
              </a:rPr>
              <a:t>Творчество 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Aharoni" pitchFamily="2" charset="-79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5728" y="1733600"/>
            <a:ext cx="750035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dirty="0" smtClean="0">
                <a:latin typeface="Century Gothic" panose="020B0502020202020204" pitchFamily="34" charset="0"/>
              </a:rPr>
              <a:t>1976 —сборник рассказов «Пожили-поработали»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dirty="0" smtClean="0">
                <a:latin typeface="Century Gothic" panose="020B0502020202020204" pitchFamily="34" charset="0"/>
              </a:rPr>
              <a:t>1979 —«Зелёный луч» 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dirty="0" smtClean="0">
                <a:latin typeface="Century Gothic" panose="020B0502020202020204" pitchFamily="34" charset="0"/>
              </a:rPr>
              <a:t>1980 </a:t>
            </a:r>
            <a:r>
              <a:rPr lang="ru-RU" dirty="0">
                <a:latin typeface="Century Gothic" panose="020B0502020202020204" pitchFamily="34" charset="0"/>
              </a:rPr>
              <a:t>—</a:t>
            </a:r>
            <a:r>
              <a:rPr lang="ru-RU" dirty="0" smtClean="0">
                <a:latin typeface="Century Gothic" panose="020B0502020202020204" pitchFamily="34" charset="0"/>
              </a:rPr>
              <a:t> «Люди с этого света»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dirty="0" smtClean="0">
                <a:latin typeface="Century Gothic" panose="020B0502020202020204" pitchFamily="34" charset="0"/>
              </a:rPr>
              <a:t>1984</a:t>
            </a:r>
            <a:r>
              <a:rPr lang="ru-RU" dirty="0">
                <a:latin typeface="Century Gothic" panose="020B0502020202020204" pitchFamily="34" charset="0"/>
              </a:rPr>
              <a:t> </a:t>
            </a:r>
            <a:r>
              <a:rPr lang="ru-RU" dirty="0" smtClean="0">
                <a:latin typeface="Century Gothic" panose="020B0502020202020204" pitchFamily="34" charset="0"/>
              </a:rPr>
              <a:t>— «Середина жизни»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dirty="0">
                <a:latin typeface="Century Gothic" panose="020B0502020202020204" pitchFamily="34" charset="0"/>
              </a:rPr>
              <a:t>1988 — </a:t>
            </a:r>
            <a:r>
              <a:rPr lang="ru-RU" dirty="0" smtClean="0">
                <a:latin typeface="Century Gothic" panose="020B0502020202020204" pitchFamily="34" charset="0"/>
              </a:rPr>
              <a:t>«Таинственная душа»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dirty="0" smtClean="0">
                <a:latin typeface="Century Gothic" panose="020B0502020202020204" pitchFamily="34" charset="0"/>
              </a:rPr>
              <a:t>1993</a:t>
            </a:r>
            <a:r>
              <a:rPr lang="ru-RU" dirty="0">
                <a:latin typeface="Century Gothic" panose="020B0502020202020204" pitchFamily="34" charset="0"/>
              </a:rPr>
              <a:t> —</a:t>
            </a:r>
            <a:r>
              <a:rPr lang="ru-RU" dirty="0" smtClean="0">
                <a:latin typeface="Century Gothic" panose="020B0502020202020204" pitchFamily="34" charset="0"/>
              </a:rPr>
              <a:t> «На подземных горизонтах»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dirty="0">
                <a:latin typeface="Century Gothic" panose="020B0502020202020204" pitchFamily="34" charset="0"/>
              </a:rPr>
              <a:t>1997 </a:t>
            </a:r>
            <a:r>
              <a:rPr lang="ru-RU" dirty="0" smtClean="0">
                <a:latin typeface="Century Gothic" panose="020B0502020202020204" pitchFamily="34" charset="0"/>
              </a:rPr>
              <a:t>— «Долгая неделя»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dirty="0" smtClean="0">
                <a:latin typeface="Century Gothic" panose="020B0502020202020204" pitchFamily="34" charset="0"/>
              </a:rPr>
              <a:t>2000</a:t>
            </a:r>
            <a:r>
              <a:rPr lang="ru-RU" dirty="0">
                <a:latin typeface="Century Gothic" panose="020B0502020202020204" pitchFamily="34" charset="0"/>
              </a:rPr>
              <a:t> —</a:t>
            </a:r>
            <a:r>
              <a:rPr lang="ru-RU" dirty="0" smtClean="0">
                <a:latin typeface="Century Gothic" panose="020B0502020202020204" pitchFamily="34" charset="0"/>
              </a:rPr>
              <a:t> «Во сне и наяву»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31443" y="4037532"/>
            <a:ext cx="640079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entury Gothic" panose="020B0502020202020204" pitchFamily="34" charset="0"/>
                <a:ea typeface="Calibri" panose="020F0502020204030204" pitchFamily="34" charset="0"/>
              </a:rPr>
              <a:t>Многие повести и рассказы писателя печатались в журналах «Наш современник», «Сибирские огни», «Волга», «Молодая гвардия» и др. Ряд рассказов и повестей вышли в разных коллективных сборниках. Некоторые произведения переведены на венгерский, японский и украинский языки. </a:t>
            </a:r>
            <a:endParaRPr lang="ru-RU" dirty="0">
              <a:latin typeface="Century Gothic" panose="020B0502020202020204" pitchFamily="34" charset="0"/>
            </a:endParaRPr>
          </a:p>
        </p:txBody>
      </p:sp>
      <p:pic>
        <p:nvPicPr>
          <p:cNvPr id="1026" name="Picture 2" descr="Зеленый луч (сборник) — Владимир Куропат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434411"/>
            <a:ext cx="1979712" cy="3019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Плоть от плоти (сборник) — Владимир Куропато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501008"/>
            <a:ext cx="2143532" cy="3262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5266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971600" y="332656"/>
            <a:ext cx="7128792" cy="151216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Aharoni" pitchFamily="2" charset="-79"/>
              </a:rPr>
              <a:t>Награды, премии, звания </a:t>
            </a:r>
            <a:r>
              <a:rPr lang="ru-RU" b="1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Aharoni" pitchFamily="2" charset="-79"/>
              </a:rPr>
              <a:t>В.Ф.Куропатова</a:t>
            </a:r>
            <a:endParaRPr lang="ru-RU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Aharoni" pitchFamily="2" charset="-79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2060848"/>
            <a:ext cx="7416824" cy="3169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Лауреат </a:t>
            </a:r>
            <a:r>
              <a:rPr lang="ru-RU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нескольких региональных и столичных премий</a:t>
            </a:r>
            <a:r>
              <a:rPr lang="ru-RU" dirty="0" smtClean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Его книга «Таинственная душа» стала лауреатом всероссийского конкурса на лучшую озвученную книгу, проведенного Российской государственной библиотекой для слепых в 1997 году.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Член Союза Писателей России </a:t>
            </a:r>
            <a:r>
              <a:rPr lang="ru-RU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(1979). </a:t>
            </a:r>
            <a:endParaRPr lang="ru-RU" dirty="0" smtClean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Заслуженный работник культуры РФ </a:t>
            </a:r>
            <a:r>
              <a:rPr lang="ru-RU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(1995). </a:t>
            </a:r>
            <a:endParaRPr lang="ru-RU" dirty="0" smtClean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Награжден </a:t>
            </a:r>
            <a:r>
              <a:rPr lang="ru-RU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медалью «За особый вклад в развитие Кузбасса» III степени (28.03.2002). </a:t>
            </a:r>
            <a:endParaRPr lang="ru-RU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8964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Никонова Любовь Алексеевна </a:t>
            </a:r>
            <a:r>
              <a:rPr lang="ru-RU" sz="3100" dirty="0" smtClean="0"/>
              <a:t>03.01.1951 - 04.05.2012</a:t>
            </a:r>
            <a:endParaRPr lang="ru-RU" sz="31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75856" y="2060848"/>
            <a:ext cx="58681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5113"/>
            <a:r>
              <a:rPr lang="ru-RU" dirty="0">
                <a:latin typeface="Century Gothic" panose="020B0502020202020204" pitchFamily="34" charset="0"/>
              </a:rPr>
              <a:t>Р</a:t>
            </a:r>
            <a:r>
              <a:rPr lang="ru-RU" dirty="0" smtClean="0">
                <a:latin typeface="Century Gothic" panose="020B0502020202020204" pitchFamily="34" charset="0"/>
              </a:rPr>
              <a:t>усская </a:t>
            </a:r>
            <a:r>
              <a:rPr lang="ru-RU" dirty="0">
                <a:latin typeface="Century Gothic" panose="020B0502020202020204" pitchFamily="34" charset="0"/>
              </a:rPr>
              <a:t>поэтесса, прозаик, педагог, родилась </a:t>
            </a:r>
            <a:r>
              <a:rPr lang="ru-RU" dirty="0" smtClean="0">
                <a:latin typeface="Century Gothic" panose="020B0502020202020204" pitchFamily="34" charset="0"/>
              </a:rPr>
              <a:t>3 января 1951</a:t>
            </a:r>
            <a:r>
              <a:rPr lang="ru-RU" dirty="0">
                <a:latin typeface="Century Gothic" panose="020B0502020202020204" pitchFamily="34" charset="0"/>
              </a:rPr>
              <a:t> в селе Владимировка </a:t>
            </a:r>
            <a:r>
              <a:rPr lang="ru-RU" dirty="0" smtClean="0">
                <a:latin typeface="Century Gothic" panose="020B0502020202020204" pitchFamily="34" charset="0"/>
              </a:rPr>
              <a:t>Самарской области. </a:t>
            </a:r>
            <a:r>
              <a:rPr lang="ru-RU" dirty="0">
                <a:latin typeface="Century Gothic" panose="020B0502020202020204" pitchFamily="34" charset="0"/>
              </a:rPr>
              <a:t>Окончила Новокузнецкий пединститут, филологический факультет. Работала учителем в селе Ваганово Кемеровской области, научным сотрудником литературно-мемориального музея Ф. М. Достоевского в Новокузнецке</a:t>
            </a:r>
          </a:p>
        </p:txBody>
      </p:sp>
      <p:pic>
        <p:nvPicPr>
          <p:cNvPr id="29698" name="Picture 2" descr="https://proza.ru/pics/2015/12/08/4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1900515"/>
            <a:ext cx="2783204" cy="40459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1737361"/>
            <a:ext cx="9865096" cy="394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1974 «Скрипичный </a:t>
            </a:r>
            <a:r>
              <a:rPr lang="ru-RU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ключ» </a:t>
            </a:r>
          </a:p>
          <a:p>
            <a:pPr marL="342900" lvl="0" indent="-342900" fontAlgn="base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1984 «</a:t>
            </a:r>
            <a:r>
              <a:rPr lang="ru-RU" dirty="0" err="1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Праземля</a:t>
            </a:r>
            <a:r>
              <a:rPr lang="ru-RU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ru-RU" dirty="0" smtClean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1990  </a:t>
            </a:r>
            <a:r>
              <a:rPr lang="ru-RU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«Перед чудом жизни</a:t>
            </a:r>
            <a:r>
              <a:rPr lang="ru-RU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1993 «Загадка </a:t>
            </a:r>
            <a:r>
              <a:rPr lang="ru-RU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спасения» </a:t>
            </a:r>
            <a:endParaRPr lang="ru-RU" dirty="0" smtClean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1997 «Живые источники» </a:t>
            </a:r>
            <a:endParaRPr lang="ru-RU" dirty="0" smtClean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1998 «Знаки </a:t>
            </a:r>
            <a:r>
              <a:rPr lang="ru-RU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внимания» </a:t>
            </a:r>
            <a:endParaRPr lang="ru-RU" dirty="0" smtClean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1999 «Сокровенное </a:t>
            </a:r>
            <a:r>
              <a:rPr lang="ru-RU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царство» </a:t>
            </a:r>
            <a:endParaRPr lang="ru-RU" dirty="0" smtClean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2001 «Энергия </a:t>
            </a:r>
            <a:r>
              <a:rPr lang="ru-RU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лучистая» </a:t>
            </a:r>
            <a:endParaRPr lang="ru-RU" dirty="0" smtClean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2002 «Лики </a:t>
            </a:r>
            <a:r>
              <a:rPr lang="ru-RU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любви» </a:t>
            </a:r>
            <a:endParaRPr lang="ru-RU" dirty="0" smtClean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2003 «Похожи </a:t>
            </a:r>
            <a:r>
              <a:rPr lang="ru-RU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встречи на подарки» </a:t>
            </a:r>
            <a:endParaRPr lang="ru-RU" dirty="0" smtClean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2006 «Над </a:t>
            </a:r>
            <a:r>
              <a:rPr lang="ru-RU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звездами горящая звезда» </a:t>
            </a:r>
            <a:endParaRPr lang="ru-RU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2009  </a:t>
            </a:r>
            <a:r>
              <a:rPr lang="ru-RU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«Под знаком праздника» </a:t>
            </a:r>
          </a:p>
          <a:p>
            <a:pPr marL="342900" lvl="0" indent="-342900" fontAlgn="base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2011  </a:t>
            </a:r>
            <a:r>
              <a:rPr lang="ru-RU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«Знакомый мир неузнаваемый» </a:t>
            </a:r>
            <a:endParaRPr lang="ru-RU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Aharoni" pitchFamily="2" charset="-79"/>
              </a:rPr>
              <a:t>Творчество 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Aharoni" pitchFamily="2" charset="-79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81017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539552" y="332656"/>
            <a:ext cx="7416824" cy="151216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Aharoni" pitchFamily="2" charset="-79"/>
              </a:rPr>
              <a:t>Награды, премии</a:t>
            </a:r>
            <a:r>
              <a:rPr lang="ru-RU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Aharoni" pitchFamily="2" charset="-79"/>
              </a:rPr>
              <a:t> </a:t>
            </a:r>
            <a: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Aharoni" pitchFamily="2" charset="-79"/>
              </a:rPr>
              <a:t>и звания</a:t>
            </a:r>
            <a:endParaRPr lang="ru-RU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Aharoni" pitchFamily="2" charset="-79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2060848"/>
            <a:ext cx="653447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Century Gothic" panose="020B0502020202020204" pitchFamily="34" charset="0"/>
                <a:ea typeface="Calibri" panose="020F0502020204030204" pitchFamily="34" charset="0"/>
              </a:rPr>
              <a:t>Лауреат премии «Молодость Кузбасса». </a:t>
            </a:r>
            <a:endParaRPr lang="ru-RU" sz="2000" dirty="0" smtClean="0">
              <a:latin typeface="Century Gothic" panose="020B0502020202020204" pitchFamily="34" charset="0"/>
              <a:ea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Century Gothic" panose="020B0502020202020204" pitchFamily="34" charset="0"/>
                <a:ea typeface="Calibri" panose="020F0502020204030204" pitchFamily="34" charset="0"/>
              </a:rPr>
              <a:t>Награждена </a:t>
            </a:r>
            <a:r>
              <a:rPr lang="ru-RU" sz="2000" dirty="0">
                <a:latin typeface="Century Gothic" panose="020B0502020202020204" pitchFamily="34" charset="0"/>
                <a:ea typeface="Calibri" panose="020F0502020204030204" pitchFamily="34" charset="0"/>
              </a:rPr>
              <a:t>медалью «За особый вклад в развитие </a:t>
            </a:r>
            <a:r>
              <a:rPr lang="ru-RU" sz="2000" dirty="0" smtClean="0">
                <a:latin typeface="Century Gothic" panose="020B0502020202020204" pitchFamily="34" charset="0"/>
                <a:ea typeface="Calibri" panose="020F0502020204030204" pitchFamily="34" charset="0"/>
              </a:rPr>
              <a:t>Кузбасса»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Century Gothic" panose="020B0502020202020204" pitchFamily="34" charset="0"/>
                <a:ea typeface="Calibri" panose="020F0502020204030204" pitchFamily="34" charset="0"/>
              </a:rPr>
              <a:t>Награждена почетным </a:t>
            </a:r>
            <a:r>
              <a:rPr lang="ru-RU" sz="2000" dirty="0">
                <a:latin typeface="Century Gothic" panose="020B0502020202020204" pitchFamily="34" charset="0"/>
                <a:ea typeface="Calibri" panose="020F0502020204030204" pitchFamily="34" charset="0"/>
              </a:rPr>
              <a:t>знаком «За заслуги перед городом Новокузнецком» (2011 г</a:t>
            </a:r>
            <a:r>
              <a:rPr lang="ru-RU" sz="2000" dirty="0" smtClean="0">
                <a:latin typeface="Century Gothic" panose="020B0502020202020204" pitchFamily="34" charset="0"/>
                <a:ea typeface="Calibri" panose="020F0502020204030204" pitchFamily="34" charset="0"/>
              </a:rPr>
              <a:t>.)</a:t>
            </a:r>
            <a:endParaRPr lang="ru-RU" sz="2000" dirty="0">
              <a:latin typeface="Century Gothic" panose="020B0502020202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4522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403648" y="980728"/>
            <a:ext cx="5760640" cy="7778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Aharoni" pitchFamily="2" charset="-79"/>
              </a:rPr>
              <a:t>Память</a:t>
            </a:r>
            <a: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Aharoni" pitchFamily="2" charset="-79"/>
              </a:rPr>
              <a:t> в наши дни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758566"/>
            <a:ext cx="8784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entury Gothic" panose="020B0502020202020204" pitchFamily="34" charset="0"/>
                <a:ea typeface="Calibri" panose="020F0502020204030204" pitchFamily="34" charset="0"/>
              </a:rPr>
              <a:t>13</a:t>
            </a:r>
            <a:r>
              <a:rPr lang="ru-RU" b="1" dirty="0">
                <a:latin typeface="Century Gothic" panose="020B0502020202020204" pitchFamily="34" charset="0"/>
                <a:ea typeface="Calibri" panose="020F0502020204030204" pitchFamily="34" charset="0"/>
              </a:rPr>
              <a:t> </a:t>
            </a:r>
            <a:r>
              <a:rPr lang="ru-RU" dirty="0">
                <a:latin typeface="Century Gothic" panose="020B0502020202020204" pitchFamily="34" charset="0"/>
                <a:ea typeface="Calibri" panose="020F0502020204030204" pitchFamily="34" charset="0"/>
              </a:rPr>
              <a:t>мая 2021 года на фасаде </a:t>
            </a:r>
            <a:r>
              <a:rPr lang="ru-RU" dirty="0" err="1">
                <a:latin typeface="Century Gothic" panose="020B0502020202020204" pitchFamily="34" charset="0"/>
                <a:ea typeface="Calibri" panose="020F0502020204030204" pitchFamily="34" charset="0"/>
              </a:rPr>
              <a:t>новобайдаевской</a:t>
            </a:r>
            <a:r>
              <a:rPr lang="ru-RU" dirty="0">
                <a:latin typeface="Century Gothic" panose="020B0502020202020204" pitchFamily="34" charset="0"/>
                <a:ea typeface="Calibri" panose="020F0502020204030204" pitchFamily="34" charset="0"/>
              </a:rPr>
              <a:t> библиотеки, которой в 2020 году по инициативе Кемеровского отделения Союза писателей России было присвоено имя Л.А. Никоновой (ул. Зорге, 6), открылась мемориальная доска в честь 70-летия Любови Алексеевны Никоновой</a:t>
            </a:r>
            <a:endParaRPr lang="ru-RU" dirty="0">
              <a:latin typeface="Century Gothic" panose="020B0502020202020204" pitchFamily="34" charset="0"/>
            </a:endParaRPr>
          </a:p>
        </p:txBody>
      </p:sp>
      <p:pic>
        <p:nvPicPr>
          <p:cNvPr id="1028" name="Picture 4" descr="МЕМОРИАЛЬНАЯ ДОСКА ЛЮБОВИ НИКОНОВОЙ ОТКРЫТА! - Новости - Музей Ф.М.  Достоевского в Новокузнецк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140968"/>
            <a:ext cx="7886439" cy="3400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108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844824"/>
            <a:ext cx="583264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Century Gothic" panose="020B0502020202020204" pitchFamily="34" charset="0"/>
              </a:rPr>
              <a:t>1931 — «Первая смена» (рассказ)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Century Gothic" panose="020B0502020202020204" pitchFamily="34" charset="0"/>
              </a:rPr>
              <a:t>1939 — «Два товарища» (рассказ)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Century Gothic" panose="020B0502020202020204" pitchFamily="34" charset="0"/>
              </a:rPr>
              <a:t>1949 </a:t>
            </a:r>
            <a:r>
              <a:rPr lang="ru-RU" sz="2000" dirty="0">
                <a:latin typeface="Century Gothic" panose="020B0502020202020204" pitchFamily="34" charset="0"/>
              </a:rPr>
              <a:t> — </a:t>
            </a:r>
            <a:r>
              <a:rPr lang="ru-RU" sz="2000" dirty="0" smtClean="0">
                <a:latin typeface="Century Gothic" panose="020B0502020202020204" pitchFamily="34" charset="0"/>
              </a:rPr>
              <a:t> «Земля кузнеца»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Century Gothic" panose="020B0502020202020204" pitchFamily="34" charset="0"/>
              </a:rPr>
              <a:t> 1951 — «Дальние горы» (роман)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Century Gothic" panose="020B0502020202020204" pitchFamily="34" charset="0"/>
              </a:rPr>
              <a:t>1951 — «Испытание» (пьеса)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Century Gothic" panose="020B0502020202020204" pitchFamily="34" charset="0"/>
              </a:rPr>
              <a:t>1957 — «С чего жизнь началась» (сборник рассказов)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Century Gothic" panose="020B0502020202020204" pitchFamily="34" charset="0"/>
              </a:rPr>
              <a:t>1962 — «Дороги зовут» (сборник рассказов)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Century Gothic" panose="020B0502020202020204" pitchFamily="34" charset="0"/>
              </a:rPr>
              <a:t>1967 — «Всё про Наташку» (роман)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Century Gothic" panose="020B0502020202020204" pitchFamily="34" charset="0"/>
              </a:rPr>
              <a:t>1976 — «Время быть» (сборник рассказов)</a:t>
            </a:r>
            <a:endParaRPr lang="ru-RU" sz="2000" dirty="0">
              <a:latin typeface="Century Gothic" panose="020B0502020202020204" pitchFamily="34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691680" y="908720"/>
            <a:ext cx="4824536" cy="777838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Aharoni" pitchFamily="2" charset="-79"/>
              </a:rPr>
              <a:t>Публикации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Aharoni" pitchFamily="2" charset="-79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238" y="759716"/>
            <a:ext cx="1998949" cy="3099145"/>
          </a:xfrm>
          <a:prstGeom prst="rect">
            <a:avLst/>
          </a:prstGeom>
        </p:spPr>
      </p:pic>
      <p:pic>
        <p:nvPicPr>
          <p:cNvPr id="1026" name="Picture 2" descr="Земля Кузнецкая. Все про Наташку (сборник) — Александр Волоши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5238" y="3933086"/>
            <a:ext cx="1905000" cy="290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Время быть (Волошин Александр) - слушать аудиокнигу онлайн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481646"/>
            <a:ext cx="1905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5116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395536" y="1412776"/>
            <a:ext cx="8568952" cy="172819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Aharoni" pitchFamily="2" charset="-79"/>
              </a:rPr>
              <a:t>Спасибо за внимание! </a:t>
            </a:r>
            <a:endParaRPr lang="ru-RU" sz="6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Aharoni" pitchFamily="2" charset="-79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1133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755576" y="404664"/>
            <a:ext cx="7128792" cy="151216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Aharoni" pitchFamily="2" charset="-79"/>
              </a:rPr>
              <a:t>Награды, премии, звания </a:t>
            </a:r>
            <a:r>
              <a:rPr lang="ru-RU" b="1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Aharoni" pitchFamily="2" charset="-79"/>
              </a:rPr>
              <a:t>А.Н.Волошина</a:t>
            </a:r>
            <a: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Aharoni" pitchFamily="2" charset="-79"/>
              </a:rPr>
              <a:t> </a:t>
            </a:r>
            <a:endParaRPr lang="ru-RU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Aharoni" pitchFamily="2" charset="-79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772816"/>
            <a:ext cx="8280920" cy="4125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Орден Отечественной войны II степени (1944);</a:t>
            </a:r>
            <a:br>
              <a:rPr lang="ru-RU" sz="20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dirty="0" smtClean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0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Медаль «За отвагу» (1945);</a:t>
            </a:r>
            <a:br>
              <a:rPr lang="ru-RU" sz="20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dirty="0" smtClean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ru-RU" sz="20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Медаль «За взятие Берлина»;</a:t>
            </a:r>
            <a:br>
              <a:rPr lang="ru-RU" sz="20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dirty="0" smtClean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ru-RU" sz="20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Медаль «За освобождение Варшавы»;</a:t>
            </a:r>
            <a:br>
              <a:rPr lang="ru-RU" sz="20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dirty="0" smtClean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u-RU" sz="20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Медаль «За победу над Германией в Великой Отечественной 1941-1945 гг.».</a:t>
            </a:r>
            <a:endParaRPr lang="ru-RU" sz="20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48962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331640" y="404664"/>
            <a:ext cx="5760640" cy="7778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Aharoni" pitchFamily="2" charset="-79"/>
              </a:rPr>
              <a:t>Память</a:t>
            </a:r>
            <a: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Aharoni" pitchFamily="2" charset="-79"/>
              </a:rPr>
              <a:t> в наши дни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904623"/>
            <a:ext cx="7717613" cy="434115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43000" y="1136319"/>
            <a:ext cx="9001000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Кемерово на </a:t>
            </a:r>
            <a:r>
              <a:rPr lang="ru-RU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ул. Весенней </a:t>
            </a:r>
            <a:r>
              <a:rPr lang="ru-RU" dirty="0" smtClean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установлена мемориальная доска </a:t>
            </a:r>
            <a:r>
              <a:rPr lang="ru-RU" dirty="0" err="1" smtClean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А.Н.Волошину</a:t>
            </a:r>
            <a:r>
              <a:rPr lang="ru-RU" dirty="0" smtClean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0563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997512" cy="1450757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Федоров Василий Дмитриевич </a:t>
            </a:r>
            <a:r>
              <a:rPr lang="ru-RU" sz="3100" dirty="0" smtClean="0"/>
              <a:t>(23.02.1918-19.04.1984)</a:t>
            </a:r>
            <a:endParaRPr lang="ru-RU" sz="3100" dirty="0"/>
          </a:p>
        </p:txBody>
      </p:sp>
      <p:pic>
        <p:nvPicPr>
          <p:cNvPr id="33794" name="Picture 2" descr="https://stihi.ru/pics/2020/06/14/289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285" y="1920686"/>
            <a:ext cx="3046145" cy="44902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3333924" y="2204864"/>
            <a:ext cx="5786478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Century Gothic" panose="020B0502020202020204" pitchFamily="34" charset="0"/>
              </a:rPr>
              <a:t>В</a:t>
            </a:r>
            <a:r>
              <a:rPr lang="ru-RU" sz="2000" dirty="0" smtClean="0">
                <a:latin typeface="Century Gothic" panose="020B0502020202020204" pitchFamily="34" charset="0"/>
              </a:rPr>
              <a:t>ыдающийся </a:t>
            </a:r>
            <a:r>
              <a:rPr lang="ru-RU" sz="2000" dirty="0">
                <a:latin typeface="Century Gothic" panose="020B0502020202020204" pitchFamily="34" charset="0"/>
              </a:rPr>
              <a:t>русский поэт, </a:t>
            </a:r>
            <a:r>
              <a:rPr lang="ru-RU" sz="2000" dirty="0" smtClean="0">
                <a:latin typeface="Century Gothic" panose="020B0502020202020204" pitchFamily="34" charset="0"/>
              </a:rPr>
              <a:t>прозаик. </a:t>
            </a:r>
            <a:r>
              <a:rPr lang="ru-RU" sz="2000" dirty="0">
                <a:latin typeface="Century Gothic" panose="020B0502020202020204" pitchFamily="34" charset="0"/>
              </a:rPr>
              <a:t>Р</a:t>
            </a:r>
            <a:r>
              <a:rPr lang="ru-RU" sz="2000" dirty="0" smtClean="0">
                <a:latin typeface="Century Gothic" panose="020B0502020202020204" pitchFamily="34" charset="0"/>
              </a:rPr>
              <a:t>одился </a:t>
            </a:r>
            <a:r>
              <a:rPr lang="ru-RU" sz="2000" dirty="0">
                <a:latin typeface="Century Gothic" panose="020B0502020202020204" pitchFamily="34" charset="0"/>
              </a:rPr>
              <a:t>23 февраля 1918 года в селе </a:t>
            </a:r>
            <a:r>
              <a:rPr lang="ru-RU" sz="2000" dirty="0" err="1">
                <a:latin typeface="Century Gothic" panose="020B0502020202020204" pitchFamily="34" charset="0"/>
              </a:rPr>
              <a:t>Усть-Искитимское</a:t>
            </a:r>
            <a:r>
              <a:rPr lang="ru-RU" sz="2000" dirty="0">
                <a:latin typeface="Century Gothic" panose="020B0502020202020204" pitchFamily="34" charset="0"/>
              </a:rPr>
              <a:t> (с мая 1918 года город </a:t>
            </a:r>
            <a:r>
              <a:rPr lang="ru-RU" sz="2000" dirty="0" err="1">
                <a:latin typeface="Century Gothic" panose="020B0502020202020204" pitchFamily="34" charset="0"/>
              </a:rPr>
              <a:t>Щеглово</a:t>
            </a:r>
            <a:r>
              <a:rPr lang="ru-RU" sz="2000" dirty="0">
                <a:latin typeface="Century Gothic" panose="020B0502020202020204" pitchFamily="34" charset="0"/>
              </a:rPr>
              <a:t>, с 1932 года г. Кемерово) С 1919 по 1934 год жил в деревне </a:t>
            </a:r>
            <a:r>
              <a:rPr lang="ru-RU" sz="2000" dirty="0" err="1">
                <a:latin typeface="Century Gothic" panose="020B0502020202020204" pitchFamily="34" charset="0"/>
              </a:rPr>
              <a:t>Марьевка</a:t>
            </a:r>
            <a:r>
              <a:rPr lang="ru-RU" sz="2000" dirty="0">
                <a:latin typeface="Century Gothic" panose="020B0502020202020204" pitchFamily="34" charset="0"/>
              </a:rPr>
              <a:t> </a:t>
            </a:r>
            <a:r>
              <a:rPr lang="ru-RU" sz="2000" dirty="0" err="1">
                <a:latin typeface="Century Gothic" panose="020B0502020202020204" pitchFamily="34" charset="0"/>
              </a:rPr>
              <a:t>Яйского</a:t>
            </a:r>
            <a:r>
              <a:rPr lang="ru-RU" sz="2000" dirty="0">
                <a:latin typeface="Century Gothic" panose="020B0502020202020204" pitchFamily="34" charset="0"/>
              </a:rPr>
              <a:t> района Кемеровской области.</a:t>
            </a:r>
            <a:endParaRPr lang="ru-RU" sz="2000" dirty="0" smtClean="0">
              <a:latin typeface="Century Gothic" panose="020B0502020202020204" pitchFamily="34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83568" y="1011491"/>
            <a:ext cx="7128792" cy="77783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Aharoni" pitchFamily="2" charset="-79"/>
              </a:rPr>
              <a:t>Наиболее известные публикации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Aharoni" pitchFamily="2" charset="-79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68179" y="1702258"/>
            <a:ext cx="7039880" cy="3539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Century Gothic" panose="020B0502020202020204" pitchFamily="34" charset="0"/>
                <a:ea typeface="Calibri" panose="020F0502020204030204" pitchFamily="34" charset="0"/>
              </a:rPr>
              <a:t>1940 </a:t>
            </a:r>
            <a:r>
              <a:rPr lang="ru-RU" dirty="0" smtClean="0">
                <a:latin typeface="Century Gothic" panose="020B0502020202020204" pitchFamily="34" charset="0"/>
              </a:rPr>
              <a:t>— опубликованы первые стихи</a:t>
            </a:r>
            <a:r>
              <a:rPr lang="ru-RU" dirty="0" smtClean="0">
                <a:latin typeface="Century Gothic" panose="020B0502020202020204" pitchFamily="34" charset="0"/>
                <a:ea typeface="Calibri" panose="020F0502020204030204" pitchFamily="34" charset="0"/>
              </a:rPr>
              <a:t> </a:t>
            </a:r>
            <a:r>
              <a:rPr lang="ru-RU" dirty="0">
                <a:latin typeface="Century Gothic" panose="020B0502020202020204" pitchFamily="34" charset="0"/>
                <a:ea typeface="Calibri" panose="020F0502020204030204" pitchFamily="34" charset="0"/>
              </a:rPr>
              <a:t>в областной газете «Советская молодёжь» </a:t>
            </a:r>
            <a:endParaRPr lang="ru-RU" dirty="0" smtClean="0">
              <a:latin typeface="Century Gothic" panose="020B0502020202020204" pitchFamily="34" charset="0"/>
              <a:ea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Century Gothic" panose="020B0502020202020204" pitchFamily="34" charset="0"/>
              </a:rPr>
              <a:t>1944</a:t>
            </a:r>
            <a:r>
              <a:rPr lang="ru-RU" dirty="0">
                <a:latin typeface="Century Gothic" panose="020B0502020202020204" pitchFamily="34" charset="0"/>
              </a:rPr>
              <a:t> —</a:t>
            </a:r>
            <a:r>
              <a:rPr lang="ru-RU" dirty="0" smtClean="0">
                <a:latin typeface="Century Gothic" panose="020B0502020202020204" pitchFamily="34" charset="0"/>
              </a:rPr>
              <a:t> подборки </a:t>
            </a:r>
            <a:r>
              <a:rPr lang="ru-RU" dirty="0">
                <a:latin typeface="Century Gothic" panose="020B0502020202020204" pitchFamily="34" charset="0"/>
              </a:rPr>
              <a:t>стихов </a:t>
            </a:r>
            <a:r>
              <a:rPr lang="ru-RU" dirty="0" smtClean="0">
                <a:latin typeface="Century Gothic" panose="020B0502020202020204" pitchFamily="34" charset="0"/>
              </a:rPr>
              <a:t>в журнале «</a:t>
            </a:r>
            <a:r>
              <a:rPr lang="ru-RU" dirty="0">
                <a:latin typeface="Century Gothic" panose="020B0502020202020204" pitchFamily="34" charset="0"/>
              </a:rPr>
              <a:t>Сибирские огни»  и сборнике стихов «Родина</a:t>
            </a:r>
            <a:r>
              <a:rPr lang="ru-RU" dirty="0" smtClean="0">
                <a:latin typeface="Century Gothic" panose="020B0502020202020204" pitchFamily="34" charset="0"/>
              </a:rPr>
              <a:t>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Century Gothic" panose="020B0502020202020204" pitchFamily="34" charset="0"/>
                <a:ea typeface="Calibri" panose="020F0502020204030204" pitchFamily="34" charset="0"/>
              </a:rPr>
              <a:t>1947 </a:t>
            </a:r>
            <a:r>
              <a:rPr lang="ru-RU" dirty="0">
                <a:latin typeface="Century Gothic" panose="020B0502020202020204" pitchFamily="34" charset="0"/>
              </a:rPr>
              <a:t>— </a:t>
            </a:r>
            <a:r>
              <a:rPr lang="ru-RU" dirty="0" smtClean="0">
                <a:latin typeface="Century Gothic" panose="020B0502020202020204" pitchFamily="34" charset="0"/>
              </a:rPr>
              <a:t>книгу </a:t>
            </a:r>
            <a:r>
              <a:rPr lang="ru-RU" dirty="0">
                <a:latin typeface="Century Gothic" panose="020B0502020202020204" pitchFamily="34" charset="0"/>
              </a:rPr>
              <a:t>поэм «Лирическая </a:t>
            </a:r>
            <a:r>
              <a:rPr lang="ru-RU" dirty="0" smtClean="0">
                <a:latin typeface="Century Gothic" panose="020B0502020202020204" pitchFamily="34" charset="0"/>
              </a:rPr>
              <a:t>трилогия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Century Gothic" panose="020B0502020202020204" pitchFamily="34" charset="0"/>
              </a:rPr>
              <a:t>1958 </a:t>
            </a:r>
            <a:r>
              <a:rPr lang="ru-RU" dirty="0">
                <a:latin typeface="Century Gothic" panose="020B0502020202020204" pitchFamily="34" charset="0"/>
              </a:rPr>
              <a:t>— </a:t>
            </a:r>
            <a:r>
              <a:rPr lang="ru-RU" dirty="0" smtClean="0">
                <a:latin typeface="Century Gothic" panose="020B0502020202020204" pitchFamily="34" charset="0"/>
              </a:rPr>
              <a:t>«Белая роща» (сборник)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Century Gothic" panose="020B0502020202020204" pitchFamily="34" charset="0"/>
              </a:rPr>
              <a:t>1958 </a:t>
            </a:r>
            <a:r>
              <a:rPr lang="ru-RU" dirty="0">
                <a:latin typeface="Century Gothic" panose="020B0502020202020204" pitchFamily="34" charset="0"/>
              </a:rPr>
              <a:t>— </a:t>
            </a:r>
            <a:r>
              <a:rPr lang="ru-RU" dirty="0" smtClean="0">
                <a:latin typeface="Century Gothic" panose="020B0502020202020204" pitchFamily="34" charset="0"/>
              </a:rPr>
              <a:t>поэма «Проданная Венера»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Century Gothic" panose="020B0502020202020204" pitchFamily="34" charset="0"/>
              </a:rPr>
              <a:t>1966 —  «Третьи петухи»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Century Gothic" panose="020B0502020202020204" pitchFamily="34" charset="0"/>
              </a:rPr>
              <a:t>1972 — поэма «Седьмое небо»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Century Gothic" panose="020B0502020202020204" pitchFamily="34" charset="0"/>
              </a:rPr>
              <a:t>1980 </a:t>
            </a:r>
            <a:r>
              <a:rPr lang="ru-RU" dirty="0">
                <a:latin typeface="Century Gothic" panose="020B0502020202020204" pitchFamily="34" charset="0"/>
              </a:rPr>
              <a:t>—</a:t>
            </a:r>
            <a:r>
              <a:rPr lang="ru-RU" dirty="0" smtClean="0">
                <a:latin typeface="Century Gothic" panose="020B0502020202020204" pitchFamily="34" charset="0"/>
              </a:rPr>
              <a:t> Стихотворения (сборник)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Century Gothic" panose="020B0502020202020204" pitchFamily="34" charset="0"/>
              </a:rPr>
              <a:t>1982 — поэма «Женитьба Дон Жуана»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>
              <a:latin typeface="Century Gothi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7556" y="3560952"/>
            <a:ext cx="2136571" cy="325827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553" y="3305233"/>
            <a:ext cx="2304256" cy="351399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83" b="10342"/>
          <a:stretch/>
        </p:blipFill>
        <p:spPr>
          <a:xfrm>
            <a:off x="7037911" y="999858"/>
            <a:ext cx="1992787" cy="2561094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18411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844080"/>
            <a:ext cx="870499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dirty="0"/>
              <a:t>  </a:t>
            </a:r>
            <a:r>
              <a:rPr lang="ru-RU" dirty="0">
                <a:latin typeface="Century Gothic" panose="020B0502020202020204" pitchFamily="34" charset="0"/>
              </a:rPr>
              <a:t> Государственная премия СССР (1979) за произведения последних лет (стихи и поэмы), диплом Лауреата, постановление от 1.11.1979 года;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Century Gothic" panose="020B0502020202020204" pitchFamily="34" charset="0"/>
              </a:rPr>
              <a:t>   Государственная премия РСФСР имени М. Горького (1968) за книгу стихов «Третьи петухи» и поэму «Седьмое небо» (удостоверение № 72 от 24.12.1968);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Century Gothic" panose="020B0502020202020204" pitchFamily="34" charset="0"/>
              </a:rPr>
              <a:t>   два ордена Трудового Красного Знамени (указ от 28.10.1967 года, указ от  2.07.1971 года);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Century Gothic" panose="020B0502020202020204" pitchFamily="34" charset="0"/>
              </a:rPr>
              <a:t>    орден Октябрьской революции (указ от 26.03.1976 года).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Century Gothic" panose="020B0502020202020204" pitchFamily="34" charset="0"/>
              </a:rPr>
              <a:t>   Орден Кемеровской области «Доблесть Кузбасса» (Постановление Совета народных депутатов Кемеровской области от 4 сентября 2003 г. N 86)</a:t>
            </a:r>
          </a:p>
          <a:p>
            <a:r>
              <a:rPr lang="ru-RU" dirty="0">
                <a:latin typeface="Century Gothic" panose="020B0502020202020204" pitchFamily="34" charset="0"/>
              </a:rPr>
              <a:t> 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827584" y="332656"/>
            <a:ext cx="7128792" cy="151216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Aharoni" pitchFamily="2" charset="-79"/>
              </a:rPr>
              <a:t>Награды, премии, звания </a:t>
            </a:r>
            <a:r>
              <a:rPr lang="ru-RU" b="1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Aharoni" pitchFamily="2" charset="-79"/>
              </a:rPr>
              <a:t>В.Д.Фёдорова</a:t>
            </a:r>
            <a:endParaRPr lang="ru-RU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Aharoni" pitchFamily="2" charset="-79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66003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763688" y="260648"/>
            <a:ext cx="5760640" cy="7778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Aharoni" pitchFamily="2" charset="-79"/>
              </a:rPr>
              <a:t>Память</a:t>
            </a:r>
            <a: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Aharoni" pitchFamily="2" charset="-79"/>
              </a:rPr>
              <a:t> в наши дни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038486"/>
            <a:ext cx="8136904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селе </a:t>
            </a:r>
            <a:r>
              <a:rPr lang="ru-RU" dirty="0" err="1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Марьевка</a:t>
            </a:r>
            <a:r>
              <a:rPr lang="ru-RU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Яйского</a:t>
            </a:r>
            <a:r>
              <a:rPr lang="ru-RU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района Кемеровской области открыт Литературно-мемориальный музей-усадьба В. Д. Фёдорова.</a:t>
            </a:r>
            <a:endParaRPr lang="ru-RU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http://www.museum.ru/img.asp?687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83084"/>
            <a:ext cx="3528392" cy="26110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6" name="Picture 8" descr="http://www.museum.ru/img.asp?687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7794" y="1783084"/>
            <a:ext cx="3704240" cy="27781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60" name="Picture 12" descr="http://www.museum.ru/img.asp?687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680" y="4321037"/>
            <a:ext cx="3269198" cy="24518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64" name="Picture 16" descr="В деревне Марьевка прошли Федоровские чтения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026" y="4221088"/>
            <a:ext cx="3838375" cy="25518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37145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Желтый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243AF7DC-D15B-41C0-AE81-23980D1B9FC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979</TotalTime>
  <Words>969</Words>
  <Application>Microsoft Office PowerPoint</Application>
  <PresentationFormat>Экран (4:3)</PresentationFormat>
  <Paragraphs>155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9" baseType="lpstr">
      <vt:lpstr>Aharoni</vt:lpstr>
      <vt:lpstr>Arial</vt:lpstr>
      <vt:lpstr>Calibri</vt:lpstr>
      <vt:lpstr>Calibri Light</vt:lpstr>
      <vt:lpstr>Century Gothi</vt:lpstr>
      <vt:lpstr>Century Gothic</vt:lpstr>
      <vt:lpstr>Symbol</vt:lpstr>
      <vt:lpstr>Times New Roman</vt:lpstr>
      <vt:lpstr>Ретро</vt:lpstr>
      <vt:lpstr>«Литература Кузбасса»</vt:lpstr>
      <vt:lpstr>Волошин Александр Никитич 31.08.1912 г. - 28.05.1978 г. </vt:lpstr>
      <vt:lpstr>Публикации</vt:lpstr>
      <vt:lpstr>Презентация PowerPoint</vt:lpstr>
      <vt:lpstr>Презентация PowerPoint</vt:lpstr>
      <vt:lpstr>Федоров Василий Дмитриевич (23.02.1918-19.04.1984)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Буравлев Евгений Сергеевич 29.09.1921 – 5.09.1974  </vt:lpstr>
      <vt:lpstr>Презентация PowerPoint</vt:lpstr>
      <vt:lpstr>Презентация PowerPoint</vt:lpstr>
      <vt:lpstr>Чивилихин Владимир Алексеевич 7.03.1928 -08. 06.1984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Куропатов Владимир Федорович 07.09.1939 г. - 09.03.2011 г. </vt:lpstr>
      <vt:lpstr>Презентация PowerPoint</vt:lpstr>
      <vt:lpstr>Презентация PowerPoint</vt:lpstr>
      <vt:lpstr>Никонова Любовь Алексеевна 03.01.1951 - 04.05.2012</vt:lpstr>
      <vt:lpstr>Творчество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Геннадий Евстафьевич Кузнецов</dc:title>
  <dc:creator>Кабинет Библиотека</dc:creator>
  <cp:lastModifiedBy>RBT</cp:lastModifiedBy>
  <cp:revision>108</cp:revision>
  <dcterms:created xsi:type="dcterms:W3CDTF">2021-02-03T03:33:26Z</dcterms:created>
  <dcterms:modified xsi:type="dcterms:W3CDTF">2024-03-17T13:20:53Z</dcterms:modified>
</cp:coreProperties>
</file>