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60" r:id="rId1"/>
  </p:sldMasterIdLst>
  <p:notesMasterIdLst>
    <p:notesMasterId r:id="rId2"/>
  </p:notesMasterIdLst>
  <p:sldIdLst>
    <p:sldId id="288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</p:sldIdLst>
  <p:sldSz type="screen16x9" cy="6858000" cx="12192000"/>
  <p:notesSz cx="6858000" cy="9144000"/>
  <p:defaultTextStyle>
    <a:defPPr>
      <a:defRPr lang="ru-RU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tableStyles" Target="tableStyles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0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71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72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73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3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4863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4D72AE6-1B5F-4D73-A976-4B77F97F658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104863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3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90B4CFA-BA04-4A08-8C1A-3122E5101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1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5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4D72AE6-1B5F-4D73-A976-4B77F97F658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104865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90B4CFA-BA04-4A08-8C1A-3122E5101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0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4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4D72AE6-1B5F-4D73-A976-4B77F97F658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104864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4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90B4CFA-BA04-4A08-8C1A-3122E5101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82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8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4D72AE6-1B5F-4D73-A976-4B77F97F658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104858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8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90B4CFA-BA04-4A08-8C1A-3122E5101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6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4D72AE6-1B5F-4D73-A976-4B77F97F658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104865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90B4CFA-BA04-4A08-8C1A-3122E5101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9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9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9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4D72AE6-1B5F-4D73-A976-4B77F97F658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104859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9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90B4CFA-BA04-4A08-8C1A-3122E5101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10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11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12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13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1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4D72AE6-1B5F-4D73-A976-4B77F97F658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1048615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16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90B4CFA-BA04-4A08-8C1A-3122E5101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36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4D72AE6-1B5F-4D73-A976-4B77F97F658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1048637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3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90B4CFA-BA04-4A08-8C1A-3122E5101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4D72AE6-1B5F-4D73-A976-4B77F97F658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1048661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90B4CFA-BA04-4A08-8C1A-3122E5101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64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65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6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4D72AE6-1B5F-4D73-A976-4B77F97F658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104866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90B4CFA-BA04-4A08-8C1A-3122E5101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5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lang="ru-RU"/>
          </a:p>
        </p:txBody>
      </p:sp>
      <p:sp>
        <p:nvSpPr>
          <p:cNvPr id="1048646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4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4D72AE6-1B5F-4D73-A976-4B77F97F658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104864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4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90B4CFA-BA04-4A08-8C1A-3122E5101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72AE6-1B5F-4D73-A976-4B77F97F658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B4CFA-BA04-4A08-8C1A-3122E510197E}" type="slidenum">
              <a:rPr lang="ru-RU" smtClean="0"/>
              <a:t>‹#›</a:t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4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4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4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4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4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4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4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4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5" name=""/>
          <p:cNvSpPr>
            <a:spLocks noGrp="1"/>
          </p:cNvSpPr>
          <p:nvPr>
            <p:ph type="ctrTitle"/>
          </p:nvPr>
        </p:nvSpPr>
        <p:spPr>
          <a:xfrm>
            <a:off x="1000845" y="463001"/>
            <a:ext cx="9144000" cy="2387600"/>
          </a:xfrm>
        </p:spPr>
        <p:txBody>
          <a:bodyPr>
            <a:normAutofit fontScale="95000"/>
          </a:bodyPr>
          <a:p>
            <a:r>
              <a:rPr altLang="en-US" lang="ru-RU"/>
              <a:t>Рыночный спрос</a:t>
            </a:r>
            <a:r>
              <a:rPr altLang="en-US" lang="en-US"/>
              <a:t>.</a:t>
            </a:r>
            <a:r>
              <a:rPr altLang="en-US" lang="en-US"/>
              <a:t> </a:t>
            </a:r>
            <a:r>
              <a:rPr altLang="en-US" lang="ru-RU"/>
              <a:t>Р</a:t>
            </a:r>
            <a:r>
              <a:rPr altLang="en-US" lang="ru-RU"/>
              <a:t>ы</a:t>
            </a:r>
            <a:r>
              <a:rPr altLang="en-US" lang="ru-RU"/>
              <a:t>н</a:t>
            </a:r>
            <a:r>
              <a:rPr altLang="en-US" lang="ru-RU"/>
              <a:t>о</a:t>
            </a:r>
            <a:r>
              <a:rPr altLang="en-US" lang="ru-RU"/>
              <a:t>ч</a:t>
            </a:r>
            <a:r>
              <a:rPr altLang="en-US" lang="ru-RU"/>
              <a:t>н</a:t>
            </a:r>
            <a:r>
              <a:rPr altLang="en-US" lang="ru-RU"/>
              <a:t>о</a:t>
            </a:r>
            <a:r>
              <a:rPr altLang="en-US" lang="ru-RU"/>
              <a:t>е</a:t>
            </a:r>
            <a:r>
              <a:rPr altLang="en-US" lang="en-US"/>
              <a:t> </a:t>
            </a:r>
            <a:r>
              <a:rPr altLang="en-US" lang="ru-RU"/>
              <a:t>п</a:t>
            </a:r>
            <a:r>
              <a:rPr altLang="en-US" lang="ru-RU"/>
              <a:t>р</a:t>
            </a:r>
            <a:r>
              <a:rPr altLang="en-US" lang="ru-RU"/>
              <a:t>е</a:t>
            </a:r>
            <a:r>
              <a:rPr altLang="en-US" lang="ru-RU"/>
              <a:t>д</a:t>
            </a:r>
            <a:r>
              <a:rPr altLang="en-US" lang="ru-RU"/>
              <a:t>л</a:t>
            </a:r>
            <a:r>
              <a:rPr altLang="en-US" lang="ru-RU"/>
              <a:t>о</a:t>
            </a:r>
            <a:r>
              <a:rPr altLang="en-US" lang="ru-RU"/>
              <a:t>жение</a:t>
            </a:r>
            <a:r>
              <a:rPr altLang="en-US" lang="en-US"/>
              <a:t>.</a:t>
            </a:r>
            <a:r>
              <a:rPr altLang="en-US" lang="en-US"/>
              <a:t> </a:t>
            </a:r>
            <a:br>
              <a:rPr altLang="en-US" lang="en-US"/>
            </a:br>
            <a:r>
              <a:rPr altLang="en-US" lang="ru-RU"/>
              <a:t>Р</a:t>
            </a:r>
            <a:r>
              <a:rPr altLang="en-US" lang="ru-RU"/>
              <a:t>ы</a:t>
            </a:r>
            <a:r>
              <a:rPr altLang="en-US" lang="ru-RU"/>
              <a:t>н</a:t>
            </a:r>
            <a:r>
              <a:rPr altLang="en-US" lang="ru-RU"/>
              <a:t>о</a:t>
            </a:r>
            <a:r>
              <a:rPr altLang="en-US" lang="ru-RU"/>
              <a:t>ч</a:t>
            </a:r>
            <a:r>
              <a:rPr altLang="en-US" lang="ru-RU"/>
              <a:t>н</a:t>
            </a:r>
            <a:r>
              <a:rPr altLang="en-US" lang="ru-RU"/>
              <a:t>о</a:t>
            </a:r>
            <a:r>
              <a:rPr altLang="en-US" lang="ru-RU"/>
              <a:t>е</a:t>
            </a:r>
            <a:r>
              <a:rPr altLang="en-US" lang="en-US"/>
              <a:t> </a:t>
            </a:r>
            <a:r>
              <a:rPr altLang="en-US" lang="ru-RU"/>
              <a:t>равновесие</a:t>
            </a:r>
            <a:endParaRPr lang="ru-RU"/>
          </a:p>
        </p:txBody>
      </p:sp>
      <p:pic>
        <p:nvPicPr>
          <p:cNvPr id="209716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3585843" y="3033435"/>
            <a:ext cx="5020315" cy="3824564"/>
          </a:xfrm>
          <a:prstGeom prst="rect"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Текст 5"/>
          <p:cNvSpPr>
            <a:spLocks noGrp="1"/>
          </p:cNvSpPr>
          <p:nvPr>
            <p:ph type="body" idx="1"/>
          </p:nvPr>
        </p:nvSpPr>
        <p:spPr>
          <a:xfrm>
            <a:off x="553185" y="330035"/>
            <a:ext cx="5157787" cy="823912"/>
          </a:xfrm>
        </p:spPr>
        <p:txBody>
          <a:bodyPr/>
          <a:p>
            <a:r>
              <a:rPr dirty="0" lang="ru-RU" smtClean="0"/>
              <a:t>решение</a:t>
            </a:r>
            <a:endParaRPr dirty="0" lang="ru-RU"/>
          </a:p>
        </p:txBody>
      </p:sp>
      <p:sp>
        <p:nvSpPr>
          <p:cNvPr id="1048618" name="Объект 6"/>
          <p:cNvSpPr>
            <a:spLocks noGrp="1"/>
          </p:cNvSpPr>
          <p:nvPr>
            <p:ph sz="half" idx="2"/>
          </p:nvPr>
        </p:nvSpPr>
        <p:spPr>
          <a:xfrm>
            <a:off x="272956" y="1555845"/>
            <a:ext cx="5308978" cy="4633818"/>
          </a:xfrm>
        </p:spPr>
        <p:txBody>
          <a:bodyPr>
            <a:normAutofit fontScale="78571" lnSpcReduction="20000"/>
          </a:bodyPr>
          <a:p>
            <a:pPr indent="-514350" marL="514350">
              <a:buFont typeface="+mj-lt"/>
              <a:buAutoNum type="arabicPeriod"/>
            </a:pPr>
            <a:r>
              <a:rPr dirty="0" lang="ru-RU" smtClean="0"/>
              <a:t>По условию мы видим, что изменения произошли на рынке спортивного питания.</a:t>
            </a:r>
          </a:p>
          <a:p>
            <a:pPr indent="-514350" marL="514350">
              <a:buFont typeface="+mj-lt"/>
              <a:buAutoNum type="arabicPeriod"/>
            </a:pPr>
            <a:r>
              <a:rPr dirty="0" lang="ru-RU" smtClean="0"/>
              <a:t>Произошло изменение спроса: он увеличился, так как стрелка направлена вправо. </a:t>
            </a:r>
          </a:p>
          <a:p>
            <a:pPr indent="-514350" marL="514350">
              <a:buFont typeface="+mj-lt"/>
              <a:buAutoNum type="arabicPeriod"/>
            </a:pPr>
            <a:r>
              <a:rPr dirty="0" lang="ru-RU" smtClean="0"/>
              <a:t>Равновесная цена выросла из-за увеличение спроса.</a:t>
            </a:r>
          </a:p>
          <a:p>
            <a:pPr indent="-514350" marL="514350">
              <a:buFont typeface="+mj-lt"/>
              <a:buAutoNum type="arabicPeriod"/>
            </a:pPr>
            <a:r>
              <a:rPr dirty="0" lang="ru-RU" smtClean="0"/>
              <a:t>Увеличение спроса на рынке спортивного питания может быть связано с появлением моды на здоровый образ жизни. </a:t>
            </a:r>
          </a:p>
          <a:p>
            <a:pPr indent="-514350" marL="514350">
              <a:buFont typeface="+mj-lt"/>
              <a:buAutoNum type="arabicPeriod"/>
            </a:pPr>
            <a:r>
              <a:rPr dirty="0" lang="ru-RU" smtClean="0"/>
              <a:t>Предложение и равновесная цена увеличатся из-за ожидания роста цен на спортивное питание. </a:t>
            </a:r>
          </a:p>
          <a:p>
            <a:pPr indent="-514350" marL="514350">
              <a:buFont typeface="+mj-lt"/>
              <a:buAutoNum type="arabicPeriod"/>
            </a:pPr>
            <a:r>
              <a:rPr dirty="0" lang="ru-RU" smtClean="0"/>
              <a:t>Зафиксируем ответ в бланке второй части:</a:t>
            </a:r>
            <a:endParaRPr dirty="0" lang="ru-RU"/>
          </a:p>
        </p:txBody>
      </p:sp>
      <p:sp>
        <p:nvSpPr>
          <p:cNvPr id="1048619" name="Текст 7"/>
          <p:cNvSpPr>
            <a:spLocks noGrp="1"/>
          </p:cNvSpPr>
          <p:nvPr>
            <p:ph type="body" sz="quarter" idx="3"/>
          </p:nvPr>
        </p:nvSpPr>
        <p:spPr>
          <a:xfrm>
            <a:off x="6267735" y="220853"/>
            <a:ext cx="5183188" cy="823912"/>
          </a:xfrm>
        </p:spPr>
        <p:txBody>
          <a:bodyPr/>
          <a:p>
            <a:r>
              <a:rPr dirty="0" lang="ru-RU" smtClean="0"/>
              <a:t>ответ</a:t>
            </a:r>
            <a:endParaRPr dirty="0" lang="ru-RU"/>
          </a:p>
        </p:txBody>
      </p:sp>
      <p:sp>
        <p:nvSpPr>
          <p:cNvPr id="1048620" name="Объект 8"/>
          <p:cNvSpPr>
            <a:spLocks noGrp="1"/>
          </p:cNvSpPr>
          <p:nvPr>
            <p:ph sz="quarter" idx="4"/>
          </p:nvPr>
        </p:nvSpPr>
        <p:spPr>
          <a:xfrm>
            <a:off x="6172200" y="1446663"/>
            <a:ext cx="5169090" cy="4743000"/>
          </a:xfrm>
        </p:spPr>
        <p:txBody>
          <a:bodyPr>
            <a:normAutofit/>
          </a:bodyPr>
          <a:p>
            <a:pPr indent="-514350" marL="514350">
              <a:buFont typeface="+mj-lt"/>
              <a:buAutoNum type="arabicPeriod"/>
            </a:pPr>
            <a:r>
              <a:rPr dirty="0" lang="ru-RU" smtClean="0"/>
              <a:t>Равновесная цена выросла.</a:t>
            </a:r>
          </a:p>
          <a:p>
            <a:pPr indent="-514350" marL="514350">
              <a:buFont typeface="+mj-lt"/>
              <a:buAutoNum type="arabicPeriod"/>
            </a:pPr>
            <a:r>
              <a:rPr dirty="0" lang="ru-RU" smtClean="0"/>
              <a:t>Изменение спроса мог вызвать рост или появление моды на здоровый образ жизни, который подразумевает спортивный и активный образ жизни.</a:t>
            </a:r>
          </a:p>
          <a:p>
            <a:pPr indent="-514350" marL="514350">
              <a:buFont typeface="+mj-lt"/>
              <a:buAutoNum type="arabicPeriod"/>
            </a:pPr>
            <a:r>
              <a:rPr dirty="0" lang="ru-RU" smtClean="0"/>
              <a:t>Предложение и равновесная цена увеличатся из-за ожидания роста цен на спортивное питание.</a:t>
            </a:r>
          </a:p>
          <a:p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7"/>
                                        <p:tgtEl>
                                          <p:spTgt spid="1048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048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1048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0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12"/>
                                        <p:tgtEl>
                                          <p:spTgt spid="1048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1048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1048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5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17"/>
                                        <p:tgtEl>
                                          <p:spTgt spid="1048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1048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1048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Заголовок 6"/>
          <p:cNvSpPr>
            <a:spLocks noGrp="1"/>
          </p:cNvSpPr>
          <p:nvPr>
            <p:ph type="title"/>
          </p:nvPr>
        </p:nvSpPr>
        <p:spPr>
          <a:xfrm>
            <a:off x="762000" y="324181"/>
            <a:ext cx="10515600" cy="1325563"/>
          </a:xfrm>
        </p:spPr>
        <p:txBody>
          <a:bodyPr>
            <a:noAutofit/>
          </a:bodyPr>
          <a:p>
            <a:r>
              <a:rPr dirty="0" sz="2400" lang="ru-RU"/>
              <a:t>На графике изображено изменение ситуации на потребительском рынке легковых автомобилей в стране Z. Кривая предложения переместилась из положения S в положение S1 при неизменном спросе D. На графике P  — цена товара; Q  — количество товара.</a:t>
            </a:r>
          </a:p>
        </p:txBody>
      </p:sp>
      <p:sp>
        <p:nvSpPr>
          <p:cNvPr id="1048622" name="Объект 7"/>
          <p:cNvSpPr>
            <a:spLocks noGrp="1"/>
          </p:cNvSpPr>
          <p:nvPr>
            <p:ph sz="half" idx="1"/>
          </p:nvPr>
        </p:nvSpPr>
        <p:spPr>
          <a:xfrm>
            <a:off x="762000" y="2071284"/>
            <a:ext cx="5589896" cy="4351338"/>
          </a:xfrm>
        </p:spPr>
        <p:txBody>
          <a:bodyPr>
            <a:normAutofit fontScale="92857" lnSpcReduction="20000"/>
          </a:bodyPr>
          <a:p>
            <a:r>
              <a:rPr dirty="0" lang="ru-RU"/>
              <a:t>1.  Как изменилась равновесная цена? Что могло вызвать изменение предложения</a:t>
            </a:r>
            <a:r>
              <a:rPr dirty="0" lang="ru-RU" smtClean="0"/>
              <a:t>?</a:t>
            </a:r>
          </a:p>
          <a:p>
            <a:r>
              <a:rPr dirty="0" lang="ru-RU" smtClean="0"/>
              <a:t>2</a:t>
            </a:r>
            <a:r>
              <a:rPr dirty="0" lang="ru-RU"/>
              <a:t>.  Укажите любое одно обстоятельство (фактор) и объясните его влияние на предложение. Объяснение должно быть дано применительно к рынку, указанному в тексте задания</a:t>
            </a:r>
            <a:r>
              <a:rPr dirty="0" lang="ru-RU" smtClean="0"/>
              <a:t>.</a:t>
            </a:r>
          </a:p>
          <a:p>
            <a:r>
              <a:rPr dirty="0" lang="ru-RU" smtClean="0"/>
              <a:t>3</a:t>
            </a:r>
            <a:r>
              <a:rPr dirty="0" lang="ru-RU"/>
              <a:t>.  Как изменятся спрос и равновесная цена на данном рынке, если вырастут доходы населения при прочих равных условиях?</a:t>
            </a:r>
          </a:p>
        </p:txBody>
      </p:sp>
      <p:pic>
        <p:nvPicPr>
          <p:cNvPr id="2097161" name="Объект 9"/>
          <p:cNvPicPr>
            <a:picLocks noChangeAspect="1" noGrp="1"/>
          </p:cNvPicPr>
          <p:nvPr>
            <p:ph sz="half" idx="2"/>
          </p:nvPr>
        </p:nvPicPr>
        <p:blipFill rotWithShape="1">
          <a:blip xmlns:r="http://schemas.openxmlformats.org/officeDocument/2006/relationships" r:embed="rId1"/>
          <a:srcRect r="3067" b="8945"/>
          <a:stretch>
            <a:fillRect/>
          </a:stretch>
        </p:blipFill>
        <p:spPr>
          <a:xfrm>
            <a:off x="7441511" y="2684215"/>
            <a:ext cx="2671480" cy="2583822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Объект 5"/>
          <p:cNvSpPr>
            <a:spLocks noGrp="1"/>
          </p:cNvSpPr>
          <p:nvPr>
            <p:ph idx="1"/>
          </p:nvPr>
        </p:nvSpPr>
        <p:spPr>
          <a:xfrm>
            <a:off x="387824" y="1050877"/>
            <a:ext cx="6981967" cy="4935017"/>
          </a:xfrm>
        </p:spPr>
        <p:txBody>
          <a:bodyPr>
            <a:normAutofit fontScale="81818" lnSpcReduction="20000"/>
          </a:bodyPr>
          <a:p>
            <a:r>
              <a:rPr dirty="0" lang="ru-RU" smtClean="0"/>
              <a:t>1</a:t>
            </a:r>
            <a:r>
              <a:rPr dirty="0" lang="ru-RU"/>
              <a:t>.  Ответ на первый вопрос: равновесная цена уменьшилась</a:t>
            </a:r>
            <a:r>
              <a:rPr dirty="0" lang="ru-RU" smtClean="0"/>
              <a:t>.</a:t>
            </a:r>
          </a:p>
          <a:p>
            <a:r>
              <a:rPr dirty="0" lang="ru-RU" smtClean="0"/>
              <a:t>2</a:t>
            </a:r>
            <a:r>
              <a:rPr dirty="0" lang="ru-RU"/>
              <a:t>.  </a:t>
            </a:r>
            <a:r>
              <a:rPr dirty="0" lang="ru-RU" smtClean="0"/>
              <a:t> (</a:t>
            </a:r>
            <a:r>
              <a:rPr dirty="0" lang="ru-RU"/>
              <a:t>одно обстоятельство (фактор) с объяснением влияния), например: изменение технологии. Благодаря внедрению новых высокопроизводительных технологий сократилось время производства одного автомобиля, что позволило увеличить количество произведённых автомобилей</a:t>
            </a:r>
            <a:r>
              <a:rPr dirty="0" lang="ru-RU" smtClean="0"/>
              <a:t>. </a:t>
            </a:r>
          </a:p>
          <a:p>
            <a:pPr indent="0" marL="0">
              <a:buNone/>
            </a:pPr>
            <a:r>
              <a:rPr dirty="0" sz="2200" i="1" lang="ru-RU" smtClean="0"/>
              <a:t>Засчитывается </a:t>
            </a:r>
            <a:r>
              <a:rPr dirty="0" sz="2200" i="1" lang="ru-RU"/>
              <a:t>только объяснение, данное применительно к рынку, указанному в тексте задания. Ответ на второй вопрос засчитывается только при правильном указании обстоятельства/фактора и объяснения</a:t>
            </a:r>
            <a:r>
              <a:rPr dirty="0" sz="2200" i="1" lang="ru-RU" smtClean="0"/>
              <a:t>.</a:t>
            </a:r>
          </a:p>
          <a:p>
            <a:r>
              <a:rPr dirty="0" lang="ru-RU" smtClean="0"/>
              <a:t>3</a:t>
            </a:r>
            <a:r>
              <a:rPr dirty="0" lang="ru-RU"/>
              <a:t>.  Ответ на третий вопрос: рост доходов населения приведёт к увеличению спроса и увеличению равновесной цены</a:t>
            </a:r>
            <a:r>
              <a:rPr dirty="0" lang="ru-RU" smtClean="0"/>
              <a:t>.</a:t>
            </a:r>
          </a:p>
          <a:p>
            <a:pPr indent="0" marL="0">
              <a:buNone/>
            </a:pPr>
            <a:r>
              <a:rPr dirty="0" sz="2200" i="1" lang="ru-RU" smtClean="0"/>
              <a:t>Ответ </a:t>
            </a:r>
            <a:r>
              <a:rPr dirty="0" sz="2200" i="1" lang="ru-RU"/>
              <a:t>на третий вопрос засчитывается только при правильном указании изменения спроса и равновесной цены.</a:t>
            </a:r>
          </a:p>
        </p:txBody>
      </p:sp>
      <p:pic>
        <p:nvPicPr>
          <p:cNvPr id="2097162" name="Рисунок 6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7886197" y="2081945"/>
            <a:ext cx="2670279" cy="2584928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dirty="0" sz="2400" lang="ru-RU"/>
              <a:t>На графике изображено изменение ситуации на потребительском рынке рыбы и морепродуктов в стране Z. Кривая предложения переместилась из положения S в положение S1 при неизменном спросе D. (На графике P  — цена товара; Q  — количество товара).</a:t>
            </a:r>
          </a:p>
        </p:txBody>
      </p:sp>
      <p:sp>
        <p:nvSpPr>
          <p:cNvPr id="1048625" name="Объект 4"/>
          <p:cNvSpPr>
            <a:spLocks noGrp="1"/>
          </p:cNvSpPr>
          <p:nvPr>
            <p:ph sz="half" idx="1"/>
          </p:nvPr>
        </p:nvSpPr>
        <p:spPr>
          <a:xfrm>
            <a:off x="838200" y="2341502"/>
            <a:ext cx="5699078" cy="4351338"/>
          </a:xfrm>
        </p:spPr>
        <p:txBody>
          <a:bodyPr>
            <a:normAutofit fontScale="92857" lnSpcReduction="20000"/>
          </a:bodyPr>
          <a:p>
            <a:r>
              <a:rPr dirty="0" lang="ru-RU"/>
              <a:t>1.  Как изменилась равновесная цена</a:t>
            </a:r>
            <a:r>
              <a:rPr dirty="0" lang="ru-RU" smtClean="0"/>
              <a:t>?</a:t>
            </a:r>
          </a:p>
          <a:p>
            <a:r>
              <a:rPr dirty="0" lang="ru-RU" smtClean="0"/>
              <a:t>2</a:t>
            </a:r>
            <a:r>
              <a:rPr dirty="0" lang="ru-RU"/>
              <a:t>.  Что могло вызвать изменение предложения? Укажите любое одно обстоятельство (фактор) и объясните его влияние на предложение. Объяснение должно быть дано применительно к рынку, указанному в тексте задания</a:t>
            </a:r>
            <a:r>
              <a:rPr dirty="0" lang="ru-RU" smtClean="0"/>
              <a:t>.</a:t>
            </a:r>
          </a:p>
          <a:p>
            <a:r>
              <a:rPr dirty="0" lang="ru-RU" smtClean="0"/>
              <a:t>3</a:t>
            </a:r>
            <a:r>
              <a:rPr dirty="0" lang="ru-RU"/>
              <a:t>.  Как изменятся спрос и равновесная цена на данном рынке, если вырастет число потребителей при прочих равных условиях?</a:t>
            </a:r>
          </a:p>
        </p:txBody>
      </p:sp>
      <p:pic>
        <p:nvPicPr>
          <p:cNvPr id="2097163" name="Объект 6"/>
          <p:cNvPicPr>
            <a:picLocks noChangeAspect="1" noGrp="1"/>
          </p:cNvPicPr>
          <p:nvPr>
            <p:ph sz="half" idx="2"/>
          </p:nvPr>
        </p:nvPicPr>
        <p:blipFill rotWithShape="1">
          <a:blip xmlns:r="http://schemas.openxmlformats.org/officeDocument/2006/relationships" r:embed="rId1"/>
          <a:srcRect b="8890"/>
          <a:stretch>
            <a:fillRect/>
          </a:stretch>
        </p:blipFill>
        <p:spPr>
          <a:xfrm>
            <a:off x="7328492" y="3070272"/>
            <a:ext cx="3084750" cy="2893799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Объект 2"/>
          <p:cNvSpPr>
            <a:spLocks noGrp="1"/>
          </p:cNvSpPr>
          <p:nvPr>
            <p:ph sz="half" idx="1"/>
          </p:nvPr>
        </p:nvSpPr>
        <p:spPr>
          <a:xfrm>
            <a:off x="294564" y="1100659"/>
            <a:ext cx="6379191" cy="5395675"/>
          </a:xfrm>
        </p:spPr>
        <p:txBody>
          <a:bodyPr>
            <a:noAutofit/>
          </a:bodyPr>
          <a:p>
            <a:r>
              <a:rPr dirty="0" sz="1800" lang="ru-RU"/>
              <a:t>1.  Ответ на первый вопрос: равновесная цена выросла</a:t>
            </a:r>
            <a:r>
              <a:rPr dirty="0" sz="1800" lang="ru-RU" smtClean="0"/>
              <a:t>.</a:t>
            </a:r>
          </a:p>
          <a:p>
            <a:r>
              <a:rPr dirty="0" sz="1800" lang="ru-RU" smtClean="0"/>
              <a:t>2</a:t>
            </a:r>
            <a:r>
              <a:rPr dirty="0" sz="1800" lang="ru-RU"/>
              <a:t>. </a:t>
            </a:r>
            <a:r>
              <a:rPr dirty="0" sz="1800" lang="ru-RU" smtClean="0"/>
              <a:t> (</a:t>
            </a:r>
            <a:r>
              <a:rPr dirty="0" sz="1800" lang="ru-RU"/>
              <a:t>одно обстоятельство (фактор) с объяснением влияния), например: благодаря резкому удорожанию топлива для рыболовецких траулеров и судов издержки на улов рыбы и морепродуктов выросли, что привело к сокращению объемов их производства</a:t>
            </a:r>
            <a:r>
              <a:rPr dirty="0" sz="1800" lang="ru-RU" smtClean="0"/>
              <a:t>. </a:t>
            </a:r>
          </a:p>
          <a:p>
            <a:pPr indent="0" marL="0">
              <a:buNone/>
            </a:pPr>
            <a:r>
              <a:rPr dirty="0" sz="1800" i="1" lang="ru-RU" smtClean="0"/>
              <a:t>Может </a:t>
            </a:r>
            <a:r>
              <a:rPr dirty="0" sz="1800" i="1" lang="ru-RU"/>
              <a:t>быть названо и объяснено другое обстоятельство / другой фактор. Засчитывается только объяснение, данное применительно к рынку, указанному в тексте задания. Ответ на второй вопрос засчитывается только при правильном указании обстоятельства/фактора и </a:t>
            </a:r>
            <a:r>
              <a:rPr dirty="0" sz="1800" i="1" lang="ru-RU" smtClean="0"/>
              <a:t>объяснения).</a:t>
            </a:r>
          </a:p>
          <a:p>
            <a:r>
              <a:rPr dirty="0" sz="1800" lang="ru-RU" smtClean="0"/>
              <a:t>3</a:t>
            </a:r>
            <a:r>
              <a:rPr dirty="0" sz="1800" lang="ru-RU"/>
              <a:t>.  </a:t>
            </a:r>
            <a:r>
              <a:rPr dirty="0" sz="1800" lang="ru-RU" smtClean="0"/>
              <a:t>рост </a:t>
            </a:r>
            <a:r>
              <a:rPr dirty="0" sz="1800" lang="ru-RU"/>
              <a:t>числа потребителей приведёт к увеличению спроса и увеличению равновесной цены</a:t>
            </a:r>
            <a:r>
              <a:rPr dirty="0" sz="1800" lang="ru-RU" smtClean="0"/>
              <a:t>.</a:t>
            </a:r>
          </a:p>
          <a:p>
            <a:pPr indent="0" marL="0">
              <a:buNone/>
            </a:pPr>
            <a:r>
              <a:rPr dirty="0" sz="1800" i="1" lang="ru-RU" smtClean="0"/>
              <a:t>Ответ </a:t>
            </a:r>
            <a:r>
              <a:rPr dirty="0" sz="1800" i="1" lang="ru-RU"/>
              <a:t>на третий вопрос засчитывается только при правильном указании изменения спроса и равновесной цены</a:t>
            </a:r>
            <a:r>
              <a:rPr dirty="0" sz="1800" i="1" lang="ru-RU" smtClean="0"/>
              <a:t>. </a:t>
            </a:r>
            <a:endParaRPr dirty="0" sz="1800" i="1" lang="ru-RU"/>
          </a:p>
        </p:txBody>
      </p:sp>
      <p:pic>
        <p:nvPicPr>
          <p:cNvPr id="2097164" name="Объект 4"/>
          <p:cNvPicPr>
            <a:picLocks noChangeAspect="1" noGrp="1"/>
          </p:cNvPicPr>
          <p:nvPr>
            <p:ph sz="half" idx="2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7821079" y="1232584"/>
            <a:ext cx="3084843" cy="2889754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dirty="0" sz="2400" lang="ru-RU"/>
              <a:t>На графике изображено изменение ситуации на потребительском рынке отечественных автомобилей в стране Z. Кривая спроса переместилась из положения D в положение D1 при неизменном предложении S. На графике P  — цена товара; Q  — количество товара.</a:t>
            </a:r>
          </a:p>
        </p:txBody>
      </p:sp>
      <p:sp>
        <p:nvSpPr>
          <p:cNvPr id="1048628" name="Объект 2"/>
          <p:cNvSpPr>
            <a:spLocks noGrp="1"/>
          </p:cNvSpPr>
          <p:nvPr>
            <p:ph sz="half" idx="1"/>
          </p:nvPr>
        </p:nvSpPr>
        <p:spPr>
          <a:xfrm>
            <a:off x="578893" y="2289649"/>
            <a:ext cx="5181600" cy="4351338"/>
          </a:xfrm>
        </p:spPr>
        <p:txBody>
          <a:bodyPr>
            <a:normAutofit fontScale="82143" lnSpcReduction="20000"/>
          </a:bodyPr>
          <a:p>
            <a:r>
              <a:rPr dirty="0" lang="ru-RU"/>
              <a:t>1.  Как изменилась равновесная цена</a:t>
            </a:r>
            <a:r>
              <a:rPr dirty="0" lang="ru-RU" smtClean="0"/>
              <a:t>?</a:t>
            </a:r>
          </a:p>
          <a:p>
            <a:r>
              <a:rPr dirty="0" lang="ru-RU" smtClean="0"/>
              <a:t>2</a:t>
            </a:r>
            <a:r>
              <a:rPr dirty="0" lang="ru-RU"/>
              <a:t>.  Что могло вызвать изменение спроса? Укажите любое одно обстоятельство (фактор) и объясните его влияние на спрос. Объяснение должно быть дано применительно к рынку, указанному в тексте задания</a:t>
            </a:r>
            <a:r>
              <a:rPr dirty="0" lang="ru-RU" smtClean="0"/>
              <a:t>.</a:t>
            </a:r>
          </a:p>
          <a:p>
            <a:r>
              <a:rPr dirty="0" lang="ru-RU" smtClean="0"/>
              <a:t>3</a:t>
            </a:r>
            <a:r>
              <a:rPr dirty="0" lang="ru-RU"/>
              <a:t>.  Как изменятся предложение и равновесная цена на данном рынке после начала выделения властями государства Z дотаций заводам-производителям отечественных автомобилей при прочих равных условиях?</a:t>
            </a:r>
          </a:p>
        </p:txBody>
      </p:sp>
      <p:pic>
        <p:nvPicPr>
          <p:cNvPr id="2097165" name="Объект 4"/>
          <p:cNvPicPr>
            <a:picLocks noChangeAspect="1" noGrp="1"/>
          </p:cNvPicPr>
          <p:nvPr>
            <p:ph sz="half" idx="2"/>
          </p:nvPr>
        </p:nvPicPr>
        <p:blipFill rotWithShape="1">
          <a:blip xmlns:r="http://schemas.openxmlformats.org/officeDocument/2006/relationships" r:embed="rId1"/>
          <a:srcRect b="9986"/>
          <a:stretch>
            <a:fillRect/>
          </a:stretch>
        </p:blipFill>
        <p:spPr>
          <a:xfrm>
            <a:off x="7448403" y="2070064"/>
            <a:ext cx="2817343" cy="2611118"/>
          </a:xfrm>
          <a:prstGeom prst="rect"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Объект 2"/>
          <p:cNvSpPr>
            <a:spLocks noGrp="1"/>
          </p:cNvSpPr>
          <p:nvPr>
            <p:ph sz="half" idx="1"/>
          </p:nvPr>
        </p:nvSpPr>
        <p:spPr>
          <a:xfrm>
            <a:off x="300251" y="805218"/>
            <a:ext cx="6701049" cy="5213445"/>
          </a:xfrm>
        </p:spPr>
        <p:txBody>
          <a:bodyPr>
            <a:noAutofit/>
          </a:bodyPr>
          <a:p>
            <a:r>
              <a:rPr dirty="0" sz="1800" lang="ru-RU"/>
              <a:t>1.  Ответ на первый вопрос: равновесная цена выросла</a:t>
            </a:r>
            <a:r>
              <a:rPr dirty="0" sz="1800" lang="ru-RU" smtClean="0"/>
              <a:t>.</a:t>
            </a:r>
          </a:p>
          <a:p>
            <a:r>
              <a:rPr dirty="0" sz="1800" lang="ru-RU" smtClean="0"/>
              <a:t>2</a:t>
            </a:r>
            <a:r>
              <a:rPr dirty="0" sz="1800" lang="ru-RU"/>
              <a:t>.  Ответ на второй вопрос (одно обстоятельство (фактор) с объяснением влияния), например: в государстве Z из-за протекционистской политики властей выросла цена на иномарки. Это приводит к тому, что люди начинают меньше покупать иномарки, отдавая предпочтение их субститутам (товарам-заменителям)  — отечественным автомобилям. В итоге растет спрос на отечественные автомобили</a:t>
            </a:r>
            <a:r>
              <a:rPr dirty="0" sz="1800" lang="ru-RU" smtClean="0"/>
              <a:t>.</a:t>
            </a:r>
          </a:p>
          <a:p>
            <a:pPr indent="0" marL="0">
              <a:buNone/>
            </a:pPr>
            <a:r>
              <a:rPr dirty="0" sz="1800" i="1" lang="ru-RU" smtClean="0"/>
              <a:t>Может </a:t>
            </a:r>
            <a:r>
              <a:rPr dirty="0" sz="1800" i="1" lang="ru-RU"/>
              <a:t>быть названо и объяснено другое обстоятельство / другой фактор. Засчитывается только объяснение, данное применительно к рынку, указанному в тексте задания. Ответ на второй вопрос засчитывается только при правильном указании обстоятельства/фактора и объяснения</a:t>
            </a:r>
            <a:r>
              <a:rPr dirty="0" sz="1800" i="1" lang="ru-RU" smtClean="0"/>
              <a:t>.</a:t>
            </a:r>
          </a:p>
          <a:p>
            <a:r>
              <a:rPr dirty="0" sz="1800" lang="ru-RU" smtClean="0"/>
              <a:t>3</a:t>
            </a:r>
            <a:r>
              <a:rPr dirty="0" sz="1800" lang="ru-RU"/>
              <a:t>.  Ответ на третий вопрос: начало выделения властями государства Z дотаций заводам-производителям отечественных автомобилей позволило им покрыть долги и модернизировать оборудование, что сократило издержки на производство отечественных автомобилей и привело к увеличению их предложения и сокращению равновесной цены</a:t>
            </a:r>
          </a:p>
        </p:txBody>
      </p:sp>
      <p:pic>
        <p:nvPicPr>
          <p:cNvPr id="2097166" name="Объект 4"/>
          <p:cNvPicPr>
            <a:picLocks noChangeAspect="1" noGrp="1"/>
          </p:cNvPicPr>
          <p:nvPr>
            <p:ph sz="half" idx="2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7695896" y="2289941"/>
            <a:ext cx="2816596" cy="2609314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Заголовок 3"/>
          <p:cNvSpPr>
            <a:spLocks noGrp="1"/>
          </p:cNvSpPr>
          <p:nvPr>
            <p:ph type="title"/>
          </p:nvPr>
        </p:nvSpPr>
        <p:spPr>
          <a:xfrm>
            <a:off x="232013" y="64700"/>
            <a:ext cx="11313994" cy="1201003"/>
          </a:xfrm>
        </p:spPr>
        <p:txBody>
          <a:bodyPr>
            <a:noAutofit/>
          </a:bodyPr>
          <a:p>
            <a:r>
              <a:rPr b="0" dirty="0" sz="2400" i="0" lang="ru-RU" smtClean="0">
                <a:solidFill>
                  <a:srgbClr val="212529"/>
                </a:solidFill>
                <a:effectLst/>
              </a:rPr>
              <a:t>1. Стрелка вправо (→) — спрос увеличивается: большее количество людей готовы приобрести тот или иной товар или услугу.</a:t>
            </a:r>
            <a:br>
              <a:rPr b="0" dirty="0" sz="2400" i="0" lang="ru-RU" smtClean="0">
                <a:solidFill>
                  <a:srgbClr val="212529"/>
                </a:solidFill>
                <a:effectLst/>
              </a:rPr>
            </a:br>
            <a:r>
              <a:rPr b="0" dirty="0" sz="2400" i="0" lang="ru-RU" smtClean="0">
                <a:solidFill>
                  <a:srgbClr val="212529"/>
                </a:solidFill>
                <a:effectLst/>
              </a:rPr>
              <a:t>2) Стрелка влево (←) — спрос уменьшается: меньшее количество людей готовы приобрести тот или иной товар или услугу.</a:t>
            </a:r>
            <a:endParaRPr dirty="0" sz="2400" lang="ru-RU"/>
          </a:p>
        </p:txBody>
      </p:sp>
      <p:pic>
        <p:nvPicPr>
          <p:cNvPr id="2097152" name="Объект 5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314421" y="1265703"/>
            <a:ext cx="6781210" cy="5592297"/>
          </a:xfrm>
          <a:prstGeom prst="rect"/>
        </p:spPr>
      </p:pic>
      <p:sp>
        <p:nvSpPr>
          <p:cNvPr id="1048587" name="Прямоугольник 6"/>
          <p:cNvSpPr/>
          <p:nvPr/>
        </p:nvSpPr>
        <p:spPr>
          <a:xfrm>
            <a:off x="1500608" y="1865911"/>
            <a:ext cx="2938780" cy="1158240"/>
          </a:xfrm>
          <a:prstGeom prst="rect"/>
        </p:spPr>
        <p:txBody>
          <a:bodyPr wrap="none">
            <a:spAutoFit/>
          </a:bodyPr>
          <a:p>
            <a:pPr algn="r"/>
            <a:r>
              <a:rPr dirty="0" sz="2400" lang="ru-RU" smtClean="0"/>
              <a:t>факторы, </a:t>
            </a:r>
          </a:p>
          <a:p>
            <a:pPr algn="r"/>
            <a:r>
              <a:rPr dirty="0" sz="2400" lang="ru-RU" smtClean="0"/>
              <a:t>влияющие на</a:t>
            </a:r>
          </a:p>
          <a:p>
            <a:pPr algn="r"/>
            <a:r>
              <a:rPr dirty="0" sz="2400" lang="ru-RU" smtClean="0"/>
              <a:t> изменение </a:t>
            </a:r>
            <a:r>
              <a:rPr b="1" dirty="0" sz="2400" lang="ru-RU" u="sng" smtClean="0">
                <a:solidFill>
                  <a:srgbClr val="FF0000"/>
                </a:solidFill>
              </a:rPr>
              <a:t>спроса</a:t>
            </a:r>
            <a:endParaRPr b="1" dirty="0" sz="2400" lang="ru-RU" u="sng">
              <a:solidFill>
                <a:srgbClr val="FF0000"/>
              </a:solidFill>
            </a:endParaRPr>
          </a:p>
        </p:txBody>
      </p:sp>
      <p:pic>
        <p:nvPicPr>
          <p:cNvPr id="2097153" name="Рисунок 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56005" y="3370996"/>
            <a:ext cx="3125257" cy="2981646"/>
          </a:xfrm>
          <a:prstGeom prst="rect"/>
        </p:spPr>
      </p:pic>
    </p:spTree>
  </p:cSld>
  <p:clrMapOvr>
    <a:masterClrMapping/>
  </p:clrMapOvr>
  <p:timing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Заголовок 1"/>
          <p:cNvSpPr>
            <a:spLocks noGrp="1"/>
          </p:cNvSpPr>
          <p:nvPr>
            <p:ph type="title"/>
          </p:nvPr>
        </p:nvSpPr>
        <p:spPr>
          <a:xfrm>
            <a:off x="489044" y="4468543"/>
            <a:ext cx="10101619" cy="1774209"/>
          </a:xfrm>
        </p:spPr>
        <p:txBody>
          <a:bodyPr>
            <a:noAutofit/>
          </a:bodyPr>
          <a:p>
            <a:r>
              <a:rPr dirty="0" sz="1800" lang="ru-RU" smtClean="0"/>
              <a:t>1. Стрелка вправо (→) — предложения увеличивается: продавец или производитель готов и может продать большее количество товаров или услуг.</a:t>
            </a:r>
            <a:br>
              <a:rPr dirty="0" sz="1800" lang="ru-RU" smtClean="0"/>
            </a:br>
            <a:r>
              <a:rPr dirty="0" sz="1800" lang="ru-RU" smtClean="0"/>
              <a:t>2. Стрелка влево (←) — предложение уменьшается: продавец или производитель готов и может продать меньшее количество товаров или услуг</a:t>
            </a:r>
            <a:r>
              <a:rPr dirty="0" sz="2000" lang="ru-RU" smtClean="0"/>
              <a:t>.</a:t>
            </a:r>
            <a:endParaRPr dirty="0" sz="2000" lang="ru-RU"/>
          </a:p>
        </p:txBody>
      </p:sp>
      <p:pic>
        <p:nvPicPr>
          <p:cNvPr id="2097154" name="Рисунок 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787366" y="1405521"/>
            <a:ext cx="4358426" cy="2886501"/>
          </a:xfrm>
          <a:prstGeom prst="rect"/>
        </p:spPr>
      </p:pic>
      <p:sp>
        <p:nvSpPr>
          <p:cNvPr id="1048589" name="Прямоугольник 8"/>
          <p:cNvSpPr/>
          <p:nvPr/>
        </p:nvSpPr>
        <p:spPr>
          <a:xfrm>
            <a:off x="204716" y="760737"/>
            <a:ext cx="6096000" cy="1323439"/>
          </a:xfrm>
          <a:prstGeom prst="rect"/>
        </p:spPr>
        <p:txBody>
          <a:bodyPr>
            <a:spAutoFit/>
          </a:bodyPr>
          <a:p>
            <a:r>
              <a:rPr b="1" dirty="0" sz="2000" lang="ru-RU" smtClean="0">
                <a:solidFill>
                  <a:srgbClr val="FF0000"/>
                </a:solidFill>
              </a:rPr>
              <a:t>Предложение (S) — </a:t>
            </a:r>
            <a:r>
              <a:rPr dirty="0" sz="2000" lang="ru-RU" smtClean="0"/>
              <a:t>желание и возможность продавца продать определенное количество товаров или услуг по определенной цене в определенный момент времени</a:t>
            </a:r>
            <a:endParaRPr dirty="0" sz="2000" lang="ru-RU"/>
          </a:p>
        </p:txBody>
      </p:sp>
      <p:sp>
        <p:nvSpPr>
          <p:cNvPr id="1048590" name="Прямоугольник 10"/>
          <p:cNvSpPr/>
          <p:nvPr/>
        </p:nvSpPr>
        <p:spPr>
          <a:xfrm>
            <a:off x="655212" y="2260697"/>
            <a:ext cx="4353517" cy="2225040"/>
          </a:xfrm>
          <a:prstGeom prst="rect"/>
        </p:spPr>
        <p:txBody>
          <a:bodyPr wrap="square">
            <a:spAutoFit/>
          </a:bodyPr>
          <a:p>
            <a:r>
              <a:rPr b="1" dirty="0" lang="ru-RU" smtClean="0">
                <a:solidFill>
                  <a:srgbClr val="FF0000"/>
                </a:solidFill>
              </a:rPr>
              <a:t>Величина предложения </a:t>
            </a:r>
            <a:r>
              <a:rPr dirty="0" lang="ru-RU" smtClean="0"/>
              <a:t>— это объём (количество) товара определенного вида, который производители готовы (хотят и могут) предложить в течение определённого периода при определённом уровне цены на этот товар.</a:t>
            </a:r>
          </a:p>
          <a:p>
            <a:endParaRPr dirty="0" lang="ru-RU" smtClean="0"/>
          </a:p>
        </p:txBody>
      </p:sp>
    </p:spTree>
  </p:cSld>
  <p:clrMapOvr>
    <a:masterClrMapping/>
  </p:clrMapOvr>
  <p:timing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Объект 3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898408" y="0"/>
            <a:ext cx="5975144" cy="6732728"/>
          </a:xfrm>
          <a:prstGeom prst="rect"/>
        </p:spPr>
      </p:pic>
      <p:sp>
        <p:nvSpPr>
          <p:cNvPr id="1048591" name="Прямоугольник 5"/>
          <p:cNvSpPr/>
          <p:nvPr/>
        </p:nvSpPr>
        <p:spPr>
          <a:xfrm>
            <a:off x="586855" y="1590934"/>
            <a:ext cx="4885898" cy="1158240"/>
          </a:xfrm>
          <a:prstGeom prst="rect"/>
        </p:spPr>
        <p:txBody>
          <a:bodyPr wrap="square">
            <a:spAutoFit/>
          </a:bodyPr>
          <a:p>
            <a:pPr algn="r"/>
            <a:r>
              <a:rPr dirty="0" sz="2400" lang="ru-RU" smtClean="0"/>
              <a:t>факторы, которые оказывают влияние на </a:t>
            </a:r>
            <a:r>
              <a:rPr dirty="0" sz="2400" lang="ru-RU" smtClean="0">
                <a:solidFill>
                  <a:srgbClr val="FF0000"/>
                </a:solidFill>
              </a:rPr>
              <a:t>изменения предложения. </a:t>
            </a:r>
            <a:endParaRPr dirty="0" sz="2400"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Объект 7"/>
          <p:cNvPicPr>
            <a:picLocks noChangeAspect="1" noGrp="1"/>
          </p:cNvPicPr>
          <p:nvPr>
            <p:ph sz="half" idx="2"/>
          </p:nvPr>
        </p:nvPicPr>
        <p:blipFill rotWithShape="1">
          <a:blip xmlns:r="http://schemas.openxmlformats.org/officeDocument/2006/relationships" r:embed="rId1"/>
          <a:srcRect l="1" t="9709" r="1482" b="11363"/>
          <a:stretch>
            <a:fillRect/>
          </a:stretch>
        </p:blipFill>
        <p:spPr>
          <a:xfrm>
            <a:off x="7316622" y="104683"/>
            <a:ext cx="3669825" cy="3116189"/>
          </a:xfrm>
          <a:prstGeom prst="rect"/>
        </p:spPr>
      </p:pic>
      <p:sp>
        <p:nvSpPr>
          <p:cNvPr id="1048598" name="Объект 6"/>
          <p:cNvSpPr>
            <a:spLocks noGrp="1"/>
          </p:cNvSpPr>
          <p:nvPr>
            <p:ph sz="half" idx="1"/>
          </p:nvPr>
        </p:nvSpPr>
        <p:spPr>
          <a:xfrm>
            <a:off x="409434" y="1241244"/>
            <a:ext cx="5651310" cy="4312920"/>
          </a:xfrm>
          <a:prstGeom prst="rect"/>
        </p:spPr>
        <p:txBody>
          <a:bodyPr wrap="square">
            <a:spAutoFit/>
          </a:bodyPr>
          <a:p>
            <a:r>
              <a:rPr dirty="0" sz="2000" lang="ru-RU" smtClean="0"/>
              <a:t>Рассмотрим типовой график с изображением кривой предложения (S). </a:t>
            </a:r>
            <a:endParaRPr dirty="0" sz="2000" lang="ru-RU"/>
          </a:p>
          <a:p>
            <a:r>
              <a:rPr dirty="0" sz="2000" lang="ru-RU" smtClean="0"/>
              <a:t>На оси абсцисс откладывается количество товаров/услуг (Q), на оси ординат — цена на товар/услугу (Р). П</a:t>
            </a:r>
          </a:p>
          <a:p>
            <a:r>
              <a:rPr dirty="0" sz="2000" lang="ru-RU" smtClean="0"/>
              <a:t>предложение также может изменяться под воздействием одного или нескольких различных факторов. </a:t>
            </a:r>
          </a:p>
          <a:p>
            <a:r>
              <a:rPr dirty="0" sz="2000" lang="ru-RU" smtClean="0"/>
              <a:t>Графики изменения предложения, рассматриваемые далее, отображают ситуации изменения предложения в связи с неценовыми факторами (например, мода, количество производителей на рынке и т. д.), т. е. при постоянных ценах</a:t>
            </a:r>
            <a:endParaRPr dirty="0" sz="2000" lang="ru-RU"/>
          </a:p>
        </p:txBody>
      </p:sp>
      <p:pic>
        <p:nvPicPr>
          <p:cNvPr id="2097157" name="Рисунок 8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2"/>
          <a:srcRect l="293" t="11145" r="-1" b="11642"/>
          <a:stretch>
            <a:fillRect/>
          </a:stretch>
        </p:blipFill>
        <p:spPr>
          <a:xfrm>
            <a:off x="7131264" y="3418763"/>
            <a:ext cx="4040540" cy="3316407"/>
          </a:xfrm>
          <a:prstGeom prst="rect"/>
        </p:spPr>
      </p:pic>
    </p:spTree>
  </p:cSld>
  <p:clrMapOvr>
    <a:masterClrMapping/>
  </p:clrMapOvr>
  <p:timing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dirty="0" sz="3200" lang="ru-RU" smtClean="0"/>
              <a:t>графически изменение величины предложения</a:t>
            </a:r>
            <a:endParaRPr dirty="0" sz="3200" lang="ru-RU"/>
          </a:p>
        </p:txBody>
      </p:sp>
      <p:pic>
        <p:nvPicPr>
          <p:cNvPr id="2097158" name="Объект 4"/>
          <p:cNvPicPr>
            <a:picLocks noChangeAspect="1" noGrp="1"/>
          </p:cNvPicPr>
          <p:nvPr>
            <p:ph sz="half" idx="1"/>
          </p:nvPr>
        </p:nvPicPr>
        <p:blipFill rotWithShape="1">
          <a:blip xmlns:r="http://schemas.openxmlformats.org/officeDocument/2006/relationships" r:embed="rId1"/>
          <a:srcRect t="11051" b="11479"/>
          <a:stretch>
            <a:fillRect/>
          </a:stretch>
        </p:blipFill>
        <p:spPr>
          <a:xfrm>
            <a:off x="1376271" y="2306472"/>
            <a:ext cx="4105457" cy="3370998"/>
          </a:xfrm>
          <a:prstGeom prst="rect"/>
        </p:spPr>
      </p:pic>
      <p:sp>
        <p:nvSpPr>
          <p:cNvPr id="1048600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714" lnSpcReduction="20000"/>
          </a:bodyPr>
          <a:p>
            <a:r>
              <a:rPr dirty="0" lang="ru-RU" smtClean="0"/>
              <a:t>Изменение величины предложения есть движение вдоль кривой предложения (S) из позиции точки S1 к S2 при неизменности факторов предложения. </a:t>
            </a:r>
          </a:p>
          <a:p>
            <a:r>
              <a:rPr dirty="0" lang="ru-RU" smtClean="0"/>
              <a:t>В данном случае, наоборот, учитывается ценовой фактор, а иные факторы рассматриваются как неизменные. </a:t>
            </a:r>
          </a:p>
          <a:p>
            <a:r>
              <a:rPr dirty="0" lang="ru-RU" smtClean="0"/>
              <a:t>Прослеживается закономерность: </a:t>
            </a:r>
            <a:r>
              <a:rPr dirty="0" lang="ru-RU" u="sng" smtClean="0"/>
              <a:t>чем дороже товар/услуга, тем больше желающих по такой цене его продать. </a:t>
            </a:r>
            <a:endParaRPr dirty="0" lang="ru-RU" u="sng"/>
          </a:p>
        </p:txBody>
      </p:sp>
    </p:spTree>
  </p:cSld>
  <p:clrMapOvr>
    <a:masterClrMapping/>
  </p:clrMapOvr>
  <p:timing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Заголовок 1"/>
          <p:cNvSpPr>
            <a:spLocks noGrp="1"/>
          </p:cNvSpPr>
          <p:nvPr>
            <p:ph type="title"/>
          </p:nvPr>
        </p:nvSpPr>
        <p:spPr>
          <a:xfrm>
            <a:off x="660779" y="269590"/>
            <a:ext cx="11353800" cy="1325563"/>
          </a:xfrm>
        </p:spPr>
        <p:txBody>
          <a:bodyPr>
            <a:noAutofit/>
          </a:bodyPr>
          <a:p>
            <a:r>
              <a:rPr b="1" dirty="0" sz="3200" lang="ru-RU" smtClean="0">
                <a:solidFill>
                  <a:srgbClr val="FF0000"/>
                </a:solidFill>
              </a:rPr>
              <a:t>Закон предложения: </a:t>
            </a:r>
            <a:r>
              <a:rPr dirty="0" sz="3200" lang="ru-RU" smtClean="0"/>
              <a:t>повышение цен обычно ведёт к росту величины предложения, а снижение цен — к её уменьшению.</a:t>
            </a:r>
            <a:endParaRPr dirty="0" sz="3200" lang="ru-RU"/>
          </a:p>
        </p:txBody>
      </p:sp>
      <p:sp>
        <p:nvSpPr>
          <p:cNvPr id="1048602" name="Объект 2"/>
          <p:cNvSpPr>
            <a:spLocks noGrp="1"/>
          </p:cNvSpPr>
          <p:nvPr>
            <p:ph sz="half" idx="1"/>
          </p:nvPr>
        </p:nvSpPr>
        <p:spPr>
          <a:xfrm>
            <a:off x="551597" y="1702795"/>
            <a:ext cx="5181600" cy="4351338"/>
          </a:xfrm>
        </p:spPr>
        <p:txBody>
          <a:bodyPr>
            <a:normAutofit lnSpcReduction="10000"/>
          </a:bodyPr>
          <a:p>
            <a:r>
              <a:rPr dirty="0" lang="ru-RU" smtClean="0"/>
              <a:t>Взаимосвязь между изменением предложения и величины предложения проявляется в следующем: </a:t>
            </a:r>
            <a:r>
              <a:rPr dirty="0" lang="ru-RU" u="sng" smtClean="0"/>
              <a:t>когда предложение увеличивается, повышаются объёмы предложения при всех ценах, и наоборот. </a:t>
            </a:r>
          </a:p>
          <a:p>
            <a:r>
              <a:rPr dirty="0" lang="ru-RU" smtClean="0"/>
              <a:t>Например, в сезон продажи фруктов предлагают больший ассортимент по самым разным ценам.</a:t>
            </a:r>
            <a:endParaRPr dirty="0" lang="ru-RU"/>
          </a:p>
        </p:txBody>
      </p:sp>
      <p:sp>
        <p:nvSpPr>
          <p:cNvPr id="1048603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p>
            <a:r>
              <a:rPr b="1" dirty="0" i="0" lang="ru-RU" smtClean="0">
                <a:solidFill>
                  <a:srgbClr val="333333"/>
                </a:solidFill>
                <a:effectLst/>
                <a:latin typeface="Circe"/>
              </a:rPr>
              <a:t>Основные неценовые факторы предложения:</a:t>
            </a:r>
          </a:p>
          <a:p>
            <a:pPr indent="0" marL="0">
              <a:buNone/>
            </a:pPr>
            <a:endParaRPr b="1" dirty="0" i="0" lang="ru-RU" smtClean="0">
              <a:solidFill>
                <a:srgbClr val="333333"/>
              </a:solidFill>
              <a:effectLst/>
              <a:latin typeface="Circe"/>
            </a:endParaRPr>
          </a:p>
          <a:p>
            <a:r>
              <a:rPr b="0" dirty="0" i="0" lang="ru-RU" smtClean="0">
                <a:solidFill>
                  <a:srgbClr val="333333"/>
                </a:solidFill>
                <a:effectLst/>
                <a:latin typeface="Circe"/>
              </a:rPr>
              <a:t>цены на ресурсы;</a:t>
            </a:r>
          </a:p>
          <a:p>
            <a:r>
              <a:rPr b="0" dirty="0" i="0" lang="ru-RU" smtClean="0">
                <a:solidFill>
                  <a:srgbClr val="333333"/>
                </a:solidFill>
                <a:effectLst/>
                <a:latin typeface="Circe"/>
              </a:rPr>
              <a:t>технология производства;</a:t>
            </a:r>
          </a:p>
          <a:p>
            <a:r>
              <a:rPr b="0" dirty="0" i="0" lang="ru-RU" smtClean="0">
                <a:solidFill>
                  <a:srgbClr val="333333"/>
                </a:solidFill>
                <a:effectLst/>
                <a:latin typeface="Circe"/>
              </a:rPr>
              <a:t>число продавцов на рынке;</a:t>
            </a:r>
          </a:p>
          <a:p>
            <a:r>
              <a:rPr b="0" dirty="0" i="0" lang="ru-RU" smtClean="0">
                <a:solidFill>
                  <a:srgbClr val="333333"/>
                </a:solidFill>
                <a:effectLst/>
                <a:latin typeface="Circe"/>
              </a:rPr>
              <a:t>ожидания изменения цен;</a:t>
            </a:r>
          </a:p>
          <a:p>
            <a:r>
              <a:rPr b="0" dirty="0" i="0" lang="ru-RU" smtClean="0">
                <a:solidFill>
                  <a:srgbClr val="333333"/>
                </a:solidFill>
                <a:effectLst/>
                <a:latin typeface="Circe"/>
              </a:rPr>
              <a:t>цены на другие товары;</a:t>
            </a:r>
          </a:p>
          <a:p>
            <a:r>
              <a:rPr b="0" dirty="0" i="0" lang="ru-RU" smtClean="0">
                <a:solidFill>
                  <a:srgbClr val="333333"/>
                </a:solidFill>
                <a:effectLst/>
                <a:latin typeface="Circe"/>
              </a:rPr>
              <a:t>налоги и дотации и др.</a:t>
            </a:r>
          </a:p>
          <a:p>
            <a:endParaRPr dirty="0" lang="ru-RU"/>
          </a:p>
        </p:txBody>
      </p:sp>
    </p:spTree>
  </p:cSld>
  <p:clrMapOvr>
    <a:masterClrMapping/>
  </p:clrMapOvr>
  <p:timing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Заголовок 3"/>
          <p:cNvSpPr>
            <a:spLocks noGrp="1"/>
          </p:cNvSpPr>
          <p:nvPr>
            <p:ph type="title"/>
          </p:nvPr>
        </p:nvSpPr>
        <p:spPr>
          <a:xfrm>
            <a:off x="504967" y="365125"/>
            <a:ext cx="10848833" cy="1325563"/>
          </a:xfrm>
        </p:spPr>
        <p:txBody>
          <a:bodyPr>
            <a:noAutofit/>
          </a:bodyPr>
          <a:p>
            <a:r>
              <a:rPr b="1" dirty="0" sz="2400" lang="ru-RU" smtClean="0">
                <a:solidFill>
                  <a:srgbClr val="FF0000"/>
                </a:solidFill>
              </a:rPr>
              <a:t>Равновесная цена — </a:t>
            </a:r>
            <a:r>
              <a:rPr dirty="0" sz="2400" lang="ru-RU" smtClean="0"/>
              <a:t>это цена, при которой потребитель готов приобрести товар или услугу, а производитель готов продать. Достигается полный компромисс между производителем и покупателем.</a:t>
            </a:r>
            <a:endParaRPr dirty="0" sz="2400" lang="ru-RU"/>
          </a:p>
        </p:txBody>
      </p:sp>
      <p:sp>
        <p:nvSpPr>
          <p:cNvPr id="1048605" name="Объект 5"/>
          <p:cNvSpPr>
            <a:spLocks noGrp="1"/>
          </p:cNvSpPr>
          <p:nvPr>
            <p:ph sz="half" idx="2"/>
          </p:nvPr>
        </p:nvSpPr>
        <p:spPr>
          <a:xfrm>
            <a:off x="6172200" y="3998793"/>
            <a:ext cx="5837830" cy="2178169"/>
          </a:xfrm>
        </p:spPr>
        <p:txBody>
          <a:bodyPr>
            <a:normAutofit fontScale="95000"/>
          </a:bodyPr>
          <a:p>
            <a:r>
              <a:rPr dirty="0" sz="2000" lang="ru-RU" smtClean="0"/>
              <a:t>На рынке и продавцы, и покупатели стремятся добиться договоренностей, которые устроят обе стороны. Когда они приходят к согласию, рынок достигает равновесия. </a:t>
            </a:r>
          </a:p>
          <a:p>
            <a:r>
              <a:rPr dirty="0" sz="2000" lang="ru-RU" smtClean="0"/>
              <a:t>На графике </a:t>
            </a:r>
            <a:r>
              <a:rPr dirty="0" sz="2000" lang="ru-RU" smtClean="0">
                <a:solidFill>
                  <a:srgbClr val="FF0000"/>
                </a:solidFill>
              </a:rPr>
              <a:t>равновесная цена </a:t>
            </a:r>
            <a:r>
              <a:rPr dirty="0" sz="2000" lang="ru-RU" u="sng" smtClean="0"/>
              <a:t>находится на пересечении между кривой </a:t>
            </a:r>
            <a:r>
              <a:rPr dirty="0" sz="2000" lang="ru-RU" smtClean="0">
                <a:solidFill>
                  <a:srgbClr val="FF0000"/>
                </a:solidFill>
              </a:rPr>
              <a:t>спроса и предложения.</a:t>
            </a:r>
            <a:endParaRPr dirty="0" sz="2000" lang="ru-RU">
              <a:solidFill>
                <a:srgbClr val="FF0000"/>
              </a:solidFill>
            </a:endParaRPr>
          </a:p>
        </p:txBody>
      </p:sp>
      <p:sp>
        <p:nvSpPr>
          <p:cNvPr id="1048606" name="Прямоугольник 7"/>
          <p:cNvSpPr/>
          <p:nvPr/>
        </p:nvSpPr>
        <p:spPr>
          <a:xfrm>
            <a:off x="6059605" y="1555846"/>
            <a:ext cx="6079509" cy="2225040"/>
          </a:xfrm>
          <a:prstGeom prst="rect"/>
        </p:spPr>
        <p:txBody>
          <a:bodyPr wrap="square">
            <a:spAutoFit/>
          </a:bodyPr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/>
              <a:t>Графически пересечение кривых спроса и предложения происходит в некой точке А - точка равновесия. 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/>
              <a:t>Это компромисс между желаниями и возможностями потребителя и производителя. 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/>
              <a:t>Товар/услуга реализовывается по равновесной цене (цене, по которой покупатель готов купить, а продавец готов продать товар или оказать услугу).</a:t>
            </a:r>
            <a:endParaRPr dirty="0" lang="ru-RU"/>
          </a:p>
        </p:txBody>
      </p:sp>
      <p:pic>
        <p:nvPicPr>
          <p:cNvPr id="2097159" name="Объект 9"/>
          <p:cNvPicPr>
            <a:picLocks noChangeAspect="1" noGrp="1"/>
          </p:cNvPicPr>
          <p:nvPr>
            <p:ph sz="half" idx="1"/>
          </p:nvPr>
        </p:nvPicPr>
        <p:blipFill rotWithShape="1">
          <a:blip xmlns:r="http://schemas.openxmlformats.org/officeDocument/2006/relationships" r:embed="rId1"/>
          <a:srcRect t="10737" b="10851"/>
          <a:stretch>
            <a:fillRect/>
          </a:stretch>
        </p:blipFill>
        <p:spPr>
          <a:xfrm>
            <a:off x="884952" y="2593075"/>
            <a:ext cx="4696641" cy="3903259"/>
          </a:xfrm>
          <a:prstGeom prst="rect"/>
        </p:spPr>
      </p:pic>
    </p:spTree>
  </p:cSld>
  <p:clrMapOvr>
    <a:masterClrMapping/>
  </p:clrMapOvr>
  <p:timing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Заголовок 1"/>
          <p:cNvSpPr>
            <a:spLocks noGrp="1"/>
          </p:cNvSpPr>
          <p:nvPr>
            <p:ph type="title"/>
          </p:nvPr>
        </p:nvSpPr>
        <p:spPr>
          <a:xfrm>
            <a:off x="177421" y="283239"/>
            <a:ext cx="11778018" cy="1325563"/>
          </a:xfrm>
        </p:spPr>
        <p:txBody>
          <a:bodyPr>
            <a:noAutofit/>
          </a:bodyPr>
          <a:p>
            <a:r>
              <a:rPr dirty="0" sz="2800" lang="ru-RU" smtClean="0"/>
              <a:t>На графике изображено изменение ситуации на рынке спортивного питания. Кривая спроса переместилась из положения D в положение D1 при неизменном предложении S. На графике P — цена товара; Q — количество товара.</a:t>
            </a:r>
            <a:endParaRPr dirty="0" sz="2800" lang="ru-RU"/>
          </a:p>
        </p:txBody>
      </p:sp>
      <p:pic>
        <p:nvPicPr>
          <p:cNvPr id="2097160" name="Объект 4"/>
          <p:cNvPicPr>
            <a:picLocks noChangeAspect="1" noGrp="1"/>
          </p:cNvPicPr>
          <p:nvPr>
            <p:ph sz="half"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459154" y="2033600"/>
            <a:ext cx="3857218" cy="4039654"/>
          </a:xfrm>
          <a:prstGeom prst="rect"/>
        </p:spPr>
      </p:pic>
      <p:sp>
        <p:nvSpPr>
          <p:cNvPr id="1048608" name="Объект 3"/>
          <p:cNvSpPr>
            <a:spLocks noGrp="1"/>
          </p:cNvSpPr>
          <p:nvPr>
            <p:ph sz="half" idx="2"/>
          </p:nvPr>
        </p:nvSpPr>
        <p:spPr>
          <a:xfrm>
            <a:off x="6172199" y="1825624"/>
            <a:ext cx="5783239" cy="4561527"/>
          </a:xfrm>
        </p:spPr>
        <p:txBody>
          <a:bodyPr>
            <a:normAutofit/>
          </a:bodyPr>
          <a:p>
            <a:pPr>
              <a:buFont typeface="+mj-lt"/>
              <a:buAutoNum type="arabicPeriod"/>
            </a:pPr>
            <a:r>
              <a:rPr dirty="0" i="1" lang="ru-RU" smtClean="0">
                <a:solidFill>
                  <a:srgbClr val="212529"/>
                </a:solidFill>
                <a:effectLst/>
              </a:rPr>
              <a:t>Как изменилась равновесная цена?</a:t>
            </a:r>
            <a:endParaRPr dirty="0" i="0" lang="ru-RU" smtClean="0">
              <a:solidFill>
                <a:srgbClr val="212529"/>
              </a:solidFill>
              <a:effectLst/>
            </a:endParaRPr>
          </a:p>
          <a:p>
            <a:pPr>
              <a:buFont typeface="+mj-lt"/>
              <a:buAutoNum type="arabicPeriod"/>
            </a:pPr>
            <a:r>
              <a:rPr dirty="0" i="1" lang="ru-RU" smtClean="0">
                <a:solidFill>
                  <a:srgbClr val="212529"/>
                </a:solidFill>
                <a:effectLst/>
              </a:rPr>
              <a:t>Что могло вызвать изменение спроса? Укажите любое одно обстоятельство (фактор) и объясните его влияние на спрос. Объяснение должно быть дано применительно к рынку, указанному в тексте задания.</a:t>
            </a:r>
            <a:endParaRPr dirty="0" i="0" lang="ru-RU" smtClean="0">
              <a:solidFill>
                <a:srgbClr val="212529"/>
              </a:solidFill>
              <a:effectLst/>
            </a:endParaRPr>
          </a:p>
          <a:p>
            <a:pPr>
              <a:buFont typeface="+mj-lt"/>
              <a:buAutoNum type="arabicPeriod"/>
            </a:pPr>
            <a:r>
              <a:rPr dirty="0" i="1" lang="ru-RU" smtClean="0">
                <a:solidFill>
                  <a:srgbClr val="212529"/>
                </a:solidFill>
                <a:effectLst/>
              </a:rPr>
              <a:t>Как изменятся предложение и равновесная цена на данном рынке, если будет ожидаться рост цен на спортивное питание при прочих равных условиях?</a:t>
            </a:r>
            <a:endParaRPr dirty="0" i="0" lang="ru-RU" smtClean="0">
              <a:solidFill>
                <a:srgbClr val="212529"/>
              </a:solidFill>
              <a:effectLst/>
            </a:endParaRPr>
          </a:p>
          <a:p>
            <a:endParaRPr dirty="0" lang="ru-RU"/>
          </a:p>
        </p:txBody>
      </p:sp>
    </p:spTree>
  </p:cSld>
  <p:clrMapOvr>
    <a:masterClrMapping/>
  </p:clrMapOvr>
  <p:timing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1. Стрелка вправо (→) — спрос увеличивается: большее количество людей готовы приобрести тот или иной товар или услугу. 2) Стрелка влево (←) — спрос уменьшается: меньшее количество людей готовы приобрести тот или иной товар или услугу.</dc:title>
  <dc:creator>Галина</dc:creator>
  <cp:lastModifiedBy>Галина</cp:lastModifiedBy>
  <dcterms:created xsi:type="dcterms:W3CDTF">2024-02-05T07:21:49Z</dcterms:created>
  <dcterms:modified xsi:type="dcterms:W3CDTF">2024-03-17T13:19:41Z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4ed2e8bd51194e09a3a5fcc7281ac79e</vt:lpwstr>
  </property>
</Properties>
</file>