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19" r:id="rId5"/>
    <p:sldId id="257" r:id="rId6"/>
    <p:sldId id="258" r:id="rId7"/>
    <p:sldId id="292" r:id="rId8"/>
    <p:sldId id="263" r:id="rId9"/>
    <p:sldId id="305" r:id="rId10"/>
    <p:sldId id="261" r:id="rId11"/>
    <p:sldId id="271" r:id="rId12"/>
    <p:sldId id="308" r:id="rId13"/>
    <p:sldId id="284" r:id="rId14"/>
    <p:sldId id="262" r:id="rId15"/>
    <p:sldId id="306" r:id="rId16"/>
    <p:sldId id="332" r:id="rId17"/>
    <p:sldId id="28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A86614B-2600-429A-AA34-18849E7BEDC2}">
          <p14:sldIdLst>
            <p14:sldId id="256"/>
            <p14:sldId id="319"/>
            <p14:sldId id="257"/>
            <p14:sldId id="258"/>
            <p14:sldId id="292"/>
            <p14:sldId id="263"/>
            <p14:sldId id="305"/>
            <p14:sldId id="261"/>
            <p14:sldId id="271"/>
            <p14:sldId id="308"/>
            <p14:sldId id="284"/>
            <p14:sldId id="262"/>
            <p14:sldId id="306"/>
            <p14:sldId id="281"/>
            <p14:sldId id="33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AD86"/>
    <a:srgbClr val="FFFFFF"/>
    <a:srgbClr val="3FBFC2"/>
    <a:srgbClr val="58B695"/>
    <a:srgbClr val="A2A2A2"/>
    <a:srgbClr val="99D0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93" autoAdjust="0"/>
    <p:restoredTop sz="94660"/>
  </p:normalViewPr>
  <p:slideViewPr>
    <p:cSldViewPr snapToGrid="0">
      <p:cViewPr>
        <p:scale>
          <a:sx n="84" d="100"/>
          <a:sy n="84" d="100"/>
        </p:scale>
        <p:origin x="2904" y="17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8359E4-CC7C-4E34-9F0B-04017D3A60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7AE9A-01D7-45F1-A266-4CF0781F88D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7AE9A-01D7-45F1-A266-4CF0781F8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7AE9A-01D7-45F1-A266-4CF0781F8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7AE9A-01D7-45F1-A266-4CF0781F8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7AE9A-01D7-45F1-A266-4CF0781F8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7AE9A-01D7-45F1-A266-4CF0781F8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7AE9A-01D7-45F1-A266-4CF0781F8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7AE9A-01D7-45F1-A266-4CF0781F8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7AE9A-01D7-45F1-A266-4CF0781F8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7AE9A-01D7-45F1-A266-4CF0781F8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7AE9A-01D7-45F1-A266-4CF0781F8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7AE9A-01D7-45F1-A266-4CF0781F8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7AE9A-01D7-45F1-A266-4CF0781F8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7AE9A-01D7-45F1-A266-4CF0781F8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7AE9A-01D7-45F1-A266-4CF0781F8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7AE9A-01D7-45F1-A266-4CF0781F8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0"/>
          </p:nvPr>
        </p:nvSpPr>
        <p:spPr>
          <a:xfrm>
            <a:off x="0" y="0"/>
            <a:ext cx="3744686" cy="68580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0"/>
          </p:nvPr>
        </p:nvSpPr>
        <p:spPr>
          <a:xfrm>
            <a:off x="4229100" y="0"/>
            <a:ext cx="3733800" cy="68580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0"/>
          </p:nvPr>
        </p:nvSpPr>
        <p:spPr>
          <a:xfrm>
            <a:off x="7730133" y="1450053"/>
            <a:ext cx="2849950" cy="31509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4694192" y="1450053"/>
            <a:ext cx="2849950" cy="31509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1658250" y="1450053"/>
            <a:ext cx="2849950" cy="31509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idx="10"/>
          </p:nvPr>
        </p:nvSpPr>
        <p:spPr>
          <a:xfrm>
            <a:off x="6096000" y="0"/>
            <a:ext cx="2598057" cy="342900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8694058" y="-1"/>
            <a:ext cx="2598057" cy="34290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6096000" y="3429001"/>
            <a:ext cx="2598057" cy="34290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3"/>
          </p:nvPr>
        </p:nvSpPr>
        <p:spPr>
          <a:xfrm>
            <a:off x="8694058" y="3429001"/>
            <a:ext cx="2598057" cy="34290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idx="10"/>
          </p:nvPr>
        </p:nvSpPr>
        <p:spPr>
          <a:xfrm>
            <a:off x="911226" y="635001"/>
            <a:ext cx="5184775" cy="2794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1"/>
          </p:nvPr>
        </p:nvSpPr>
        <p:spPr>
          <a:xfrm>
            <a:off x="6096000" y="3442580"/>
            <a:ext cx="5184775" cy="2794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>
            <a:spLocks noGrp="1"/>
          </p:cNvSpPr>
          <p:nvPr>
            <p:ph type="pic" sz="quarter" idx="10"/>
          </p:nvPr>
        </p:nvSpPr>
        <p:spPr>
          <a:xfrm>
            <a:off x="911226" y="0"/>
            <a:ext cx="4046365" cy="5067759"/>
          </a:xfrm>
          <a:custGeom>
            <a:avLst/>
            <a:gdLst>
              <a:gd name="connsiteX0" fmla="*/ 0 w 4046365"/>
              <a:gd name="connsiteY0" fmla="*/ 0 h 5067759"/>
              <a:gd name="connsiteX1" fmla="*/ 4046365 w 4046365"/>
              <a:gd name="connsiteY1" fmla="*/ 0 h 5067759"/>
              <a:gd name="connsiteX2" fmla="*/ 4046365 w 4046365"/>
              <a:gd name="connsiteY2" fmla="*/ 5067759 h 5067759"/>
              <a:gd name="connsiteX3" fmla="*/ 0 w 4046365"/>
              <a:gd name="connsiteY3" fmla="*/ 5067759 h 506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6365" h="5067759">
                <a:moveTo>
                  <a:pt x="0" y="0"/>
                </a:moveTo>
                <a:lnTo>
                  <a:pt x="4046365" y="0"/>
                </a:lnTo>
                <a:lnTo>
                  <a:pt x="4046365" y="5067759"/>
                </a:lnTo>
                <a:lnTo>
                  <a:pt x="0" y="506775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>
            <a:spLocks noGrp="1"/>
          </p:cNvSpPr>
          <p:nvPr>
            <p:ph type="pic" sz="quarter" idx="10"/>
          </p:nvPr>
        </p:nvSpPr>
        <p:spPr>
          <a:xfrm>
            <a:off x="3949560" y="635001"/>
            <a:ext cx="4292880" cy="4181475"/>
          </a:xfrm>
          <a:custGeom>
            <a:avLst/>
            <a:gdLst>
              <a:gd name="connsiteX0" fmla="*/ 0 w 4292880"/>
              <a:gd name="connsiteY0" fmla="*/ 0 h 4181475"/>
              <a:gd name="connsiteX1" fmla="*/ 4292880 w 4292880"/>
              <a:gd name="connsiteY1" fmla="*/ 0 h 4181475"/>
              <a:gd name="connsiteX2" fmla="*/ 4292880 w 4292880"/>
              <a:gd name="connsiteY2" fmla="*/ 4181475 h 4181475"/>
              <a:gd name="connsiteX3" fmla="*/ 0 w 4292880"/>
              <a:gd name="connsiteY3" fmla="*/ 4181475 h 418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2880" h="4181475">
                <a:moveTo>
                  <a:pt x="0" y="0"/>
                </a:moveTo>
                <a:lnTo>
                  <a:pt x="4292880" y="0"/>
                </a:lnTo>
                <a:lnTo>
                  <a:pt x="4292880" y="4181475"/>
                </a:lnTo>
                <a:lnTo>
                  <a:pt x="0" y="41814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>
            <a:spLocks noGrp="1"/>
          </p:cNvSpPr>
          <p:nvPr>
            <p:ph type="pic" sz="quarter" idx="10"/>
          </p:nvPr>
        </p:nvSpPr>
        <p:spPr>
          <a:xfrm>
            <a:off x="911225" y="3073706"/>
            <a:ext cx="5184775" cy="3127069"/>
          </a:xfrm>
          <a:custGeom>
            <a:avLst/>
            <a:gdLst>
              <a:gd name="connsiteX0" fmla="*/ 0 w 5184775"/>
              <a:gd name="connsiteY0" fmla="*/ 0 h 3127069"/>
              <a:gd name="connsiteX1" fmla="*/ 5184775 w 5184775"/>
              <a:gd name="connsiteY1" fmla="*/ 0 h 3127069"/>
              <a:gd name="connsiteX2" fmla="*/ 5184775 w 5184775"/>
              <a:gd name="connsiteY2" fmla="*/ 3127069 h 3127069"/>
              <a:gd name="connsiteX3" fmla="*/ 0 w 5184775"/>
              <a:gd name="connsiteY3" fmla="*/ 3127069 h 3127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84775" h="3127069">
                <a:moveTo>
                  <a:pt x="0" y="0"/>
                </a:moveTo>
                <a:lnTo>
                  <a:pt x="5184775" y="0"/>
                </a:lnTo>
                <a:lnTo>
                  <a:pt x="5184775" y="3127069"/>
                </a:lnTo>
                <a:lnTo>
                  <a:pt x="0" y="312706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0"/>
          </p:nvPr>
        </p:nvSpPr>
        <p:spPr>
          <a:xfrm>
            <a:off x="407276" y="680545"/>
            <a:ext cx="3174124" cy="370489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3794235" y="2685611"/>
            <a:ext cx="3174124" cy="370489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0"/>
          </p:nvPr>
        </p:nvSpPr>
        <p:spPr>
          <a:xfrm>
            <a:off x="1" y="0"/>
            <a:ext cx="4950731" cy="68580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0"/>
          </p:nvPr>
        </p:nvSpPr>
        <p:spPr>
          <a:xfrm>
            <a:off x="4153679" y="2924081"/>
            <a:ext cx="1849696" cy="136434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1"/>
          </p:nvPr>
        </p:nvSpPr>
        <p:spPr>
          <a:xfrm>
            <a:off x="2227035" y="4836432"/>
            <a:ext cx="1849696" cy="13643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2"/>
          </p:nvPr>
        </p:nvSpPr>
        <p:spPr>
          <a:xfrm>
            <a:off x="6188625" y="4836432"/>
            <a:ext cx="1849696" cy="13643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3"/>
          </p:nvPr>
        </p:nvSpPr>
        <p:spPr>
          <a:xfrm>
            <a:off x="8115270" y="2924081"/>
            <a:ext cx="1849696" cy="13643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4"/>
          </p:nvPr>
        </p:nvSpPr>
        <p:spPr>
          <a:xfrm>
            <a:off x="10150216" y="4836432"/>
            <a:ext cx="1849696" cy="13643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5"/>
          </p:nvPr>
        </p:nvSpPr>
        <p:spPr>
          <a:xfrm>
            <a:off x="192088" y="2924081"/>
            <a:ext cx="1849696" cy="13643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>
            <a:spLocks noGrp="1"/>
          </p:cNvSpPr>
          <p:nvPr>
            <p:ph type="pic" idx="10"/>
          </p:nvPr>
        </p:nvSpPr>
        <p:spPr>
          <a:xfrm>
            <a:off x="6096000" y="1268414"/>
            <a:ext cx="5459730" cy="1874838"/>
          </a:xfrm>
          <a:custGeom>
            <a:avLst/>
            <a:gdLst>
              <a:gd name="connsiteX0" fmla="*/ 0 w 5459730"/>
              <a:gd name="connsiteY0" fmla="*/ 0 h 1874837"/>
              <a:gd name="connsiteX1" fmla="*/ 5459730 w 5459730"/>
              <a:gd name="connsiteY1" fmla="*/ 0 h 1874837"/>
              <a:gd name="connsiteX2" fmla="*/ 5459730 w 5459730"/>
              <a:gd name="connsiteY2" fmla="*/ 1874837 h 1874837"/>
              <a:gd name="connsiteX3" fmla="*/ 0 w 5459730"/>
              <a:gd name="connsiteY3" fmla="*/ 1874837 h 1874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9730" h="1874837">
                <a:moveTo>
                  <a:pt x="0" y="0"/>
                </a:moveTo>
                <a:lnTo>
                  <a:pt x="5459730" y="0"/>
                </a:lnTo>
                <a:lnTo>
                  <a:pt x="5459730" y="1874837"/>
                </a:lnTo>
                <a:lnTo>
                  <a:pt x="0" y="187483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>
            <a:spLocks noGrp="1"/>
          </p:cNvSpPr>
          <p:nvPr>
            <p:ph type="pic" sz="quarter" idx="10"/>
          </p:nvPr>
        </p:nvSpPr>
        <p:spPr>
          <a:xfrm>
            <a:off x="7258050" y="4069080"/>
            <a:ext cx="1210661" cy="1086168"/>
          </a:xfrm>
          <a:custGeom>
            <a:avLst/>
            <a:gdLst>
              <a:gd name="connsiteX0" fmla="*/ 0 w 1210661"/>
              <a:gd name="connsiteY0" fmla="*/ 0 h 1086168"/>
              <a:gd name="connsiteX1" fmla="*/ 1210661 w 1210661"/>
              <a:gd name="connsiteY1" fmla="*/ 0 h 1086168"/>
              <a:gd name="connsiteX2" fmla="*/ 1210661 w 1210661"/>
              <a:gd name="connsiteY2" fmla="*/ 1086168 h 1086168"/>
              <a:gd name="connsiteX3" fmla="*/ 0 w 1210661"/>
              <a:gd name="connsiteY3" fmla="*/ 1086168 h 1086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0661" h="1086168">
                <a:moveTo>
                  <a:pt x="0" y="0"/>
                </a:moveTo>
                <a:lnTo>
                  <a:pt x="1210661" y="0"/>
                </a:lnTo>
                <a:lnTo>
                  <a:pt x="1210661" y="1086168"/>
                </a:lnTo>
                <a:lnTo>
                  <a:pt x="0" y="108616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/>
          <p:cNvSpPr>
            <a:spLocks noGrp="1"/>
          </p:cNvSpPr>
          <p:nvPr>
            <p:ph type="pic" sz="quarter" idx="11"/>
          </p:nvPr>
        </p:nvSpPr>
        <p:spPr>
          <a:xfrm>
            <a:off x="8664082" y="4069080"/>
            <a:ext cx="1210661" cy="1086168"/>
          </a:xfrm>
          <a:custGeom>
            <a:avLst/>
            <a:gdLst>
              <a:gd name="connsiteX0" fmla="*/ 0 w 1210661"/>
              <a:gd name="connsiteY0" fmla="*/ 0 h 1086168"/>
              <a:gd name="connsiteX1" fmla="*/ 1210661 w 1210661"/>
              <a:gd name="connsiteY1" fmla="*/ 0 h 1086168"/>
              <a:gd name="connsiteX2" fmla="*/ 1210661 w 1210661"/>
              <a:gd name="connsiteY2" fmla="*/ 1086168 h 1086168"/>
              <a:gd name="connsiteX3" fmla="*/ 0 w 1210661"/>
              <a:gd name="connsiteY3" fmla="*/ 1086168 h 1086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0661" h="1086168">
                <a:moveTo>
                  <a:pt x="0" y="0"/>
                </a:moveTo>
                <a:lnTo>
                  <a:pt x="1210661" y="0"/>
                </a:lnTo>
                <a:lnTo>
                  <a:pt x="1210661" y="1086168"/>
                </a:lnTo>
                <a:lnTo>
                  <a:pt x="0" y="108616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任意多边形: 形状 11"/>
          <p:cNvSpPr>
            <a:spLocks noGrp="1"/>
          </p:cNvSpPr>
          <p:nvPr>
            <p:ph type="pic" sz="quarter" idx="12"/>
          </p:nvPr>
        </p:nvSpPr>
        <p:spPr>
          <a:xfrm>
            <a:off x="10070114" y="4069080"/>
            <a:ext cx="1210661" cy="1086168"/>
          </a:xfrm>
          <a:custGeom>
            <a:avLst/>
            <a:gdLst>
              <a:gd name="connsiteX0" fmla="*/ 0 w 1210661"/>
              <a:gd name="connsiteY0" fmla="*/ 0 h 1086168"/>
              <a:gd name="connsiteX1" fmla="*/ 1210661 w 1210661"/>
              <a:gd name="connsiteY1" fmla="*/ 0 h 1086168"/>
              <a:gd name="connsiteX2" fmla="*/ 1210661 w 1210661"/>
              <a:gd name="connsiteY2" fmla="*/ 1086168 h 1086168"/>
              <a:gd name="connsiteX3" fmla="*/ 0 w 1210661"/>
              <a:gd name="connsiteY3" fmla="*/ 1086168 h 1086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0661" h="1086168">
                <a:moveTo>
                  <a:pt x="0" y="0"/>
                </a:moveTo>
                <a:lnTo>
                  <a:pt x="1210661" y="0"/>
                </a:lnTo>
                <a:lnTo>
                  <a:pt x="1210661" y="1086168"/>
                </a:lnTo>
                <a:lnTo>
                  <a:pt x="0" y="108616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0"/>
          </p:nvPr>
        </p:nvSpPr>
        <p:spPr>
          <a:xfrm>
            <a:off x="6112316" y="0"/>
            <a:ext cx="6079684" cy="605111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911227" y="4095751"/>
            <a:ext cx="3603625" cy="21050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0"/>
          </p:nvPr>
        </p:nvSpPr>
        <p:spPr>
          <a:xfrm>
            <a:off x="6162839" y="1583676"/>
            <a:ext cx="2851698" cy="27597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3177463" y="1583676"/>
            <a:ext cx="2851698" cy="27597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192087" y="1583676"/>
            <a:ext cx="2851698" cy="27597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>
          <a:xfrm>
            <a:off x="9148215" y="1583676"/>
            <a:ext cx="2851698" cy="27597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0"/>
          </p:nvPr>
        </p:nvSpPr>
        <p:spPr>
          <a:xfrm>
            <a:off x="6096000" y="1268413"/>
            <a:ext cx="2232752" cy="236715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6096000" y="3820245"/>
            <a:ext cx="2232752" cy="23671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0"/>
          </p:nvPr>
        </p:nvSpPr>
        <p:spPr>
          <a:xfrm>
            <a:off x="911225" y="635000"/>
            <a:ext cx="10369550" cy="349885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6457951" y="3970338"/>
            <a:ext cx="1713105" cy="1619250"/>
          </a:xfrm>
          <a:custGeom>
            <a:avLst/>
            <a:gdLst>
              <a:gd name="connsiteX0" fmla="*/ 0 w 1713105"/>
              <a:gd name="connsiteY0" fmla="*/ 0 h 1619250"/>
              <a:gd name="connsiteX1" fmla="*/ 1713105 w 1713105"/>
              <a:gd name="connsiteY1" fmla="*/ 0 h 1619250"/>
              <a:gd name="connsiteX2" fmla="*/ 1713105 w 1713105"/>
              <a:gd name="connsiteY2" fmla="*/ 1619250 h 1619250"/>
              <a:gd name="connsiteX3" fmla="*/ 0 w 1713105"/>
              <a:gd name="connsiteY3" fmla="*/ 1619250 h 161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3105" h="1619250">
                <a:moveTo>
                  <a:pt x="0" y="0"/>
                </a:moveTo>
                <a:lnTo>
                  <a:pt x="1713105" y="0"/>
                </a:lnTo>
                <a:lnTo>
                  <a:pt x="1713105" y="1619250"/>
                </a:lnTo>
                <a:lnTo>
                  <a:pt x="0" y="16192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325235" y="3970338"/>
            <a:ext cx="1713105" cy="1619250"/>
          </a:xfrm>
          <a:custGeom>
            <a:avLst/>
            <a:gdLst>
              <a:gd name="connsiteX0" fmla="*/ 0 w 1713105"/>
              <a:gd name="connsiteY0" fmla="*/ 0 h 1619250"/>
              <a:gd name="connsiteX1" fmla="*/ 1713105 w 1713105"/>
              <a:gd name="connsiteY1" fmla="*/ 0 h 1619250"/>
              <a:gd name="connsiteX2" fmla="*/ 1713105 w 1713105"/>
              <a:gd name="connsiteY2" fmla="*/ 1619250 h 1619250"/>
              <a:gd name="connsiteX3" fmla="*/ 0 w 1713105"/>
              <a:gd name="connsiteY3" fmla="*/ 1619250 h 161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3105" h="1619250">
                <a:moveTo>
                  <a:pt x="0" y="0"/>
                </a:moveTo>
                <a:lnTo>
                  <a:pt x="1713105" y="0"/>
                </a:lnTo>
                <a:lnTo>
                  <a:pt x="1713105" y="1619250"/>
                </a:lnTo>
                <a:lnTo>
                  <a:pt x="0" y="16192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3"/>
          </p:nvPr>
        </p:nvSpPr>
        <p:spPr>
          <a:xfrm>
            <a:off x="10201084" y="3970338"/>
            <a:ext cx="1713105" cy="1619250"/>
          </a:xfrm>
          <a:custGeom>
            <a:avLst/>
            <a:gdLst>
              <a:gd name="connsiteX0" fmla="*/ 0 w 1713105"/>
              <a:gd name="connsiteY0" fmla="*/ 0 h 1619250"/>
              <a:gd name="connsiteX1" fmla="*/ 1713105 w 1713105"/>
              <a:gd name="connsiteY1" fmla="*/ 0 h 1619250"/>
              <a:gd name="connsiteX2" fmla="*/ 1713105 w 1713105"/>
              <a:gd name="connsiteY2" fmla="*/ 1619250 h 1619250"/>
              <a:gd name="connsiteX3" fmla="*/ 0 w 1713105"/>
              <a:gd name="connsiteY3" fmla="*/ 1619250 h 161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3105" h="1619250">
                <a:moveTo>
                  <a:pt x="0" y="0"/>
                </a:moveTo>
                <a:lnTo>
                  <a:pt x="1713105" y="0"/>
                </a:lnTo>
                <a:lnTo>
                  <a:pt x="1713105" y="1619250"/>
                </a:lnTo>
                <a:lnTo>
                  <a:pt x="0" y="16192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0"/>
          </p:nvPr>
        </p:nvSpPr>
        <p:spPr>
          <a:xfrm>
            <a:off x="1" y="0"/>
            <a:ext cx="12192000" cy="68580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 noGrp="1"/>
          </p:cNvSpPr>
          <p:nvPr>
            <p:ph type="pic" sz="quarter" idx="10"/>
          </p:nvPr>
        </p:nvSpPr>
        <p:spPr>
          <a:xfrm>
            <a:off x="11049000" y="1"/>
            <a:ext cx="1143000" cy="5210175"/>
          </a:xfrm>
          <a:custGeom>
            <a:avLst/>
            <a:gdLst>
              <a:gd name="connsiteX0" fmla="*/ 0 w 1143000"/>
              <a:gd name="connsiteY0" fmla="*/ 0 h 5210175"/>
              <a:gd name="connsiteX1" fmla="*/ 1143000 w 1143000"/>
              <a:gd name="connsiteY1" fmla="*/ 0 h 5210175"/>
              <a:gd name="connsiteX2" fmla="*/ 1143000 w 1143000"/>
              <a:gd name="connsiteY2" fmla="*/ 5210175 h 5210175"/>
              <a:gd name="connsiteX3" fmla="*/ 206382 w 1143000"/>
              <a:gd name="connsiteY3" fmla="*/ 5210175 h 5210175"/>
              <a:gd name="connsiteX4" fmla="*/ 0 w 1143000"/>
              <a:gd name="connsiteY4" fmla="*/ 5003793 h 521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5210175">
                <a:moveTo>
                  <a:pt x="0" y="0"/>
                </a:moveTo>
                <a:lnTo>
                  <a:pt x="1143000" y="0"/>
                </a:lnTo>
                <a:lnTo>
                  <a:pt x="1143000" y="5210175"/>
                </a:lnTo>
                <a:lnTo>
                  <a:pt x="206382" y="5210175"/>
                </a:lnTo>
                <a:cubicBezTo>
                  <a:pt x="92400" y="5210175"/>
                  <a:pt x="0" y="5117775"/>
                  <a:pt x="0" y="5003793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任意多边形: 形状 6"/>
          <p:cNvSpPr>
            <a:spLocks noGrp="1"/>
          </p:cNvSpPr>
          <p:nvPr>
            <p:ph type="pic" sz="quarter" idx="11"/>
          </p:nvPr>
        </p:nvSpPr>
        <p:spPr>
          <a:xfrm>
            <a:off x="7849772" y="2278966"/>
            <a:ext cx="2757268" cy="4579034"/>
          </a:xfrm>
          <a:custGeom>
            <a:avLst/>
            <a:gdLst>
              <a:gd name="connsiteX0" fmla="*/ 206326 w 2757268"/>
              <a:gd name="connsiteY0" fmla="*/ 0 h 4579034"/>
              <a:gd name="connsiteX1" fmla="*/ 2550942 w 2757268"/>
              <a:gd name="connsiteY1" fmla="*/ 0 h 4579034"/>
              <a:gd name="connsiteX2" fmla="*/ 2757268 w 2757268"/>
              <a:gd name="connsiteY2" fmla="*/ 206326 h 4579034"/>
              <a:gd name="connsiteX3" fmla="*/ 2757268 w 2757268"/>
              <a:gd name="connsiteY3" fmla="*/ 4579034 h 4579034"/>
              <a:gd name="connsiteX4" fmla="*/ 0 w 2757268"/>
              <a:gd name="connsiteY4" fmla="*/ 4579034 h 4579034"/>
              <a:gd name="connsiteX5" fmla="*/ 0 w 2757268"/>
              <a:gd name="connsiteY5" fmla="*/ 206326 h 4579034"/>
              <a:gd name="connsiteX6" fmla="*/ 206326 w 2757268"/>
              <a:gd name="connsiteY6" fmla="*/ 0 h 4579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57268" h="4579034">
                <a:moveTo>
                  <a:pt x="206326" y="0"/>
                </a:moveTo>
                <a:lnTo>
                  <a:pt x="2550942" y="0"/>
                </a:lnTo>
                <a:cubicBezTo>
                  <a:pt x="2664893" y="0"/>
                  <a:pt x="2757268" y="92375"/>
                  <a:pt x="2757268" y="206326"/>
                </a:cubicBezTo>
                <a:lnTo>
                  <a:pt x="2757268" y="4579034"/>
                </a:lnTo>
                <a:lnTo>
                  <a:pt x="0" y="4579034"/>
                </a:lnTo>
                <a:lnTo>
                  <a:pt x="0" y="206326"/>
                </a:lnTo>
                <a:cubicBezTo>
                  <a:pt x="0" y="92375"/>
                  <a:pt x="92375" y="0"/>
                  <a:pt x="20632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4.xml"/><Relationship Id="rId3" Type="http://schemas.openxmlformats.org/officeDocument/2006/relationships/themeOverride" Target="../theme/themeOverride11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6.xml"/><Relationship Id="rId2" Type="http://schemas.openxmlformats.org/officeDocument/2006/relationships/themeOverride" Target="../theme/themeOverride12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5.xml"/><Relationship Id="rId2" Type="http://schemas.openxmlformats.org/officeDocument/2006/relationships/themeOverride" Target="../theme/themeOverride13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themeOverride" Target="../theme/themeOverride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3" Type="http://schemas.openxmlformats.org/officeDocument/2006/relationships/notesSlide" Target="../notesSlides/notesSlide8.xml"/><Relationship Id="rId12" Type="http://schemas.openxmlformats.org/officeDocument/2006/relationships/slideLayout" Target="../slideLayouts/slideLayout5.xml"/><Relationship Id="rId11" Type="http://schemas.openxmlformats.org/officeDocument/2006/relationships/themeOverride" Target="../theme/themeOverride8.xml"/><Relationship Id="rId10" Type="http://schemas.openxmlformats.org/officeDocument/2006/relationships/tags" Target="../tags/tag9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5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占位符 22" descr="山上的风景&#10;&#10;描述已自动生成"/>
          <p:cNvPicPr>
            <a:picLocks noGrp="1" noChangeAspect="1"/>
          </p:cNvPicPr>
          <p:nvPr>
            <p:ph type="pic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>
            <a:fillRect/>
          </a:stretch>
        </p:blipFill>
        <p:spPr/>
      </p:pic>
      <p:sp>
        <p:nvSpPr>
          <p:cNvPr id="19" name="矩形 18"/>
          <p:cNvSpPr/>
          <p:nvPr/>
        </p:nvSpPr>
        <p:spPr>
          <a:xfrm>
            <a:off x="911225" y="1268413"/>
            <a:ext cx="10369550" cy="4321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</a:pP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583656" y="2192595"/>
            <a:ext cx="7310438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4800" b="1" dirty="0">
                <a:solidFill>
                  <a:schemeClr val="accent1"/>
                </a:solidFill>
                <a:latin typeface="Microsoft YaHei" panose="020B0503020204020204" charset="-122"/>
                <a:ea typeface="Microsoft YaHei" panose="020B0503020204020204" charset="-122"/>
              </a:rPr>
              <a:t>Проект этнопарка </a:t>
            </a:r>
            <a:endParaRPr lang="ru-RU" altLang="en-US" sz="4800" b="1" dirty="0">
              <a:solidFill>
                <a:schemeClr val="accent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ctr"/>
            <a:r>
              <a:rPr lang="ru-RU" altLang="en-US" sz="4800" b="1" dirty="0">
                <a:solidFill>
                  <a:schemeClr val="accent1"/>
                </a:solidFill>
                <a:latin typeface="Microsoft YaHei" panose="020B0503020204020204" charset="-122"/>
                <a:ea typeface="Microsoft YaHei" panose="020B0503020204020204" charset="-122"/>
              </a:rPr>
              <a:t> </a:t>
            </a:r>
            <a:endParaRPr lang="ru-RU" altLang="en-US" sz="4800" b="1" dirty="0">
              <a:solidFill>
                <a:schemeClr val="accent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ctr"/>
            <a:r>
              <a:rPr lang="ru-RU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rPr>
              <a:t>п.Каменомостский</a:t>
            </a:r>
            <a:endParaRPr lang="ru-RU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2" name="文本框 25"/>
          <p:cNvSpPr txBox="1"/>
          <p:nvPr/>
        </p:nvSpPr>
        <p:spPr>
          <a:xfrm>
            <a:off x="8674735" y="5897880"/>
            <a:ext cx="260604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ru-RU" altLang="en-US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Автор проекта:</a:t>
            </a:r>
            <a:endParaRPr lang="ru-RU" altLang="en-US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l"/>
            <a:r>
              <a:rPr lang="ru-RU" altLang="en-US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Магистрант 2 курса РиСО </a:t>
            </a:r>
            <a:br>
              <a:rPr lang="ru-RU" altLang="en-US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</a:br>
            <a:r>
              <a:rPr lang="ru-RU" altLang="en-US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Кумпан Наталья Владимировна</a:t>
            </a:r>
            <a:endParaRPr lang="ru-RU" altLang="en-US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占位符 76" descr="海上的风景&#10;&#10;描述已自动生成"/>
          <p:cNvPicPr>
            <a:picLocks noGrp="1" noChangeAspect="1"/>
          </p:cNvPicPr>
          <p:nvPr>
            <p:ph type="pic" idx="10"/>
          </p:nvPr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grpSp>
        <p:nvGrpSpPr>
          <p:cNvPr id="29" name="组合 28"/>
          <p:cNvGrpSpPr/>
          <p:nvPr/>
        </p:nvGrpSpPr>
        <p:grpSpPr>
          <a:xfrm>
            <a:off x="296510" y="4199552"/>
            <a:ext cx="5348605" cy="1723390"/>
            <a:chOff x="6783376" y="2424127"/>
            <a:chExt cx="5348605" cy="1723390"/>
          </a:xfrm>
        </p:grpSpPr>
        <p:sp>
          <p:nvSpPr>
            <p:cNvPr id="31" name="矩形 30"/>
            <p:cNvSpPr/>
            <p:nvPr/>
          </p:nvSpPr>
          <p:spPr>
            <a:xfrm>
              <a:off x="6962446" y="2424127"/>
              <a:ext cx="4636770" cy="4972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ru-RU" altLang="en-US" sz="24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Сроки реализации</a:t>
              </a:r>
              <a:endParaRPr lang="ru-RU" altLang="en-US" sz="2400" b="1" dirty="0">
                <a:solidFill>
                  <a:schemeClr val="accent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783376" y="3281377"/>
              <a:ext cx="5348605" cy="8661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ru-RU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Вид реализации: долгосрочный.</a:t>
              </a:r>
              <a:endParaRPr lang="ru-RU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  <a:p>
              <a:pPr>
                <a:lnSpc>
                  <a:spcPct val="140000"/>
                </a:lnSpc>
              </a:pPr>
              <a:r>
                <a:rPr lang="ru-RU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Срок реализации: 3 года при положительных условиях реализации. 5 лет при негативных условиях.</a:t>
              </a:r>
              <a:endParaRPr lang="ru-RU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6096000" y="1268730"/>
            <a:ext cx="5139055" cy="3912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096000" y="5276850"/>
            <a:ext cx="5139055" cy="3086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6146800" y="2369185"/>
            <a:ext cx="5038090" cy="2138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Дефицит бюджетного финансирования;</a:t>
            </a:r>
            <a:endParaRPr lang="ru-RU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Отсутствие заинтересованности органов власти в этнопарке;</a:t>
            </a:r>
            <a:endParaRPr lang="ru-RU" altLang="en-US" sz="1200" dirty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Неправильная оценка сроков, </a:t>
            </a: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rPr>
              <a:t> невозможность уложиться в установленные сроки реализации проекта</a:t>
            </a:r>
            <a:r>
              <a:rPr lang="ru-RU" alt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rPr>
              <a:t>;</a:t>
            </a:r>
            <a:endParaRPr lang="ru-RU" altLang="en-US" sz="1200" dirty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rPr>
              <a:t> </a:t>
            </a:r>
            <a:r>
              <a:rPr lang="ru-RU" alt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rPr>
              <a:t>Н</a:t>
            </a: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rPr>
              <a:t>епринятие конечного продукта аудиторией</a:t>
            </a:r>
            <a:r>
              <a:rPr lang="ru-RU" alt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rPr>
              <a:t>;</a:t>
            </a:r>
            <a:endParaRPr lang="ru-RU" altLang="en-US" sz="1200">
              <a:solidFill>
                <a:schemeClr val="tx1">
                  <a:lumMod val="95000"/>
                  <a:lumOff val="5000"/>
                </a:schemeClr>
              </a:solidFill>
              <a:latin typeface="Microsoft YaHei" panose="020B0503020204020204" charset="-122"/>
              <a:ea typeface="Microsoft YaHei" panose="020B0503020204020204" charset="-122"/>
              <a:sym typeface="+mn-ea"/>
            </a:endParaRP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rPr>
              <a:t>Поднятие цен на строительные материалы и услуги;</a:t>
            </a:r>
            <a:endParaRPr lang="en-US" sz="1200">
              <a:solidFill>
                <a:schemeClr val="tx1">
                  <a:lumMod val="95000"/>
                  <a:lumOff val="5000"/>
                </a:schemeClr>
              </a:solidFill>
              <a:latin typeface="Microsoft YaHei" panose="020B0503020204020204" charset="-122"/>
              <a:ea typeface="Microsoft YaHei" panose="020B0503020204020204" charset="-122"/>
              <a:sym typeface="+mn-ea"/>
            </a:endParaRPr>
          </a:p>
          <a:p>
            <a:pPr marL="171450" indent="-171450" algn="l">
              <a:lnSpc>
                <a:spcPct val="110000"/>
              </a:lnSpc>
            </a:pPr>
            <a:endParaRPr lang="ru-RU" altLang="en-US" sz="1200" dirty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pPr algn="l">
              <a:lnSpc>
                <a:spcPct val="110000"/>
              </a:lnSpc>
            </a:pPr>
            <a:endParaRPr lang="ru-RU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>
              <a:lnSpc>
                <a:spcPct val="110000"/>
              </a:lnSpc>
            </a:pPr>
            <a:endParaRPr lang="ru-RU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矩形 30"/>
          <p:cNvSpPr/>
          <p:nvPr/>
        </p:nvSpPr>
        <p:spPr>
          <a:xfrm>
            <a:off x="833720" y="1499532"/>
            <a:ext cx="4636770" cy="49720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ru-RU" altLang="en-US" sz="2400" b="1" dirty="0">
                <a:solidFill>
                  <a:schemeClr val="accent1"/>
                </a:solidFill>
                <a:latin typeface="Microsoft YaHei" panose="020B0503020204020204" charset="-122"/>
                <a:ea typeface="Microsoft YaHei" panose="020B0503020204020204" charset="-122"/>
              </a:rPr>
              <a:t>Риски проекта</a:t>
            </a:r>
            <a:endParaRPr lang="ru-RU" altLang="en-US" sz="2400" b="1" dirty="0">
              <a:solidFill>
                <a:schemeClr val="accent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3" name="矩形 31"/>
          <p:cNvSpPr/>
          <p:nvPr/>
        </p:nvSpPr>
        <p:spPr>
          <a:xfrm>
            <a:off x="654650" y="2356782"/>
            <a:ext cx="5348605" cy="60769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ru-RU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rPr>
              <a:t>Среди основных факторов, способных повлиять на результаты введения и реализации проекта можно выделить следующие:</a:t>
            </a:r>
            <a:endParaRPr lang="ru-RU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33755" y="1822602"/>
            <a:ext cx="5850890" cy="3660775"/>
            <a:chOff x="7131660" y="3151746"/>
            <a:chExt cx="5850890" cy="3660775"/>
          </a:xfrm>
        </p:grpSpPr>
        <p:sp>
          <p:nvSpPr>
            <p:cNvPr id="14" name="矩形 13"/>
            <p:cNvSpPr/>
            <p:nvPr/>
          </p:nvSpPr>
          <p:spPr>
            <a:xfrm>
              <a:off x="7209130" y="3151746"/>
              <a:ext cx="5344160" cy="76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ru-RU" altLang="en-US" sz="20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 Анализ рынка, конкурентов и оценка целесообразности проекта</a:t>
              </a:r>
              <a:endParaRPr lang="ru-RU" altLang="en-US" sz="2000" b="1" dirty="0">
                <a:solidFill>
                  <a:schemeClr val="accent1"/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131660" y="4395711"/>
              <a:ext cx="5850890" cy="24168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ru-RU" altLang="en-US" sz="1200" dirty="0">
                  <a:solidFill>
                    <a:schemeClr val="tx1"/>
                  </a:solidFill>
                  <a:latin typeface="Microsoft YaHei" panose="020B0503020204020204" charset="-122"/>
                  <a:ea typeface="Microsoft YaHei" panose="020B0503020204020204" charset="-122"/>
                  <a:cs typeface="Montserrat Thin" panose="00000300000000000000" charset="0"/>
                </a:rPr>
                <a:t>Проведенный нами анализ рынка и конкурентов показал, что аналогов подобного этнопарка в Республике Адыгея нет.</a:t>
              </a:r>
              <a:endParaRPr lang="ru-RU" altLang="en-US" sz="1200" dirty="0">
                <a:solidFill>
                  <a:schemeClr val="tx1"/>
                </a:solidFill>
                <a:latin typeface="Microsoft YaHei" panose="020B0503020204020204" charset="-122"/>
                <a:ea typeface="Microsoft YaHei" panose="020B0503020204020204" charset="-122"/>
                <a:cs typeface="Montserrat Thin" panose="00000300000000000000" charset="0"/>
              </a:endParaRPr>
            </a:p>
            <a:p>
              <a:pPr algn="l">
                <a:lnSpc>
                  <a:spcPct val="140000"/>
                </a:lnSpc>
              </a:pPr>
              <a:endParaRPr lang="ru-RU" altLang="en-US" sz="1200" dirty="0">
                <a:solidFill>
                  <a:schemeClr val="tx1"/>
                </a:solidFill>
                <a:latin typeface="Microsoft YaHei" panose="020B0503020204020204" charset="-122"/>
                <a:ea typeface="Microsoft YaHei" panose="020B0503020204020204" charset="-122"/>
                <a:cs typeface="Montserrat Thin" panose="00000300000000000000" charset="0"/>
              </a:endParaRPr>
            </a:p>
            <a:p>
              <a:pPr algn="l">
                <a:lnSpc>
                  <a:spcPct val="140000"/>
                </a:lnSpc>
              </a:pPr>
              <a:r>
                <a:rPr lang="ru-RU" altLang="en-US" sz="1200" dirty="0">
                  <a:solidFill>
                    <a:schemeClr val="tx1"/>
                  </a:solidFill>
                  <a:latin typeface="Microsoft YaHei" panose="020B0503020204020204" charset="-122"/>
                  <a:ea typeface="Microsoft YaHei" panose="020B0503020204020204" charset="-122"/>
                  <a:cs typeface="Montserrat Thin" panose="00000300000000000000" charset="0"/>
                </a:rPr>
                <a:t>Преимущества этнопарка  заключаются в уникальности территории, новом формате мероприятий (праздник в стиле этно, необычные интерьеры, невероятные сценарии и анимация, мероприятия под ключ), персональный менеджмент, индивидуальный подход, трансфер, предоставление презентационного оборудования, применение новейших компьютерных технологий и многое другое.</a:t>
              </a:r>
              <a:endParaRPr lang="ru-RU" altLang="en-US" sz="1200" dirty="0">
                <a:solidFill>
                  <a:schemeClr val="tx1"/>
                </a:solidFill>
                <a:latin typeface="Microsoft YaHei" panose="020B0503020204020204" charset="-122"/>
                <a:ea typeface="Microsoft YaHei" panose="020B0503020204020204" charset="-122"/>
                <a:cs typeface="Montserrat Thin" panose="00000300000000000000" charset="0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8636000" y="1301750"/>
            <a:ext cx="2645410" cy="23806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055100" y="3896995"/>
            <a:ext cx="2226310" cy="2406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911225" y="0"/>
            <a:ext cx="10369550" cy="635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Замещающая рамка рисунка 3" descr="gv0785b7mc1i13sd0gumxfej7d6c51uz"/>
          <p:cNvPicPr>
            <a:picLocks noChangeAspect="1"/>
          </p:cNvPicPr>
          <p:nvPr>
            <p:ph type="pic" idx="10"/>
          </p:nvPr>
        </p:nvPicPr>
        <p:blipFill>
          <a:blip r:embed="rId1"/>
          <a:srcRect l="17415" r="23315"/>
          <a:stretch>
            <a:fillRect/>
          </a:stretch>
        </p:blipFill>
        <p:spPr>
          <a:xfrm>
            <a:off x="8636000" y="1301750"/>
            <a:ext cx="2105025" cy="2367915"/>
          </a:xfrm>
          <a:prstGeom prst="rect">
            <a:avLst/>
          </a:prstGeom>
        </p:spPr>
      </p:pic>
      <p:pic>
        <p:nvPicPr>
          <p:cNvPr id="6" name="Замещающая рамка рисунка 5" descr="plato-lagonaki-1120x500"/>
          <p:cNvPicPr>
            <a:picLocks noChangeAspect="1"/>
          </p:cNvPicPr>
          <p:nvPr>
            <p:ph type="pic" sz="quarter" idx="11"/>
          </p:nvPr>
        </p:nvPicPr>
        <p:blipFill>
          <a:blip r:embed="rId2"/>
          <a:srcRect l="18800" r="42073"/>
          <a:stretch>
            <a:fillRect/>
          </a:stretch>
        </p:blipFill>
        <p:spPr>
          <a:xfrm>
            <a:off x="8636000" y="3896995"/>
            <a:ext cx="2109470" cy="24060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мещающая рамка рисунка 3" descr="gv0785b7mc1i13sd0gumxfej7d6c51uz"/>
          <p:cNvPicPr>
            <a:picLocks noChangeAspect="1"/>
          </p:cNvPicPr>
          <p:nvPr>
            <p:ph type="pic" idx="10"/>
          </p:nvPr>
        </p:nvPicPr>
        <p:blipFill>
          <a:blip r:embed="rId1"/>
          <a:srcRect l="31816" r="25085"/>
          <a:stretch>
            <a:fillRect/>
          </a:stretch>
        </p:blipFill>
        <p:spPr>
          <a:xfrm>
            <a:off x="0" y="0"/>
            <a:ext cx="4617720" cy="685736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5367020" y="382270"/>
            <a:ext cx="5100955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altLang="en-US" sz="2000" b="1" dirty="0">
                <a:solidFill>
                  <a:schemeClr val="accent2">
                    <a:lumMod val="7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rPr>
              <a:t>Потенциальная целевая аудитория</a:t>
            </a:r>
            <a:endParaRPr lang="ru-RU" altLang="en-US" sz="2000" b="1" dirty="0">
              <a:solidFill>
                <a:schemeClr val="accent2">
                  <a:lumMod val="75000"/>
                </a:schemeClr>
              </a:solidFill>
              <a:latin typeface="Microsoft YaHei" panose="020B0503020204020204" charset="-122"/>
              <a:ea typeface="Microsoft YaHei" panose="020B0503020204020204" charset="-122"/>
              <a:sym typeface="+mn-ea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8719185" y="1621155"/>
            <a:ext cx="3138805" cy="3616325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" name="矩形 78"/>
          <p:cNvSpPr/>
          <p:nvPr/>
        </p:nvSpPr>
        <p:spPr>
          <a:xfrm>
            <a:off x="5132705" y="1621155"/>
            <a:ext cx="3093085" cy="3616325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>
        <p:nvSpPr>
          <p:cNvPr id="10" name="矩形 26"/>
          <p:cNvSpPr/>
          <p:nvPr/>
        </p:nvSpPr>
        <p:spPr>
          <a:xfrm>
            <a:off x="5206365" y="1844675"/>
            <a:ext cx="2923540" cy="69913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10000"/>
              </a:lnSpc>
            </a:pPr>
            <a:r>
              <a:rPr lang="ru-RU" altLang="en-US" sz="1200" b="1">
                <a:solidFill>
                  <a:schemeClr val="accent2">
                    <a:lumMod val="7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rPr>
              <a:t>Дети в возрасте 11-17 лет,</a:t>
            </a:r>
            <a:endParaRPr lang="ru-RU" altLang="en-US" sz="1200" b="1">
              <a:solidFill>
                <a:schemeClr val="accent2">
                  <a:lumMod val="75000"/>
                </a:schemeClr>
              </a:solidFill>
              <a:latin typeface="Microsoft YaHei" panose="020B0503020204020204" charset="-122"/>
              <a:ea typeface="Microsoft YaHei" panose="020B0503020204020204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ru-RU" altLang="en-US" sz="1200" b="1">
                <a:solidFill>
                  <a:schemeClr val="accent2">
                    <a:lumMod val="7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rPr>
              <a:t>школьники средних классов</a:t>
            </a:r>
            <a:endParaRPr lang="ru-RU" altLang="en-US" sz="1200" b="1">
              <a:solidFill>
                <a:schemeClr val="accent2">
                  <a:lumMod val="75000"/>
                </a:schemeClr>
              </a:solidFill>
              <a:latin typeface="Microsoft YaHei" panose="020B0503020204020204" charset="-122"/>
              <a:ea typeface="Microsoft YaHei" panose="020B0503020204020204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ru-RU" altLang="en-US" sz="1200" b="1">
                <a:solidFill>
                  <a:schemeClr val="accent2">
                    <a:lumMod val="7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rPr>
              <a:t>(5-10 классы)</a:t>
            </a:r>
            <a:endParaRPr lang="ru-RU" altLang="en-US" sz="1200" b="1">
              <a:solidFill>
                <a:schemeClr val="accent2">
                  <a:lumMod val="75000"/>
                </a:schemeClr>
              </a:solidFill>
              <a:latin typeface="Microsoft YaHei" panose="020B0503020204020204" charset="-122"/>
              <a:ea typeface="Microsoft YaHei" panose="020B0503020204020204" charset="-122"/>
              <a:sym typeface="+mn-ea"/>
            </a:endParaRPr>
          </a:p>
        </p:txBody>
      </p:sp>
      <p:sp>
        <p:nvSpPr>
          <p:cNvPr id="12" name="矩形 26"/>
          <p:cNvSpPr/>
          <p:nvPr/>
        </p:nvSpPr>
        <p:spPr>
          <a:xfrm>
            <a:off x="8880475" y="1844675"/>
            <a:ext cx="2816860" cy="49657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10000"/>
              </a:lnSpc>
            </a:pPr>
            <a:r>
              <a:rPr lang="ru-RU" altLang="en-US" sz="1200" b="1">
                <a:solidFill>
                  <a:schemeClr val="accent2">
                    <a:lumMod val="7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rPr>
              <a:t>Возрастная группа (25-60 лет) с разным уровнем доходов.</a:t>
            </a:r>
            <a:endParaRPr lang="ru-RU" altLang="en-US" sz="1200" b="1">
              <a:solidFill>
                <a:schemeClr val="accent2">
                  <a:lumMod val="75000"/>
                </a:schemeClr>
              </a:solidFill>
              <a:latin typeface="Microsoft YaHei" panose="020B0503020204020204" charset="-122"/>
              <a:ea typeface="Microsoft YaHei" panose="020B0503020204020204" charset="-122"/>
              <a:sym typeface="+mn-ea"/>
            </a:endParaRPr>
          </a:p>
        </p:txBody>
      </p:sp>
      <p:sp>
        <p:nvSpPr>
          <p:cNvPr id="13" name="矩形 27"/>
          <p:cNvSpPr/>
          <p:nvPr/>
        </p:nvSpPr>
        <p:spPr>
          <a:xfrm>
            <a:off x="5206365" y="2929255"/>
            <a:ext cx="2900045" cy="2061210"/>
          </a:xfrm>
          <a:prstGeom prst="rect">
            <a:avLst/>
          </a:prstGeom>
        </p:spPr>
        <p:txBody>
          <a:bodyPr wrap="square">
            <a:spAutoFit/>
          </a:bodyPr>
          <a:p>
            <a:pPr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ru-RU" altLang="en-US" sz="1000" dirty="0">
                <a:solidFill>
                  <a:schemeClr val="tx1"/>
                </a:solidFill>
                <a:latin typeface="Microsoft YaHei" panose="020B0503020204020204" charset="-122"/>
                <a:ea typeface="Microsoft YaHei" panose="020B0503020204020204" charset="-122"/>
              </a:rPr>
              <a:t>Дети в данном возрасте особенно любопытны и психологически более готовы воспринимать новую информацию, чем школьники начальных классов (1-5 классы) и выпускающиеся из школы (11 классы), сосредоточенные на поступлении в высшие учебные заведения.</a:t>
            </a:r>
            <a:endParaRPr lang="ru-RU" altLang="en-US" sz="1000" dirty="0">
              <a:solidFill>
                <a:schemeClr val="tx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14" name="矩形 27"/>
          <p:cNvSpPr/>
          <p:nvPr/>
        </p:nvSpPr>
        <p:spPr>
          <a:xfrm>
            <a:off x="8907145" y="2929255"/>
            <a:ext cx="2764155" cy="1245235"/>
          </a:xfrm>
          <a:prstGeom prst="rect">
            <a:avLst/>
          </a:prstGeom>
        </p:spPr>
        <p:txBody>
          <a:bodyPr wrap="square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ru-RU" altLang="en-US" sz="1000" dirty="0">
                <a:solidFill>
                  <a:schemeClr val="tx1"/>
                </a:solidFill>
                <a:latin typeface="Microsoft YaHei" panose="020B0503020204020204" charset="-122"/>
                <a:ea typeface="Microsoft YaHei" panose="020B0503020204020204" charset="-122"/>
              </a:rPr>
              <a:t>Данная ЦА имеет достаточный уровень дохода для путешествий. Учитывая, что аудитория будет состоять не только из местных жителей, но и из туристов приезжающих на отдых в Адыгею.</a:t>
            </a:r>
            <a:endParaRPr lang="ru-RU" altLang="en-US" sz="1000" dirty="0">
              <a:solidFill>
                <a:schemeClr val="tx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11225" y="5310130"/>
            <a:ext cx="4046365" cy="15478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323205" y="469604"/>
            <a:ext cx="5748655" cy="2250440"/>
            <a:chOff x="2063422" y="3424252"/>
            <a:chExt cx="5748655" cy="2250440"/>
          </a:xfrm>
        </p:grpSpPr>
        <p:sp>
          <p:nvSpPr>
            <p:cNvPr id="19" name="矩形 18"/>
            <p:cNvSpPr/>
            <p:nvPr/>
          </p:nvSpPr>
          <p:spPr>
            <a:xfrm>
              <a:off x="2063422" y="3424252"/>
              <a:ext cx="5443220" cy="700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ru-RU" altLang="en-US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Форма продвижения этнопарка : мероприятия 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063422" y="4550107"/>
              <a:ext cx="5748655" cy="11245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ru-RU" altLang="en-US" sz="1200" dirty="0">
                  <a:solidFill>
                    <a:schemeClr val="tx1"/>
                  </a:solidFill>
                </a:rPr>
                <a:t>Продвижение этнопарка будет проходить средствами событийного туризма и проведением школьных экскурсий в рамках образовательной программы: позиционирование на мероприятиях и продажа сувенирной брендовой продукции. Также будет разработан сайт этнопарка.</a:t>
              </a:r>
              <a:endParaRPr lang="ru-RU" alt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323205" y="2655570"/>
            <a:ext cx="5848985" cy="36404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chemeClr val="accent1"/>
                </a:solidFill>
              </a:rPr>
              <a:t>Этнофестиваль «Лаго-Наки. Сокровища народов Адыгеи»</a:t>
            </a:r>
            <a:endParaRPr lang="en-US" altLang="zh-CN" sz="1200" b="1" dirty="0">
              <a:solidFill>
                <a:schemeClr val="accent1"/>
              </a:solidFill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en-US" sz="1200" b="1" dirty="0">
                <a:solidFill>
                  <a:schemeClr val="accent1"/>
                </a:solidFill>
              </a:rPr>
              <a:t>Новый год по адыгским традициям </a:t>
            </a:r>
            <a:endParaRPr lang="en-US" altLang="zh-CN" sz="1200" b="1" dirty="0">
              <a:solidFill>
                <a:schemeClr val="accent1"/>
              </a:solidFill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chemeClr val="accent1"/>
                </a:solidFill>
              </a:rPr>
              <a:t>Региональный фестиваль-конкурс хореографического искусства </a:t>
            </a:r>
            <a:endParaRPr lang="en-US" altLang="zh-CN" sz="1200" b="1" dirty="0">
              <a:solidFill>
                <a:schemeClr val="accent1"/>
              </a:solidFill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chemeClr val="accent1"/>
                </a:solidFill>
              </a:rPr>
              <a:t>«В ритмах народного танца»</a:t>
            </a:r>
            <a:endParaRPr lang="en-US" altLang="zh-CN" sz="1200" b="1" dirty="0">
              <a:solidFill>
                <a:schemeClr val="accent1"/>
              </a:solidFill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chemeClr val="accent1"/>
                </a:solidFill>
              </a:rPr>
              <a:t>Международный фестиваль адыгской (черкесской) культуры</a:t>
            </a:r>
            <a:endParaRPr lang="en-US" altLang="zh-CN" sz="1200" b="1" dirty="0">
              <a:solidFill>
                <a:schemeClr val="accent1"/>
              </a:solidFill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chemeClr val="accent1"/>
                </a:solidFill>
              </a:rPr>
              <a:t>Фестиваль «Адыгейского сыра»</a:t>
            </a:r>
            <a:endParaRPr lang="en-US" altLang="zh-CN" sz="1200" b="1" dirty="0">
              <a:solidFill>
                <a:schemeClr val="accent1"/>
              </a:solidFill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chemeClr val="accent1"/>
                </a:solidFill>
              </a:rPr>
              <a:t>День черкесского флага. </a:t>
            </a:r>
            <a:endParaRPr lang="en-US" altLang="zh-CN" sz="1200" b="1" dirty="0">
              <a:solidFill>
                <a:schemeClr val="accent1"/>
              </a:solidFill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chemeClr val="accent1"/>
                </a:solidFill>
              </a:rPr>
              <a:t>День черкесского костюма.</a:t>
            </a:r>
            <a:endParaRPr lang="en-US" altLang="zh-CN" sz="1200" b="1" dirty="0">
              <a:solidFill>
                <a:schemeClr val="accent1"/>
              </a:solidFill>
            </a:endParaRPr>
          </a:p>
        </p:txBody>
      </p:sp>
      <p:pic>
        <p:nvPicPr>
          <p:cNvPr id="3" name="Замещающая рамка рисунка 2" descr="gv0785b7mc1i13sd0gumxfej7d6c51uz"/>
          <p:cNvPicPr>
            <a:picLocks noChangeAspect="1"/>
          </p:cNvPicPr>
          <p:nvPr>
            <p:ph type="pic" sz="quarter" idx="10"/>
          </p:nvPr>
        </p:nvPicPr>
        <p:blipFill>
          <a:blip r:embed="rId1"/>
          <a:srcRect l="18566" r="25926"/>
          <a:stretch>
            <a:fillRect/>
          </a:stretch>
        </p:blipFill>
        <p:spPr>
          <a:xfrm>
            <a:off x="893445" y="0"/>
            <a:ext cx="4064000" cy="50203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8961755" y="0"/>
            <a:ext cx="11537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922145" y="569299"/>
            <a:ext cx="6964680" cy="6160135"/>
            <a:chOff x="-1337638" y="3523947"/>
            <a:chExt cx="6964680" cy="6160135"/>
          </a:xfrm>
        </p:grpSpPr>
        <p:sp>
          <p:nvSpPr>
            <p:cNvPr id="19" name="矩形 18"/>
            <p:cNvSpPr/>
            <p:nvPr/>
          </p:nvSpPr>
          <p:spPr>
            <a:xfrm>
              <a:off x="-1337638" y="3523947"/>
              <a:ext cx="5443220" cy="3956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ru-RU" altLang="en-US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Классификация проекта по критериям: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-1337638" y="4351352"/>
              <a:ext cx="6964680" cy="5332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ru-RU" altLang="en-US" sz="16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1. По масштабу                             </a:t>
              </a:r>
              <a:endParaRPr lang="ru-RU" altLang="en-US" sz="1600" b="1" dirty="0">
                <a:solidFill>
                  <a:schemeClr val="accent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  <a:p>
              <a:pPr>
                <a:lnSpc>
                  <a:spcPct val="160000"/>
                </a:lnSpc>
              </a:pPr>
              <a:r>
                <a:rPr lang="ru-RU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Сложный</a:t>
              </a:r>
              <a:endParaRPr lang="ru-RU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  <a:p>
              <a:pPr>
                <a:lnSpc>
                  <a:spcPct val="160000"/>
                </a:lnSpc>
              </a:pPr>
              <a:r>
                <a:rPr lang="ru-RU" altLang="en-US" sz="16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2. По характеру</a:t>
              </a:r>
              <a:endParaRPr lang="ru-RU" altLang="en-US" sz="1600" b="1" dirty="0">
                <a:solidFill>
                  <a:schemeClr val="accent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  <a:p>
              <a:pPr>
                <a:lnSpc>
                  <a:spcPct val="160000"/>
                </a:lnSpc>
              </a:pPr>
              <a:r>
                <a:rPr lang="ru-RU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Территориальный</a:t>
              </a:r>
              <a:endParaRPr lang="ru-RU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  <a:p>
              <a:pPr>
                <a:lnSpc>
                  <a:spcPct val="160000"/>
                </a:lnSpc>
              </a:pPr>
              <a:r>
                <a:rPr lang="ru-RU" altLang="en-US" sz="16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3.По сложности </a:t>
              </a:r>
              <a:endParaRPr lang="ru-RU" altLang="en-US" sz="1600" b="1" dirty="0">
                <a:solidFill>
                  <a:schemeClr val="accent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  <a:p>
              <a:pPr>
                <a:lnSpc>
                  <a:spcPct val="160000"/>
                </a:lnSpc>
              </a:pPr>
              <a:r>
                <a:rPr lang="ru-RU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Организационно сложный</a:t>
              </a:r>
              <a:endParaRPr lang="ru-RU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  <a:p>
              <a:pPr>
                <a:lnSpc>
                  <a:spcPct val="160000"/>
                </a:lnSpc>
              </a:pPr>
              <a:r>
                <a:rPr lang="ru-RU" altLang="en-US" sz="16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4. По уровню проекта </a:t>
              </a:r>
              <a:endParaRPr lang="ru-RU" altLang="en-US" sz="1600" b="1" dirty="0">
                <a:solidFill>
                  <a:schemeClr val="accent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  <a:p>
              <a:pPr>
                <a:lnSpc>
                  <a:spcPct val="160000"/>
                </a:lnSpc>
              </a:pPr>
              <a:r>
                <a:rPr lang="ru-RU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Проект</a:t>
              </a:r>
              <a:endParaRPr lang="ru-RU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  <a:p>
              <a:pPr>
                <a:lnSpc>
                  <a:spcPct val="160000"/>
                </a:lnSpc>
              </a:pPr>
              <a:r>
                <a:rPr lang="ru-RU" altLang="en-US" sz="16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5. По срокам реализации </a:t>
              </a:r>
              <a:endParaRPr lang="ru-RU" altLang="en-US" sz="1600" b="1" dirty="0">
                <a:solidFill>
                  <a:schemeClr val="accent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  <a:p>
              <a:pPr>
                <a:lnSpc>
                  <a:spcPct val="160000"/>
                </a:lnSpc>
              </a:pPr>
              <a:r>
                <a:rPr lang="ru-RU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Долгосрочный</a:t>
              </a:r>
              <a:endParaRPr lang="ru-RU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  <a:p>
              <a:pPr>
                <a:lnSpc>
                  <a:spcPct val="160000"/>
                </a:lnSpc>
              </a:pPr>
              <a:r>
                <a:rPr lang="ru-RU" altLang="en-US" sz="16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6. По требованиям к качеству </a:t>
              </a:r>
              <a:endParaRPr lang="ru-RU" altLang="en-US" sz="1600" b="1" dirty="0">
                <a:solidFill>
                  <a:schemeClr val="accent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  <a:p>
              <a:pPr>
                <a:lnSpc>
                  <a:spcPct val="160000"/>
                </a:lnSpc>
              </a:pPr>
              <a:r>
                <a:rPr lang="ru-RU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Стандартный</a:t>
              </a:r>
              <a:endParaRPr lang="ru-RU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  <a:p>
              <a:pPr>
                <a:lnSpc>
                  <a:spcPct val="140000"/>
                </a:lnSpc>
              </a:pPr>
              <a:endParaRPr lang="ru-RU" altLang="en-US" sz="1200" dirty="0">
                <a:solidFill>
                  <a:schemeClr val="tx1"/>
                </a:solidFill>
              </a:endParaRPr>
            </a:p>
            <a:p>
              <a:pPr>
                <a:lnSpc>
                  <a:spcPct val="140000"/>
                </a:lnSpc>
              </a:pPr>
              <a:endParaRPr lang="ru-RU" alt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矩形 15"/>
          <p:cNvSpPr/>
          <p:nvPr/>
        </p:nvSpPr>
        <p:spPr>
          <a:xfrm>
            <a:off x="10190480" y="0"/>
            <a:ext cx="31496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 descr="图片包含 覆盖, 雪, 树, 黑暗&#10;&#10;描述已自动生成"/>
          <p:cNvPicPr>
            <a:picLocks noGrp="1" noChangeAspect="1"/>
          </p:cNvPicPr>
          <p:nvPr>
            <p:ph type="pic" idx="10"/>
          </p:nvPr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26" name="文本框 25"/>
          <p:cNvSpPr txBox="1"/>
          <p:nvPr/>
        </p:nvSpPr>
        <p:spPr>
          <a:xfrm>
            <a:off x="2440781" y="2291655"/>
            <a:ext cx="731043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4800" b="1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Спасибо за внимание</a:t>
            </a:r>
            <a:endParaRPr lang="ru-RU" altLang="en-US" sz="4800" b="1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82600" y="656590"/>
            <a:ext cx="10579100" cy="1918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ru-RU" altLang="en-US" b="1" dirty="0">
                <a:solidFill>
                  <a:schemeClr val="accent1"/>
                </a:solidFill>
              </a:rPr>
              <a:t>Что такое этнопарк?</a:t>
            </a:r>
            <a:endParaRPr lang="ru-RU" altLang="en-US" b="1" dirty="0">
              <a:solidFill>
                <a:schemeClr val="accent1"/>
              </a:solidFill>
            </a:endParaRPr>
          </a:p>
          <a:p>
            <a:pPr algn="ctr">
              <a:lnSpc>
                <a:spcPct val="110000"/>
              </a:lnSpc>
            </a:pPr>
            <a:endParaRPr lang="ru-RU" altLang="en-US" b="1" dirty="0">
              <a:solidFill>
                <a:schemeClr val="accent1"/>
              </a:solidFill>
            </a:endParaRPr>
          </a:p>
          <a:p>
            <a:pPr algn="l">
              <a:lnSpc>
                <a:spcPct val="110000"/>
              </a:lnSpc>
            </a:pPr>
            <a:r>
              <a:rPr lang="ru-RU" altLang="en-US" dirty="0">
                <a:solidFill>
                  <a:schemeClr val="accent1"/>
                </a:solidFill>
              </a:rPr>
              <a:t>Этнопарк — это уникальный этнографический проект под открытым небом, который позволяет всем желающим познакомиться с аутентичными жилищами, бытом, традициями и культурой народов разных стран.</a:t>
            </a:r>
            <a:endParaRPr lang="ru-RU" altLang="en-US" dirty="0">
              <a:solidFill>
                <a:schemeClr val="accent1"/>
              </a:solidFill>
            </a:endParaRPr>
          </a:p>
          <a:p>
            <a:pPr algn="l">
              <a:lnSpc>
                <a:spcPct val="110000"/>
              </a:lnSpc>
            </a:pPr>
            <a:endParaRPr lang="ru-RU" altLang="en-US" dirty="0">
              <a:solidFill>
                <a:schemeClr val="accent1"/>
              </a:solidFill>
            </a:endParaRPr>
          </a:p>
        </p:txBody>
      </p:sp>
      <p:pic>
        <p:nvPicPr>
          <p:cNvPr id="2" name="Изображение 1" descr="0e7987676aef7f76d248bfd3808f78b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600" y="3347720"/>
            <a:ext cx="4038600" cy="2286000"/>
          </a:xfrm>
          <a:prstGeom prst="rect">
            <a:avLst/>
          </a:prstGeom>
        </p:spPr>
      </p:pic>
      <p:pic>
        <p:nvPicPr>
          <p:cNvPr id="3" name="Изображение 2" descr="dntik.ruфино-угорски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3775" y="3347720"/>
            <a:ext cx="3082290" cy="2312035"/>
          </a:xfrm>
          <a:prstGeom prst="rect">
            <a:avLst/>
          </a:prstGeom>
        </p:spPr>
      </p:pic>
      <p:pic>
        <p:nvPicPr>
          <p:cNvPr id="4" name="Изображение 3" descr="1491643084_ethno1"/>
          <p:cNvPicPr>
            <a:picLocks noChangeAspect="1"/>
          </p:cNvPicPr>
          <p:nvPr/>
        </p:nvPicPr>
        <p:blipFill>
          <a:blip r:embed="rId3"/>
          <a:srcRect l="18203"/>
          <a:stretch>
            <a:fillRect/>
          </a:stretch>
        </p:blipFill>
        <p:spPr>
          <a:xfrm>
            <a:off x="8168640" y="3322320"/>
            <a:ext cx="3644265" cy="2336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图片包含 户外, 山, 自然, 骑&#10;&#10;描述已自动生成"/>
          <p:cNvPicPr>
            <a:picLocks noGrp="1" noChangeAspect="1"/>
          </p:cNvPicPr>
          <p:nvPr>
            <p:ph type="pic" idx="10"/>
          </p:nvPr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>
            <a:fillRect/>
          </a:stretch>
        </p:blipFill>
        <p:spPr>
          <a:xfrm flipH="1">
            <a:off x="1" y="0"/>
            <a:ext cx="4950731" cy="6858000"/>
          </a:xfrm>
        </p:spPr>
      </p:pic>
      <p:sp>
        <p:nvSpPr>
          <p:cNvPr id="4" name="矩形 3"/>
          <p:cNvSpPr/>
          <p:nvPr/>
        </p:nvSpPr>
        <p:spPr>
          <a:xfrm>
            <a:off x="495299" y="1268413"/>
            <a:ext cx="3857625" cy="4321175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309370" y="3065145"/>
            <a:ext cx="250888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altLang="en-US" sz="2400" b="1">
                <a:solidFill>
                  <a:schemeClr val="bg1"/>
                </a:solidFill>
                <a:latin typeface="Montserrat Black" panose="00000A00000000000000" charset="0"/>
                <a:ea typeface="Microsoft YaHei" panose="020B0503020204020204" charset="-122"/>
                <a:cs typeface="Montserrat Black" panose="00000A00000000000000" charset="0"/>
                <a:sym typeface="+mn-ea"/>
              </a:rPr>
              <a:t>О проекте этнопарка</a:t>
            </a:r>
            <a:endParaRPr lang="ru-RU" altLang="en-US" sz="2400" b="1" dirty="0">
              <a:solidFill>
                <a:schemeClr val="bg1"/>
              </a:solidFill>
              <a:latin typeface="Montserrat Black" panose="00000A00000000000000" charset="0"/>
              <a:ea typeface="Microsoft YaHei" panose="020B0503020204020204" charset="-122"/>
              <a:cs typeface="Montserrat Black" panose="00000A00000000000000" charset="0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20055" y="457200"/>
            <a:ext cx="6264275" cy="5944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ru-RU" altLang="en-US" sz="1600" b="1" dirty="0">
                <a:solidFill>
                  <a:srgbClr val="58B695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Этнографический парк-музей представляет собой воссоздание черкесского аула 18-19 веков. Уникальная возможность окунуться в быд черкесского народа, а также возможность провести день как его проводили люди живущие в ауле того времени. </a:t>
            </a:r>
            <a:endParaRPr lang="ru-RU" altLang="en-US" sz="1600" b="1" dirty="0">
              <a:solidFill>
                <a:srgbClr val="58B695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140000"/>
              </a:lnSpc>
            </a:pPr>
            <a:r>
              <a:rPr lang="ru-RU" altLang="en-US" sz="1600" b="1" dirty="0">
                <a:solidFill>
                  <a:srgbClr val="58B695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Здесь на площади 2 гектара представлены архитектура, национальная кухня, ремёсла, традиции и быт черкессов. Проект живёт и развивается ежедневно. Кипит работа в ремесленных мастерских, пестритдиковинками сувенирная лавка, распахнуты двери музея, ведут неторопливое повествование хранители культуры, приветствуют гостей пушистые и пернатые питомцы.</a:t>
            </a:r>
            <a:endParaRPr lang="ru-RU" altLang="en-US" sz="1600" b="1" dirty="0">
              <a:solidFill>
                <a:srgbClr val="58B695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140000"/>
              </a:lnSpc>
            </a:pPr>
            <a:r>
              <a:rPr lang="ru-RU" altLang="en-US" sz="1600" b="1" dirty="0">
                <a:solidFill>
                  <a:srgbClr val="58B695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 этнопарке проводятся различные тематические фестивали.В нашем парке-музее можно примерить национальные костюмы, освоить редкие ремёсла, купить сувениры, сделать своими руками полезные вещицы, попробовать блюда национальной кухни черкессов и многое другое.</a:t>
            </a:r>
            <a:endParaRPr lang="ru-RU" altLang="en-US" sz="1600" b="1" dirty="0">
              <a:solidFill>
                <a:srgbClr val="58B695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140000"/>
              </a:lnSpc>
            </a:pPr>
            <a:r>
              <a:rPr lang="ru-RU" altLang="en-US" sz="1600" b="1" dirty="0">
                <a:solidFill>
                  <a:srgbClr val="58B695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Этнопарк будет распологаться в п. Каменномостский.</a:t>
            </a:r>
            <a:endParaRPr lang="ru-RU" altLang="en-US" sz="1600" b="1" dirty="0">
              <a:solidFill>
                <a:srgbClr val="58B695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140000"/>
              </a:lnSpc>
            </a:pPr>
            <a:endParaRPr lang="ru-RU" altLang="en-US" sz="1600" b="1" dirty="0">
              <a:solidFill>
                <a:srgbClr val="58B695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草地上的风景&#10;&#10;描述已自动生成"/>
          <p:cNvPicPr>
            <a:picLocks noGrp="1" noChangeAspect="1"/>
          </p:cNvPicPr>
          <p:nvPr>
            <p:ph type="pic" idx="10"/>
          </p:nvPr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" b="1612"/>
          <a:stretch>
            <a:fillRect/>
          </a:stretch>
        </p:blipFill>
        <p:spPr/>
      </p:pic>
      <p:sp>
        <p:nvSpPr>
          <p:cNvPr id="9" name="矩形 8"/>
          <p:cNvSpPr/>
          <p:nvPr/>
        </p:nvSpPr>
        <p:spPr>
          <a:xfrm>
            <a:off x="192088" y="206694"/>
            <a:ext cx="5903912" cy="644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2325" y="671195"/>
            <a:ext cx="4466590" cy="395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ru-RU" altLang="en-US" b="1" dirty="0">
                <a:solidFill>
                  <a:srgbClr val="58B695"/>
                </a:solidFill>
                <a:latin typeface="Microsoft YaHei" panose="020B0503020204020204" charset="-122"/>
                <a:ea typeface="Microsoft YaHei" panose="020B0503020204020204" charset="-122"/>
                <a:cs typeface="Montserrat Thin" panose="00000300000000000000" charset="0"/>
              </a:rPr>
              <a:t>Цели и задачи проекта:</a:t>
            </a:r>
            <a:endParaRPr lang="ru-RU" altLang="en-US" b="1" dirty="0">
              <a:solidFill>
                <a:srgbClr val="58B695"/>
              </a:solidFill>
              <a:latin typeface="Microsoft YaHei" panose="020B0503020204020204" charset="-122"/>
              <a:ea typeface="Microsoft YaHei" panose="020B0503020204020204" charset="-122"/>
              <a:cs typeface="Montserrat Thin" panose="00000300000000000000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2325" y="1299210"/>
            <a:ext cx="3423285" cy="371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ru-RU" altLang="en-US" sz="1200" b="1" dirty="0">
                <a:solidFill>
                  <a:schemeClr val="bg1"/>
                </a:solidFill>
              </a:rPr>
              <a:t>цель проекта:  </a:t>
            </a:r>
            <a:endParaRPr lang="ru-RU" altLang="en-US" sz="1200" b="1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0105" y="1789612"/>
            <a:ext cx="4608226" cy="2027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Создание места для изучения традиций и культуры адыгов, а также укрепления связий черкесского народа с другими народами России и мира.</a:t>
            </a:r>
            <a:endParaRPr lang="ru-RU" altLang="en-US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Создание современного многофункционального этнокультурного комплекса, осуществляющего функции культурно-познавательного, общественно-политического, ориентированного на сохранение, рациональное использование, популяризацию и развитие этнокультурного наследия черкесского народа;</a:t>
            </a:r>
            <a:endParaRPr lang="ru-RU" altLang="en-US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Создание рентабельного туристско-развлекательного комплекса, отвечающего самым современным техническим и организационным требованиям, активизирующего развитие туризма в Республике Адыгеи.</a:t>
            </a:r>
            <a:endParaRPr lang="ru-RU" altLang="en-US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22390" y="1144905"/>
            <a:ext cx="5532120" cy="5379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altLang="en-US" sz="1600" b="1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Концепция проекта «ЭТНОПАРКА» базируется на таких значимых критериях, как: </a:t>
            </a:r>
            <a:endParaRPr lang="ru-RU" altLang="en-US" sz="1600" b="1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>
              <a:lnSpc>
                <a:spcPct val="110000"/>
              </a:lnSpc>
            </a:pPr>
            <a:endParaRPr lang="ru-RU" altLang="en-US" sz="1600" b="1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1600" b="1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уникальность в воплощении идеи быта народа;</a:t>
            </a:r>
            <a:endParaRPr lang="ru-RU" altLang="en-US" sz="1600" b="1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1600" b="1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эксклюзивность и аутентичность формируемого контента;</a:t>
            </a:r>
            <a:endParaRPr lang="ru-RU" altLang="en-US" sz="1600" b="1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1600" b="1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сочетание открытости, целостности, гармонии идей, людей и среды;</a:t>
            </a:r>
            <a:endParaRPr lang="ru-RU" altLang="en-US" sz="1600" b="1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1600" b="1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естественность постижения гостями культурных кодов на личном опыте;</a:t>
            </a:r>
            <a:endParaRPr lang="ru-RU" altLang="en-US" sz="1600" b="1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1600" b="1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масштабность замысла соединения мудрости народа;</a:t>
            </a:r>
            <a:endParaRPr lang="ru-RU" altLang="en-US" sz="1600" b="1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1600" b="1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следование принципам заботы об окружающей среде и осознанном образе жизни.</a:t>
            </a:r>
            <a:endParaRPr lang="ru-RU" altLang="en-US" sz="1600" b="1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3" name="矩形 19"/>
          <p:cNvSpPr/>
          <p:nvPr/>
        </p:nvSpPr>
        <p:spPr>
          <a:xfrm>
            <a:off x="822325" y="4006215"/>
            <a:ext cx="3423285" cy="3987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10000"/>
              </a:lnSpc>
            </a:pPr>
            <a:r>
              <a:rPr lang="ru-RU" altLang="en-US" sz="1200" b="1" dirty="0">
                <a:solidFill>
                  <a:schemeClr val="bg1"/>
                </a:solidFill>
              </a:rPr>
              <a:t>задачи:</a:t>
            </a:r>
            <a:endParaRPr lang="ru-RU" altLang="en-US" sz="1200" b="1" dirty="0">
              <a:solidFill>
                <a:schemeClr val="bg1"/>
              </a:solidFill>
            </a:endParaRPr>
          </a:p>
        </p:txBody>
      </p:sp>
      <p:sp>
        <p:nvSpPr>
          <p:cNvPr id="5" name="矩形 20"/>
          <p:cNvSpPr/>
          <p:nvPr/>
        </p:nvSpPr>
        <p:spPr>
          <a:xfrm>
            <a:off x="822325" y="4594407"/>
            <a:ext cx="4608226" cy="1446530"/>
          </a:xfrm>
          <a:prstGeom prst="rect">
            <a:avLst/>
          </a:prstGeom>
        </p:spPr>
        <p:txBody>
          <a:bodyPr wrap="square">
            <a:spAutoFit/>
          </a:bodyPr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ontserrat Thin" panose="00000300000000000000" charset="0"/>
                <a:sym typeface="+mn-ea"/>
              </a:rPr>
              <a:t>сбор сведений о культуре и традициях черкессов</a:t>
            </a:r>
            <a:endParaRPr lang="ru-RU" altLang="en-US" sz="9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charset="-122"/>
              <a:ea typeface="Microsoft YaHei" panose="020B0503020204020204" charset="-122"/>
              <a:cs typeface="Montserrat Thin" panose="00000300000000000000" charset="0"/>
              <a:sym typeface="+mn-ea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ontserrat Thin" panose="00000300000000000000" charset="0"/>
                <a:sym typeface="+mn-ea"/>
              </a:rPr>
              <a:t>подбор территории для будущего этнопарка</a:t>
            </a:r>
            <a:endParaRPr lang="ru-RU" altLang="en-US" sz="9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charset="-122"/>
              <a:ea typeface="Microsoft YaHei" panose="020B0503020204020204" charset="-122"/>
              <a:cs typeface="Montserrat Thin" panose="00000300000000000000" charset="0"/>
              <a:sym typeface="+mn-ea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ontserrat Thin" panose="00000300000000000000" charset="0"/>
                <a:sym typeface="+mn-ea"/>
              </a:rPr>
              <a:t>поиск спонсоров и партнеров для создания проекта</a:t>
            </a:r>
            <a:endParaRPr lang="ru-RU" altLang="en-US" sz="9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charset="-122"/>
              <a:ea typeface="Microsoft YaHei" panose="020B0503020204020204" charset="-122"/>
              <a:cs typeface="Montserrat Thin" panose="00000300000000000000" charset="0"/>
              <a:sym typeface="+mn-ea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ontserrat Thin" panose="00000300000000000000" charset="0"/>
                <a:sym typeface="+mn-ea"/>
              </a:rPr>
              <a:t>постройка сооружений энопарка</a:t>
            </a:r>
            <a:endParaRPr lang="ru-RU" altLang="en-US" sz="9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charset="-122"/>
              <a:ea typeface="Microsoft YaHei" panose="020B0503020204020204" charset="-122"/>
              <a:cs typeface="Montserrat Thin" panose="00000300000000000000" charset="0"/>
              <a:sym typeface="+mn-ea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ontserrat Thin" panose="00000300000000000000" charset="0"/>
                <a:sym typeface="+mn-ea"/>
              </a:rPr>
              <a:t>создание стратегии продвижения этнопарка</a:t>
            </a:r>
            <a:endParaRPr lang="ru-RU" altLang="en-US" sz="9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charset="-122"/>
              <a:ea typeface="Microsoft YaHei" panose="020B0503020204020204" charset="-122"/>
              <a:cs typeface="Montserrat Thin" panose="00000300000000000000" charset="0"/>
              <a:sym typeface="+mn-ea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ru-RU" altLang="en-US" sz="9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charset="-122"/>
              <a:ea typeface="Microsoft YaHei" panose="020B0503020204020204" charset="-122"/>
              <a:cs typeface="Montserrat Thin" panose="00000300000000000000" charset="0"/>
              <a:sym typeface="+mn-ea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ru-RU" altLang="en-US" sz="9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charset="-122"/>
              <a:ea typeface="Microsoft YaHei" panose="020B0503020204020204" charset="-122"/>
              <a:cs typeface="Montserrat Thin" panose="00000300000000000000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草地上的风景&#10;&#10;描述已自动生成"/>
          <p:cNvPicPr>
            <a:picLocks noGrp="1" noChangeAspect="1"/>
          </p:cNvPicPr>
          <p:nvPr>
            <p:ph type="pic" idx="10"/>
          </p:nvPr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" b="1612"/>
          <a:stretch>
            <a:fillRect/>
          </a:stretch>
        </p:blipFill>
        <p:spPr/>
      </p:pic>
      <p:sp>
        <p:nvSpPr>
          <p:cNvPr id="9" name="矩形 8"/>
          <p:cNvSpPr/>
          <p:nvPr/>
        </p:nvSpPr>
        <p:spPr>
          <a:xfrm>
            <a:off x="192088" y="206694"/>
            <a:ext cx="5903912" cy="644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2325" y="671195"/>
            <a:ext cx="4466590" cy="395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ru-RU" altLang="en-US" b="1" dirty="0">
                <a:solidFill>
                  <a:srgbClr val="58B695"/>
                </a:solidFill>
                <a:latin typeface="Microsoft YaHei" panose="020B0503020204020204" charset="-122"/>
                <a:ea typeface="Microsoft YaHei" panose="020B0503020204020204" charset="-122"/>
                <a:cs typeface="Montserrat Thin" panose="00000300000000000000" charset="0"/>
              </a:rPr>
              <a:t>Цели и задачи проекта:</a:t>
            </a:r>
            <a:endParaRPr lang="ru-RU" altLang="en-US" b="1" dirty="0">
              <a:solidFill>
                <a:srgbClr val="58B695"/>
              </a:solidFill>
              <a:latin typeface="Microsoft YaHei" panose="020B0503020204020204" charset="-122"/>
              <a:ea typeface="Microsoft YaHei" panose="020B0503020204020204" charset="-122"/>
              <a:cs typeface="Montserrat Thin" panose="00000300000000000000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2325" y="1299210"/>
            <a:ext cx="3423285" cy="371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ru-RU" altLang="en-US" sz="1200" b="1" dirty="0">
                <a:solidFill>
                  <a:schemeClr val="bg1"/>
                </a:solidFill>
              </a:rPr>
              <a:t>Глобальные цели проекта:  </a:t>
            </a:r>
            <a:endParaRPr lang="ru-RU" altLang="en-US" sz="1200" b="1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2325" y="1765482"/>
            <a:ext cx="4608226" cy="1640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приобщение посетителей к черкесской культуре;</a:t>
            </a:r>
            <a:endParaRPr lang="ru-RU" altLang="en-US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воспитание этнической толерантности;</a:t>
            </a:r>
            <a:endParaRPr lang="ru-RU" altLang="en-US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представление ценностей Адыгеи; </a:t>
            </a:r>
            <a:endParaRPr lang="ru-RU" altLang="en-US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содействие пониманию Адыгее, её многовековой культуры, традиций и обычаев, ментальности, картины мира, души;</a:t>
            </a:r>
            <a:endParaRPr lang="ru-RU" altLang="en-US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синергия направлений туризма: этнического, экологического, делового, образовательного, патриотического и других;</a:t>
            </a:r>
            <a:endParaRPr lang="ru-RU" altLang="en-US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системный и целостный подход. </a:t>
            </a:r>
            <a:endParaRPr lang="ru-RU" altLang="en-US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22390" y="1144905"/>
            <a:ext cx="5532120" cy="5034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altLang="en-US" sz="1600" b="1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Концепция проекта «ЭТНОПАРКА» базируется на таких значимых критериях, как: </a:t>
            </a:r>
            <a:endParaRPr lang="ru-RU" altLang="en-US" sz="1600" b="1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>
              <a:lnSpc>
                <a:spcPct val="110000"/>
              </a:lnSpc>
            </a:pPr>
            <a:endParaRPr lang="ru-RU" altLang="en-US" sz="1600" b="1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1600" b="1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уникальность в воплощении идеибыта народа;</a:t>
            </a:r>
            <a:endParaRPr lang="ru-RU" altLang="en-US" sz="1600" b="1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1600" b="1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эксклюзивность и аутентичность формируемого контента;</a:t>
            </a:r>
            <a:endParaRPr lang="ru-RU" altLang="en-US" sz="1600" b="1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1600" b="1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сочетание открытости, целостности, гармонии идей, людей и среды;</a:t>
            </a:r>
            <a:endParaRPr lang="ru-RU" altLang="en-US" sz="1600" b="1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1600" b="1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естественность постижения гостями культурных кодов на личном опыте;</a:t>
            </a:r>
            <a:endParaRPr lang="ru-RU" altLang="en-US" sz="1600" b="1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1600" b="1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масштабность замысла соединения мудрости народа;</a:t>
            </a:r>
            <a:endParaRPr lang="ru-RU" altLang="en-US" sz="1600" b="1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1600" b="1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следование принципам заботы об окружающей среде и осознанном образе жизни.</a:t>
            </a:r>
            <a:endParaRPr lang="ru-RU" altLang="en-US" sz="1600" b="1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3" name="矩形 19"/>
          <p:cNvSpPr/>
          <p:nvPr/>
        </p:nvSpPr>
        <p:spPr>
          <a:xfrm>
            <a:off x="822325" y="3618865"/>
            <a:ext cx="3423285" cy="3987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10000"/>
              </a:lnSpc>
            </a:pPr>
            <a:r>
              <a:rPr lang="ru-RU" altLang="en-US" sz="1200" b="1" dirty="0">
                <a:solidFill>
                  <a:schemeClr val="bg1"/>
                </a:solidFill>
              </a:rPr>
              <a:t>Стратегические задачи:</a:t>
            </a:r>
            <a:endParaRPr lang="ru-RU" altLang="en-US" sz="1200" b="1" dirty="0">
              <a:solidFill>
                <a:schemeClr val="bg1"/>
              </a:solidFill>
            </a:endParaRPr>
          </a:p>
        </p:txBody>
      </p:sp>
      <p:sp>
        <p:nvSpPr>
          <p:cNvPr id="5" name="矩形 20"/>
          <p:cNvSpPr/>
          <p:nvPr/>
        </p:nvSpPr>
        <p:spPr>
          <a:xfrm>
            <a:off x="822325" y="4231187"/>
            <a:ext cx="4608226" cy="1833880"/>
          </a:xfrm>
          <a:prstGeom prst="rect">
            <a:avLst/>
          </a:prstGeom>
        </p:spPr>
        <p:txBody>
          <a:bodyPr wrap="square">
            <a:spAutoFit/>
          </a:bodyPr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ontserrat Thin" panose="00000300000000000000" charset="0"/>
                <a:sym typeface="+mn-ea"/>
              </a:rPr>
              <a:t>приобщение гостей к культуре черкессов через архитектуру, обычаи и уклад жизни, фольклор и мифологию, национальную кухню и ремёсла;</a:t>
            </a:r>
            <a:endParaRPr lang="ru-RU" altLang="en-US" sz="9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charset="-122"/>
              <a:ea typeface="Microsoft YaHei" panose="020B0503020204020204" charset="-122"/>
              <a:cs typeface="Montserrat Thin" panose="00000300000000000000" charset="0"/>
              <a:sym typeface="+mn-ea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ontserrat Thin" panose="00000300000000000000" charset="0"/>
                <a:sym typeface="+mn-ea"/>
              </a:rPr>
              <a:t>взаимодействие с такими российскими и международными организациями.;</a:t>
            </a:r>
            <a:endParaRPr lang="ru-RU" altLang="en-US" sz="9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charset="-122"/>
              <a:ea typeface="Microsoft YaHei" panose="020B0503020204020204" charset="-122"/>
              <a:cs typeface="Montserrat Thin" panose="00000300000000000000" charset="0"/>
              <a:sym typeface="+mn-ea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ontserrat Thin" panose="00000300000000000000" charset="0"/>
                <a:sym typeface="+mn-ea"/>
              </a:rPr>
              <a:t>привлечение в регион энергичной молодёжи с активной жизненной позицией для работы над социально значимыми проектами и собственными идеями;</a:t>
            </a:r>
            <a:endParaRPr lang="ru-RU" altLang="en-US" sz="9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charset="-122"/>
              <a:ea typeface="Microsoft YaHei" panose="020B0503020204020204" charset="-122"/>
              <a:cs typeface="Montserrat Thin" panose="00000300000000000000" charset="0"/>
              <a:sym typeface="+mn-ea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ontserrat Thin" panose="00000300000000000000" charset="0"/>
                <a:sym typeface="+mn-ea"/>
              </a:rPr>
              <a:t>привлечение в регион инвестиций (в том числе зарубежных);</a:t>
            </a:r>
            <a:endParaRPr lang="ru-RU" altLang="en-US" sz="9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charset="-122"/>
              <a:ea typeface="Microsoft YaHei" panose="020B0503020204020204" charset="-122"/>
              <a:cs typeface="Montserrat Thin" panose="00000300000000000000" charset="0"/>
              <a:sym typeface="+mn-ea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ontserrat Thin" panose="00000300000000000000" charset="0"/>
                <a:sym typeface="+mn-ea"/>
              </a:rPr>
              <a:t>интеграция власти, бизнеса и общества.</a:t>
            </a:r>
            <a:endParaRPr lang="ru-RU" altLang="en-US" sz="9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charset="-122"/>
              <a:ea typeface="Microsoft YaHei" panose="020B0503020204020204" charset="-122"/>
              <a:cs typeface="Montserrat Thin" panose="00000300000000000000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占位符 76" descr="海上的风景&#10;&#10;描述已自动生成"/>
          <p:cNvPicPr>
            <a:picLocks noGrp="1" noChangeAspect="1"/>
          </p:cNvPicPr>
          <p:nvPr>
            <p:ph type="pic" idx="10"/>
          </p:nvPr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grpSp>
        <p:nvGrpSpPr>
          <p:cNvPr id="29" name="组合 28"/>
          <p:cNvGrpSpPr/>
          <p:nvPr/>
        </p:nvGrpSpPr>
        <p:grpSpPr>
          <a:xfrm>
            <a:off x="417195" y="147320"/>
            <a:ext cx="5348605" cy="3361429"/>
            <a:chOff x="6672886" y="1585292"/>
            <a:chExt cx="5348605" cy="736436"/>
          </a:xfrm>
        </p:grpSpPr>
        <p:sp>
          <p:nvSpPr>
            <p:cNvPr id="31" name="矩形 30"/>
            <p:cNvSpPr/>
            <p:nvPr/>
          </p:nvSpPr>
          <p:spPr>
            <a:xfrm>
              <a:off x="6672886" y="1585292"/>
              <a:ext cx="4636770" cy="108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ru-RU" altLang="en-US" sz="24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Перечень объектов Парка:</a:t>
              </a:r>
              <a:endParaRPr lang="ru-RU" altLang="en-US" sz="2400" b="1" dirty="0">
                <a:solidFill>
                  <a:schemeClr val="accent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672886" y="2245213"/>
              <a:ext cx="5348605" cy="76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ru-RU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Вторая очередь строительства.</a:t>
              </a:r>
              <a:endParaRPr lang="ru-RU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417195" y="1738630"/>
            <a:ext cx="11057890" cy="130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17195" y="3699510"/>
            <a:ext cx="11057890" cy="2063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528955" y="3766820"/>
            <a:ext cx="10645775" cy="1769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ru-RU" altLang="en-US" sz="1200" b="1" dirty="0">
                <a:solidFill>
                  <a:schemeClr val="bg1"/>
                </a:solidFill>
              </a:rPr>
              <a:t>Объекты культурно-развлекательной инфраструктуры</a:t>
            </a:r>
            <a:endParaRPr lang="ru-RU" altLang="en-US" sz="1200" b="1" dirty="0">
              <a:solidFill>
                <a:schemeClr val="bg1"/>
              </a:solidFill>
            </a:endParaRPr>
          </a:p>
          <a:p>
            <a:pPr algn="l">
              <a:lnSpc>
                <a:spcPct val="130000"/>
              </a:lnSpc>
            </a:pPr>
            <a:endParaRPr lang="ru-RU" altLang="en-US" sz="1200" b="1" dirty="0">
              <a:solidFill>
                <a:schemeClr val="bg1"/>
              </a:solidFill>
            </a:endParaRPr>
          </a:p>
          <a:p>
            <a:pPr algn="l">
              <a:lnSpc>
                <a:spcPct val="130000"/>
              </a:lnSpc>
            </a:pPr>
            <a:r>
              <a:rPr lang="ru-RU" altLang="en-US" sz="1200" dirty="0">
                <a:solidFill>
                  <a:schemeClr val="bg1"/>
                </a:solidFill>
              </a:rPr>
              <a:t>По всем объектам развлекательной инфраструктуры окончательные характеристики будут определены в процессе реализации проекта.</a:t>
            </a:r>
            <a:endParaRPr lang="ru-RU" altLang="en-US" sz="1200" dirty="0">
              <a:solidFill>
                <a:schemeClr val="bg1"/>
              </a:solidFill>
            </a:endParaRPr>
          </a:p>
          <a:p>
            <a:pPr algn="l">
              <a:lnSpc>
                <a:spcPct val="130000"/>
              </a:lnSpc>
            </a:pPr>
            <a:r>
              <a:rPr lang="ru-RU" altLang="en-US" sz="1200" dirty="0">
                <a:solidFill>
                  <a:schemeClr val="bg1"/>
                </a:solidFill>
              </a:rPr>
              <a:t>Объём выручки будет зависеть от набора и качества предлагаемых услуг.</a:t>
            </a:r>
            <a:endParaRPr lang="ru-RU" altLang="en-US" sz="1200" dirty="0">
              <a:solidFill>
                <a:schemeClr val="bg1"/>
              </a:solidFill>
            </a:endParaRPr>
          </a:p>
          <a:p>
            <a:pPr algn="l">
              <a:lnSpc>
                <a:spcPct val="130000"/>
              </a:lnSpc>
            </a:pPr>
            <a:r>
              <a:rPr lang="ru-RU" altLang="en-US" sz="1200" dirty="0">
                <a:solidFill>
                  <a:schemeClr val="bg1"/>
                </a:solidFill>
              </a:rPr>
              <a:t>Текущие расходы будут определены в процессе реализации проекта и будут зависеть от непосредственной деятельности объекта.</a:t>
            </a:r>
            <a:endParaRPr lang="ru-RU" altLang="en-US" sz="1200" dirty="0">
              <a:solidFill>
                <a:schemeClr val="bg1"/>
              </a:solidFill>
            </a:endParaRPr>
          </a:p>
          <a:p>
            <a:pPr algn="l">
              <a:lnSpc>
                <a:spcPct val="130000"/>
              </a:lnSpc>
            </a:pPr>
            <a:r>
              <a:rPr lang="ru-RU" altLang="en-US" sz="1200" dirty="0">
                <a:solidFill>
                  <a:schemeClr val="bg1"/>
                </a:solidFill>
              </a:rPr>
              <a:t>Показатели экономической эффективности проекта могут быть определены после выбора ценовой политики, определения системы менеджмента и маркетинга.</a:t>
            </a:r>
            <a:endParaRPr lang="ru-RU" altLang="en-US" sz="1200" dirty="0">
              <a:solidFill>
                <a:schemeClr val="bg1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28955" y="1864995"/>
            <a:ext cx="10645775" cy="1104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ru-RU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Входная группа зданий.</a:t>
            </a:r>
            <a:endParaRPr lang="ru-RU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>
              <a:lnSpc>
                <a:spcPct val="110000"/>
              </a:lnSpc>
            </a:pPr>
            <a:endParaRPr lang="ru-RU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>
              <a:lnSpc>
                <a:spcPct val="110000"/>
              </a:lnSpc>
            </a:pPr>
            <a:r>
              <a:rPr lang="ru-RU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Входная группа зданий достаточно функциональна и предусматривает размещение билетных касс, трансфертной группы, помещения для охраны, медицинского кабинета, административных помещений для персонала, кафе для посетителей Парка на 30 посадочных мест с блюдами кухни адыгов, экспозиций, сувенирных лавок и магазинов.</a:t>
            </a:r>
            <a:endParaRPr lang="ru-RU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矩形 31"/>
          <p:cNvSpPr/>
          <p:nvPr/>
        </p:nvSpPr>
        <p:spPr>
          <a:xfrm>
            <a:off x="528920" y="1080432"/>
            <a:ext cx="5348605" cy="34925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rPr>
              <a:t>Первая очередь строительства (1 этап реализации проекта)</a:t>
            </a:r>
            <a:r>
              <a:rPr lang="ru-RU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rPr>
              <a:t>.</a:t>
            </a:r>
            <a:endParaRPr lang="ru-RU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占位符 76" descr="海上的风景&#10;&#10;描述已自动生成"/>
          <p:cNvPicPr>
            <a:picLocks noGrp="1" noChangeAspect="1"/>
          </p:cNvPicPr>
          <p:nvPr>
            <p:ph type="pic" idx="10"/>
          </p:nvPr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31" name="矩形 30"/>
          <p:cNvSpPr/>
          <p:nvPr/>
        </p:nvSpPr>
        <p:spPr>
          <a:xfrm>
            <a:off x="417195" y="147320"/>
            <a:ext cx="4636770" cy="497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altLang="en-US" sz="2400" b="1" dirty="0">
                <a:solidFill>
                  <a:schemeClr val="accent1"/>
                </a:solidFill>
                <a:latin typeface="Microsoft YaHei" panose="020B0503020204020204" charset="-122"/>
                <a:ea typeface="Microsoft YaHei" panose="020B0503020204020204" charset="-122"/>
              </a:rPr>
              <a:t>Перечень объектов Парка:</a:t>
            </a:r>
            <a:endParaRPr lang="ru-RU" altLang="en-US" sz="2400" b="1" dirty="0">
              <a:solidFill>
                <a:schemeClr val="accent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17195" y="1628775"/>
            <a:ext cx="11057890" cy="4761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31"/>
          <p:cNvSpPr/>
          <p:nvPr/>
        </p:nvSpPr>
        <p:spPr>
          <a:xfrm>
            <a:off x="528955" y="1080135"/>
            <a:ext cx="5800725" cy="34925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rPr>
              <a:t>Объекты</a:t>
            </a: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rPr>
              <a:t> </a:t>
            </a:r>
            <a:r>
              <a:rPr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rPr>
              <a:t>инфраструктуры на территории Парка.</a:t>
            </a:r>
            <a:endParaRPr sz="1200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5" name="矩形 60"/>
          <p:cNvSpPr/>
          <p:nvPr/>
        </p:nvSpPr>
        <p:spPr>
          <a:xfrm>
            <a:off x="623570" y="1864995"/>
            <a:ext cx="10645775" cy="345059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40000"/>
              </a:lnSpc>
            </a:pPr>
            <a:r>
              <a:rPr lang="ru-RU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Деревня представляет собой совокупность 5-8 домов традиционной архитектуры черкесского народа. Каждый из домов деревни является многофункциональным мини-музеем быта. В каждом из домов посетители парка смогут не только познакомиться с культурой черкессов, но и научиться традиционному народному ремеслу.  Так же на территории парка будут распологаться огород и хозяйственный дворик с домашним скотом. Ремесленные мастерские с гончарным делом и кузьницей. </a:t>
            </a:r>
            <a:endParaRPr lang="ru-RU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>
              <a:lnSpc>
                <a:spcPct val="140000"/>
              </a:lnSpc>
            </a:pPr>
            <a:endParaRPr lang="ru-RU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>
              <a:lnSpc>
                <a:spcPct val="140000"/>
              </a:lnSpc>
            </a:pPr>
            <a:r>
              <a:rPr lang="ru-RU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Летний театр для проведения мероприятий на открытом воздухе.</a:t>
            </a:r>
            <a:endParaRPr lang="ru-RU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>
              <a:lnSpc>
                <a:spcPct val="140000"/>
              </a:lnSpc>
            </a:pPr>
            <a:r>
              <a:rPr lang="ru-RU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Объект представляет собой сборно-разборную сценовую конструкцию со зрительскими местами. Предполагается осуществление соответствующего дизайнерского и технического обустройства территории.</a:t>
            </a:r>
            <a:endParaRPr lang="ru-RU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>
              <a:lnSpc>
                <a:spcPct val="140000"/>
              </a:lnSpc>
            </a:pPr>
            <a:endParaRPr lang="ru-RU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>
              <a:lnSpc>
                <a:spcPct val="140000"/>
              </a:lnSpc>
            </a:pPr>
            <a:r>
              <a:rPr lang="ru-RU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Площадка для проведения национальных игр, обрядов, гуляний.</a:t>
            </a:r>
            <a:endParaRPr lang="ru-RU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>
              <a:lnSpc>
                <a:spcPct val="140000"/>
              </a:lnSpc>
            </a:pPr>
            <a:r>
              <a:rPr lang="ru-RU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Открытая оборудованная территория. Оборудование представляет собой сооружения для традиционных игр и обрядов при проведении народных праздников и гуляний. Площадка не предполагает зрительских мест в силу того, что все присутствующие являются активными участниками народных гуляний.</a:t>
            </a:r>
            <a:endParaRPr lang="ru-RU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амещающая рамка рисунка 2" descr="fKTtu1604995638"/>
          <p:cNvPicPr>
            <a:picLocks noChangeAspect="1"/>
          </p:cNvPicPr>
          <p:nvPr>
            <p:ph type="pic" idx="10"/>
          </p:nvPr>
        </p:nvPicPr>
        <p:blipFill>
          <a:blip r:embed="rId1"/>
          <a:stretch>
            <a:fillRect/>
          </a:stretch>
        </p:blipFill>
        <p:spPr>
          <a:xfrm>
            <a:off x="283845" y="-635"/>
            <a:ext cx="11821795" cy="5194300"/>
          </a:xfrm>
          <a:prstGeom prst="rect">
            <a:avLst/>
          </a:prstGeom>
        </p:spPr>
      </p:pic>
      <p:grpSp>
        <p:nvGrpSpPr>
          <p:cNvPr id="5" name="PA-组合 4"/>
          <p:cNvGrpSpPr/>
          <p:nvPr>
            <p:custDataLst>
              <p:tags r:id="rId2"/>
            </p:custDataLst>
          </p:nvPr>
        </p:nvGrpSpPr>
        <p:grpSpPr>
          <a:xfrm>
            <a:off x="909955" y="956310"/>
            <a:ext cx="10369550" cy="5266690"/>
            <a:chOff x="911226" y="3429001"/>
            <a:chExt cx="10369550" cy="2097860"/>
          </a:xfrm>
        </p:grpSpPr>
        <p:sp>
          <p:nvSpPr>
            <p:cNvPr id="8" name="PA-矩形 7"/>
            <p:cNvSpPr/>
            <p:nvPr>
              <p:custDataLst>
                <p:tags r:id="rId3"/>
              </p:custDataLst>
            </p:nvPr>
          </p:nvSpPr>
          <p:spPr>
            <a:xfrm>
              <a:off x="3544571" y="4081832"/>
              <a:ext cx="2466975" cy="144502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PA-矩形 6"/>
            <p:cNvSpPr/>
            <p:nvPr>
              <p:custDataLst>
                <p:tags r:id="rId4"/>
              </p:custDataLst>
            </p:nvPr>
          </p:nvSpPr>
          <p:spPr>
            <a:xfrm>
              <a:off x="911226" y="3430772"/>
              <a:ext cx="2466975" cy="1686078"/>
            </a:xfrm>
            <a:prstGeom prst="rect">
              <a:avLst/>
            </a:prstGeom>
            <a:solidFill>
              <a:srgbClr val="3FAD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PA-矩形 8"/>
            <p:cNvSpPr/>
            <p:nvPr>
              <p:custDataLst>
                <p:tags r:id="rId5"/>
              </p:custDataLst>
            </p:nvPr>
          </p:nvSpPr>
          <p:spPr>
            <a:xfrm>
              <a:off x="6180456" y="3429001"/>
              <a:ext cx="2466975" cy="1687849"/>
            </a:xfrm>
            <a:prstGeom prst="rect">
              <a:avLst/>
            </a:prstGeom>
            <a:solidFill>
              <a:srgbClr val="3FAD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PA-矩形 9"/>
            <p:cNvSpPr/>
            <p:nvPr>
              <p:custDataLst>
                <p:tags r:id="rId6"/>
              </p:custDataLst>
            </p:nvPr>
          </p:nvSpPr>
          <p:spPr>
            <a:xfrm>
              <a:off x="8813801" y="4081832"/>
              <a:ext cx="2466975" cy="1443259"/>
            </a:xfrm>
            <a:prstGeom prst="rect">
              <a:avLst/>
            </a:prstGeom>
            <a:solidFill>
              <a:srgbClr val="3FAD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PA-矩形 42"/>
          <p:cNvSpPr/>
          <p:nvPr>
            <p:custDataLst>
              <p:tags r:id="rId7"/>
            </p:custDataLst>
          </p:nvPr>
        </p:nvSpPr>
        <p:spPr>
          <a:xfrm>
            <a:off x="3613920" y="2819810"/>
            <a:ext cx="2330927" cy="2117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altLang="en-US" sz="1200" b="1" dirty="0">
                <a:solidFill>
                  <a:schemeClr val="bg1"/>
                </a:solidFill>
              </a:rPr>
              <a:t>Стоимость посещения.</a:t>
            </a:r>
            <a:endParaRPr lang="ru-RU" altLang="en-US" sz="1200" b="1" dirty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endParaRPr lang="ru-RU" altLang="en-US" sz="1200" b="1" dirty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endParaRPr lang="ru-RU" altLang="en-US" sz="1200" b="1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r>
              <a:rPr lang="ru-RU" altLang="en-US" sz="1200" dirty="0">
                <a:solidFill>
                  <a:schemeClr val="bg1"/>
                </a:solidFill>
              </a:rPr>
              <a:t>Стоимость посещения будет зависеть от сезона, количества и перечня приобретаемых услуг, категории посетителей (дети, студенты и т. д.) и ценовой политики предприятия.</a:t>
            </a:r>
            <a:endParaRPr lang="ru-RU" altLang="en-US" sz="1200" dirty="0">
              <a:solidFill>
                <a:schemeClr val="bg1"/>
              </a:solidFill>
            </a:endParaRPr>
          </a:p>
        </p:txBody>
      </p:sp>
      <p:sp>
        <p:nvSpPr>
          <p:cNvPr id="4" name="PA-矩形 42"/>
          <p:cNvSpPr/>
          <p:nvPr>
            <p:custDataLst>
              <p:tags r:id="rId8"/>
            </p:custDataLst>
          </p:nvPr>
        </p:nvSpPr>
        <p:spPr>
          <a:xfrm>
            <a:off x="967875" y="1107850"/>
            <a:ext cx="2330927" cy="191452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10000"/>
              </a:lnSpc>
            </a:pPr>
            <a:r>
              <a:rPr lang="ru-RU" altLang="en-US" sz="1200" b="1" dirty="0">
                <a:solidFill>
                  <a:schemeClr val="bg1"/>
                </a:solidFill>
              </a:rPr>
              <a:t>Пропускная способность этнопарка</a:t>
            </a:r>
            <a:endParaRPr lang="ru-RU" altLang="en-US" sz="1200" b="1" dirty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endParaRPr lang="ru-RU" altLang="en-US" sz="1200" b="1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r>
              <a:rPr lang="ru-RU" altLang="en-US" sz="1200" dirty="0">
                <a:solidFill>
                  <a:schemeClr val="bg1"/>
                </a:solidFill>
              </a:rPr>
              <a:t>В среднем от 50 человек до 300 человек в день. Не считая проведения фестивалей и праздничных мероприятий.</a:t>
            </a:r>
            <a:endParaRPr lang="ru-RU" altLang="en-US" sz="1200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endParaRPr lang="ru-RU" altLang="en-US" sz="1200" dirty="0">
              <a:solidFill>
                <a:schemeClr val="bg1"/>
              </a:solidFill>
            </a:endParaRPr>
          </a:p>
        </p:txBody>
      </p:sp>
      <p:sp>
        <p:nvSpPr>
          <p:cNvPr id="6" name="PA-矩形 42"/>
          <p:cNvSpPr/>
          <p:nvPr>
            <p:custDataLst>
              <p:tags r:id="rId9"/>
            </p:custDataLst>
          </p:nvPr>
        </p:nvSpPr>
        <p:spPr>
          <a:xfrm>
            <a:off x="6247265" y="1107850"/>
            <a:ext cx="2330927" cy="232029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10000"/>
              </a:lnSpc>
            </a:pPr>
            <a:r>
              <a:rPr lang="ru-RU" altLang="en-US" sz="1200" b="1" dirty="0">
                <a:solidFill>
                  <a:schemeClr val="bg1"/>
                </a:solidFill>
              </a:rPr>
              <a:t>Время функционирования этнопарка</a:t>
            </a:r>
            <a:endParaRPr lang="ru-RU" altLang="en-US" sz="1200" b="1" dirty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endParaRPr lang="ru-RU" altLang="en-US" sz="1200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r>
              <a:rPr lang="ru-RU" altLang="en-US" sz="1200" dirty="0">
                <a:solidFill>
                  <a:schemeClr val="bg1"/>
                </a:solidFill>
              </a:rPr>
              <a:t>Круглогодичная эксплуатация.</a:t>
            </a:r>
            <a:endParaRPr lang="ru-RU" altLang="en-US" sz="1200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endParaRPr lang="ru-RU" altLang="en-US" sz="1200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r>
              <a:rPr lang="ru-RU" altLang="en-US" sz="1200" dirty="0">
                <a:solidFill>
                  <a:schemeClr val="bg1"/>
                </a:solidFill>
              </a:rPr>
              <a:t>Время работы основных объектов этнопарка:</a:t>
            </a:r>
            <a:endParaRPr lang="ru-RU" altLang="en-US" sz="1200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endParaRPr lang="ru-RU" altLang="en-US" sz="1200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r>
              <a:rPr lang="ru-RU" altLang="en-US" sz="1200" dirty="0">
                <a:solidFill>
                  <a:schemeClr val="bg1"/>
                </a:solidFill>
              </a:rPr>
              <a:t>летом с 9.00. до 23.00.,</a:t>
            </a:r>
            <a:endParaRPr lang="ru-RU" altLang="en-US" sz="1200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endParaRPr lang="ru-RU" altLang="en-US" sz="1200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r>
              <a:rPr lang="ru-RU" altLang="en-US" sz="1200" dirty="0">
                <a:solidFill>
                  <a:schemeClr val="bg1"/>
                </a:solidFill>
              </a:rPr>
              <a:t>зимой с 10.00. до 19.00.</a:t>
            </a:r>
            <a:endParaRPr lang="ru-RU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PA-矩形 42"/>
          <p:cNvSpPr/>
          <p:nvPr>
            <p:custDataLst>
              <p:tags r:id="rId10"/>
            </p:custDataLst>
          </p:nvPr>
        </p:nvSpPr>
        <p:spPr>
          <a:xfrm>
            <a:off x="8880610" y="2819810"/>
            <a:ext cx="2330927" cy="292798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10000"/>
              </a:lnSpc>
            </a:pPr>
            <a:r>
              <a:rPr lang="ru-RU" altLang="en-US" sz="1200" b="1" dirty="0">
                <a:solidFill>
                  <a:schemeClr val="bg1"/>
                </a:solidFill>
              </a:rPr>
              <a:t>Транспортная доступность</a:t>
            </a:r>
            <a:endParaRPr lang="ru-RU" altLang="en-US" sz="1200" b="1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endParaRPr lang="ru-RU" altLang="en-US" sz="1200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r>
              <a:rPr lang="ru-RU" altLang="en-US" sz="1200" dirty="0">
                <a:solidFill>
                  <a:schemeClr val="bg1"/>
                </a:solidFill>
              </a:rPr>
              <a:t>Обеспечение автобусного сообщения  (возможен вариант организации первоначально на время развития парка трансферта для посетителей и для проведения экскурсий для школьников и студентов).</a:t>
            </a:r>
            <a:endParaRPr lang="ru-RU" altLang="en-US" sz="1200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endParaRPr lang="ru-RU" altLang="en-US" sz="1200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r>
              <a:rPr lang="ru-RU" altLang="en-US" sz="1200" dirty="0">
                <a:solidFill>
                  <a:schemeClr val="bg1"/>
                </a:solidFill>
              </a:rPr>
              <a:t>На территории будут располагаться автостоянки для личного транспорта.</a:t>
            </a:r>
            <a:endParaRPr lang="ru-RU" alt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11225" y="5310130"/>
            <a:ext cx="4046365" cy="15478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323205" y="469604"/>
            <a:ext cx="5748655" cy="2767330"/>
            <a:chOff x="2063422" y="3424252"/>
            <a:chExt cx="5748655" cy="2767330"/>
          </a:xfrm>
        </p:grpSpPr>
        <p:sp>
          <p:nvSpPr>
            <p:cNvPr id="19" name="矩形 18"/>
            <p:cNvSpPr/>
            <p:nvPr/>
          </p:nvSpPr>
          <p:spPr>
            <a:xfrm>
              <a:off x="2063422" y="3424252"/>
              <a:ext cx="5443220" cy="3956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ru-RU" altLang="en-US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Партнеры участвующие в проекте:</a:t>
              </a:r>
              <a:endParaRPr lang="ru-RU" altLang="en-US" b="1" dirty="0">
                <a:solidFill>
                  <a:schemeClr val="accent1"/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063422" y="4550107"/>
              <a:ext cx="5748655" cy="16414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ru-RU" altLang="en-US" sz="1200" dirty="0">
                  <a:solidFill>
                    <a:schemeClr val="tx1"/>
                  </a:solidFill>
                </a:rPr>
                <a:t>Гончарная мастерская «Колокол»</a:t>
              </a:r>
              <a:endParaRPr lang="ru-RU" altLang="en-US" sz="1200" dirty="0">
                <a:solidFill>
                  <a:schemeClr val="tx1"/>
                </a:solidFill>
              </a:endParaRPr>
            </a:p>
            <a:p>
              <a:pPr>
                <a:lnSpc>
                  <a:spcPct val="140000"/>
                </a:lnSpc>
              </a:pPr>
              <a:r>
                <a:rPr lang="ru-RU" altLang="en-US" sz="1200" dirty="0">
                  <a:solidFill>
                    <a:schemeClr val="tx1"/>
                  </a:solidFill>
                </a:rPr>
                <a:t>Золотая Кладовая Аси Еутых</a:t>
              </a:r>
              <a:endParaRPr lang="ru-RU" altLang="en-US" sz="1200" dirty="0">
                <a:solidFill>
                  <a:schemeClr val="tx1"/>
                </a:solidFill>
              </a:endParaRPr>
            </a:p>
            <a:p>
              <a:pPr>
                <a:lnSpc>
                  <a:spcPct val="140000"/>
                </a:lnSpc>
              </a:pPr>
              <a:r>
                <a:rPr lang="ru-RU" altLang="en-US" sz="1200" dirty="0">
                  <a:solidFill>
                    <a:schemeClr val="tx1"/>
                  </a:solidFill>
                </a:rPr>
                <a:t>Сеть ресторанов «</a:t>
              </a:r>
              <a:r>
                <a:rPr lang="en-US" altLang="en-US" sz="1200" dirty="0">
                  <a:solidFill>
                    <a:schemeClr val="tx1"/>
                  </a:solidFill>
                </a:rPr>
                <a:t>Legent Collection</a:t>
              </a:r>
              <a:r>
                <a:rPr lang="ru-RU" altLang="en-US" sz="1200" dirty="0">
                  <a:solidFill>
                    <a:schemeClr val="tx1"/>
                  </a:solidFill>
                </a:rPr>
                <a:t>»</a:t>
              </a:r>
              <a:endParaRPr lang="ru-RU" altLang="en-US" sz="1200" dirty="0">
                <a:solidFill>
                  <a:schemeClr val="tx1"/>
                </a:solidFill>
              </a:endParaRPr>
            </a:p>
            <a:p>
              <a:pPr>
                <a:lnSpc>
                  <a:spcPct val="140000"/>
                </a:lnSpc>
              </a:pPr>
              <a:r>
                <a:rPr lang="ru-RU" altLang="en-US" sz="1200" dirty="0">
                  <a:solidFill>
                    <a:schemeClr val="tx1"/>
                  </a:solidFill>
                </a:rPr>
                <a:t>Национальный музей Республики Адыгея</a:t>
              </a:r>
              <a:endParaRPr lang="ru-RU" altLang="en-US" sz="1200" dirty="0">
                <a:solidFill>
                  <a:schemeClr val="tx1"/>
                </a:solidFill>
              </a:endParaRPr>
            </a:p>
            <a:p>
              <a:pPr>
                <a:lnSpc>
                  <a:spcPct val="140000"/>
                </a:lnSpc>
              </a:pPr>
              <a:r>
                <a:rPr lang="ru-RU" altLang="en-US" sz="1200" dirty="0">
                  <a:solidFill>
                    <a:schemeClr val="tx1"/>
                  </a:solidFill>
                </a:rPr>
                <a:t>Министерство культуры Республики Адыгея</a:t>
              </a:r>
              <a:endParaRPr lang="ru-RU" altLang="en-US" sz="1200" dirty="0">
                <a:solidFill>
                  <a:schemeClr val="tx1"/>
                </a:solidFill>
              </a:endParaRPr>
            </a:p>
            <a:p>
              <a:pPr>
                <a:lnSpc>
                  <a:spcPct val="140000"/>
                </a:lnSpc>
              </a:pPr>
              <a:endParaRPr lang="ru-RU" altLang="en-US" sz="12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3" name="Замещающая рамка рисунка 2" descr="gv0785b7mc1i13sd0gumxfej7d6c51uz"/>
          <p:cNvPicPr>
            <a:picLocks noChangeAspect="1"/>
          </p:cNvPicPr>
          <p:nvPr>
            <p:ph type="pic" sz="quarter" idx="10"/>
          </p:nvPr>
        </p:nvPicPr>
        <p:blipFill>
          <a:blip r:embed="rId1"/>
          <a:srcRect l="18566" r="25926"/>
          <a:stretch>
            <a:fillRect/>
          </a:stretch>
        </p:blipFill>
        <p:spPr>
          <a:xfrm>
            <a:off x="893445" y="0"/>
            <a:ext cx="4064000" cy="50203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5.2.9"/>
</p:tagLst>
</file>

<file path=ppt/tags/tag2.xml><?xml version="1.0" encoding="utf-8"?>
<p:tagLst xmlns:p="http://schemas.openxmlformats.org/presentationml/2006/main">
  <p:tag name="PA" val="v5.2.9"/>
</p:tagLst>
</file>

<file path=ppt/tags/tag3.xml><?xml version="1.0" encoding="utf-8"?>
<p:tagLst xmlns:p="http://schemas.openxmlformats.org/presentationml/2006/main">
  <p:tag name="PA" val="v5.2.9"/>
</p:tagLst>
</file>

<file path=ppt/tags/tag4.xml><?xml version="1.0" encoding="utf-8"?>
<p:tagLst xmlns:p="http://schemas.openxmlformats.org/presentationml/2006/main">
  <p:tag name="PA" val="v5.2.9"/>
</p:tagLst>
</file>

<file path=ppt/tags/tag5.xml><?xml version="1.0" encoding="utf-8"?>
<p:tagLst xmlns:p="http://schemas.openxmlformats.org/presentationml/2006/main">
  <p:tag name="PA" val="v5.2.9"/>
</p:tagLst>
</file>

<file path=ppt/tags/tag6.xml><?xml version="1.0" encoding="utf-8"?>
<p:tagLst xmlns:p="http://schemas.openxmlformats.org/presentationml/2006/main">
  <p:tag name="PA" val="v5.2.9"/>
</p:tagLst>
</file>

<file path=ppt/tags/tag7.xml><?xml version="1.0" encoding="utf-8"?>
<p:tagLst xmlns:p="http://schemas.openxmlformats.org/presentationml/2006/main">
  <p:tag name="PA" val="v5.2.9"/>
</p:tagLst>
</file>

<file path=ppt/tags/tag8.xml><?xml version="1.0" encoding="utf-8"?>
<p:tagLst xmlns:p="http://schemas.openxmlformats.org/presentationml/2006/main">
  <p:tag name="PA" val="v5.2.9"/>
</p:tagLst>
</file>

<file path=ppt/tags/tag9.xml><?xml version="1.0" encoding="utf-8"?>
<p:tagLst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Theme">
  <a:themeElements>
    <a:clrScheme name="4ot2hzvm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FAD86"/>
      </a:accent1>
      <a:accent2>
        <a:srgbClr val="90D8C0"/>
      </a:accent2>
      <a:accent3>
        <a:srgbClr val="646464"/>
      </a:accent3>
      <a:accent4>
        <a:srgbClr val="828282"/>
      </a:accent4>
      <a:accent5>
        <a:srgbClr val="A5A5A5"/>
      </a:accent5>
      <a:accent6>
        <a:srgbClr val="C9C9C9"/>
      </a:accent6>
      <a:hlink>
        <a:srgbClr val="3FAD86"/>
      </a:hlink>
      <a:folHlink>
        <a:srgbClr val="BFBFBF"/>
      </a:folHlink>
    </a:clrScheme>
    <a:fontScheme name="国外模板制作字体">
      <a:majorFont>
        <a:latin typeface="Century Gothic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4ot2hzvm">
    <a:dk1>
      <a:srgbClr val="000000"/>
    </a:dk1>
    <a:lt1>
      <a:srgbClr val="FFFFFF"/>
    </a:lt1>
    <a:dk2>
      <a:srgbClr val="778495"/>
    </a:dk2>
    <a:lt2>
      <a:srgbClr val="F0F0F0"/>
    </a:lt2>
    <a:accent1>
      <a:srgbClr val="3FAD86"/>
    </a:accent1>
    <a:accent2>
      <a:srgbClr val="90D8C0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3FAD86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4ot2hzvm">
    <a:dk1>
      <a:srgbClr val="000000"/>
    </a:dk1>
    <a:lt1>
      <a:srgbClr val="FFFFFF"/>
    </a:lt1>
    <a:dk2>
      <a:srgbClr val="778495"/>
    </a:dk2>
    <a:lt2>
      <a:srgbClr val="F0F0F0"/>
    </a:lt2>
    <a:accent1>
      <a:srgbClr val="3FAD86"/>
    </a:accent1>
    <a:accent2>
      <a:srgbClr val="90D8C0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3FAD86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4ot2hzvm">
    <a:dk1>
      <a:srgbClr val="000000"/>
    </a:dk1>
    <a:lt1>
      <a:srgbClr val="FFFFFF"/>
    </a:lt1>
    <a:dk2>
      <a:srgbClr val="778495"/>
    </a:dk2>
    <a:lt2>
      <a:srgbClr val="F0F0F0"/>
    </a:lt2>
    <a:accent1>
      <a:srgbClr val="3FAD86"/>
    </a:accent1>
    <a:accent2>
      <a:srgbClr val="90D8C0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3FAD86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4ot2hzvm">
    <a:dk1>
      <a:srgbClr val="000000"/>
    </a:dk1>
    <a:lt1>
      <a:srgbClr val="FFFFFF"/>
    </a:lt1>
    <a:dk2>
      <a:srgbClr val="778495"/>
    </a:dk2>
    <a:lt2>
      <a:srgbClr val="F0F0F0"/>
    </a:lt2>
    <a:accent1>
      <a:srgbClr val="3FAD86"/>
    </a:accent1>
    <a:accent2>
      <a:srgbClr val="90D8C0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3FAD86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4ot2hzvm">
    <a:dk1>
      <a:srgbClr val="000000"/>
    </a:dk1>
    <a:lt1>
      <a:srgbClr val="FFFFFF"/>
    </a:lt1>
    <a:dk2>
      <a:srgbClr val="778495"/>
    </a:dk2>
    <a:lt2>
      <a:srgbClr val="F0F0F0"/>
    </a:lt2>
    <a:accent1>
      <a:srgbClr val="3FAD86"/>
    </a:accent1>
    <a:accent2>
      <a:srgbClr val="90D8C0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3FAD86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4ot2hzvm">
    <a:dk1>
      <a:srgbClr val="000000"/>
    </a:dk1>
    <a:lt1>
      <a:srgbClr val="FFFFFF"/>
    </a:lt1>
    <a:dk2>
      <a:srgbClr val="778495"/>
    </a:dk2>
    <a:lt2>
      <a:srgbClr val="F0F0F0"/>
    </a:lt2>
    <a:accent1>
      <a:srgbClr val="3FAD86"/>
    </a:accent1>
    <a:accent2>
      <a:srgbClr val="90D8C0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3FAD86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4ot2hzvm">
    <a:dk1>
      <a:srgbClr val="000000"/>
    </a:dk1>
    <a:lt1>
      <a:srgbClr val="FFFFFF"/>
    </a:lt1>
    <a:dk2>
      <a:srgbClr val="778495"/>
    </a:dk2>
    <a:lt2>
      <a:srgbClr val="F0F0F0"/>
    </a:lt2>
    <a:accent1>
      <a:srgbClr val="3FAD86"/>
    </a:accent1>
    <a:accent2>
      <a:srgbClr val="90D8C0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3FAD86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4ot2hzvm">
    <a:dk1>
      <a:srgbClr val="000000"/>
    </a:dk1>
    <a:lt1>
      <a:srgbClr val="FFFFFF"/>
    </a:lt1>
    <a:dk2>
      <a:srgbClr val="778495"/>
    </a:dk2>
    <a:lt2>
      <a:srgbClr val="F0F0F0"/>
    </a:lt2>
    <a:accent1>
      <a:srgbClr val="3FAD86"/>
    </a:accent1>
    <a:accent2>
      <a:srgbClr val="90D8C0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3FAD86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4ot2hzvm">
    <a:dk1>
      <a:srgbClr val="000000"/>
    </a:dk1>
    <a:lt1>
      <a:srgbClr val="FFFFFF"/>
    </a:lt1>
    <a:dk2>
      <a:srgbClr val="778495"/>
    </a:dk2>
    <a:lt2>
      <a:srgbClr val="F0F0F0"/>
    </a:lt2>
    <a:accent1>
      <a:srgbClr val="3FAD86"/>
    </a:accent1>
    <a:accent2>
      <a:srgbClr val="90D8C0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3FAD86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4ot2hzvm">
    <a:dk1>
      <a:srgbClr val="000000"/>
    </a:dk1>
    <a:lt1>
      <a:srgbClr val="FFFFFF"/>
    </a:lt1>
    <a:dk2>
      <a:srgbClr val="778495"/>
    </a:dk2>
    <a:lt2>
      <a:srgbClr val="F0F0F0"/>
    </a:lt2>
    <a:accent1>
      <a:srgbClr val="3FAD86"/>
    </a:accent1>
    <a:accent2>
      <a:srgbClr val="90D8C0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3FAD86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4ot2hzvm">
    <a:dk1>
      <a:srgbClr val="000000"/>
    </a:dk1>
    <a:lt1>
      <a:srgbClr val="FFFFFF"/>
    </a:lt1>
    <a:dk2>
      <a:srgbClr val="778495"/>
    </a:dk2>
    <a:lt2>
      <a:srgbClr val="F0F0F0"/>
    </a:lt2>
    <a:accent1>
      <a:srgbClr val="3FAD86"/>
    </a:accent1>
    <a:accent2>
      <a:srgbClr val="90D8C0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3FAD86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4ot2hzvm">
    <a:dk1>
      <a:srgbClr val="000000"/>
    </a:dk1>
    <a:lt1>
      <a:srgbClr val="FFFFFF"/>
    </a:lt1>
    <a:dk2>
      <a:srgbClr val="778495"/>
    </a:dk2>
    <a:lt2>
      <a:srgbClr val="F0F0F0"/>
    </a:lt2>
    <a:accent1>
      <a:srgbClr val="3FAD86"/>
    </a:accent1>
    <a:accent2>
      <a:srgbClr val="90D8C0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3FAD86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4ot2hzvm">
    <a:dk1>
      <a:srgbClr val="000000"/>
    </a:dk1>
    <a:lt1>
      <a:srgbClr val="FFFFFF"/>
    </a:lt1>
    <a:dk2>
      <a:srgbClr val="778495"/>
    </a:dk2>
    <a:lt2>
      <a:srgbClr val="F0F0F0"/>
    </a:lt2>
    <a:accent1>
      <a:srgbClr val="3FAD86"/>
    </a:accent1>
    <a:accent2>
      <a:srgbClr val="90D8C0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3FAD86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4ot2hzvm">
    <a:dk1>
      <a:srgbClr val="000000"/>
    </a:dk1>
    <a:lt1>
      <a:srgbClr val="FFFFFF"/>
    </a:lt1>
    <a:dk2>
      <a:srgbClr val="778495"/>
    </a:dk2>
    <a:lt2>
      <a:srgbClr val="F0F0F0"/>
    </a:lt2>
    <a:accent1>
      <a:srgbClr val="3FAD86"/>
    </a:accent1>
    <a:accent2>
      <a:srgbClr val="90D8C0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3FAD86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4ot2hzvm">
    <a:dk1>
      <a:srgbClr val="000000"/>
    </a:dk1>
    <a:lt1>
      <a:srgbClr val="FFFFFF"/>
    </a:lt1>
    <a:dk2>
      <a:srgbClr val="778495"/>
    </a:dk2>
    <a:lt2>
      <a:srgbClr val="F0F0F0"/>
    </a:lt2>
    <a:accent1>
      <a:srgbClr val="3FAD86"/>
    </a:accent1>
    <a:accent2>
      <a:srgbClr val="90D8C0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3FAD86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9284</Words>
  <Application>WPS Presentation</Application>
  <PresentationFormat>宽屏</PresentationFormat>
  <Paragraphs>207</Paragraphs>
  <Slides>15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SimSun</vt:lpstr>
      <vt:lpstr>Wingdings</vt:lpstr>
      <vt:lpstr>Microsoft YaHei</vt:lpstr>
      <vt:lpstr>Montserrat Black</vt:lpstr>
      <vt:lpstr>Calibri Light</vt:lpstr>
      <vt:lpstr>Montserrat Thin</vt:lpstr>
      <vt:lpstr>Arial Unicode MS</vt:lpstr>
      <vt:lpstr>Century Gothic</vt:lpstr>
      <vt:lpstr>等线</vt:lpstr>
      <vt:lpstr>a_BodoniNova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natas</cp:lastModifiedBy>
  <cp:revision>360</cp:revision>
  <dcterms:created xsi:type="dcterms:W3CDTF">2022-12-15T15:10:00Z</dcterms:created>
  <dcterms:modified xsi:type="dcterms:W3CDTF">2023-01-12T17:37:53Z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620A22451C7C4C709A30BF16023184D0</vt:lpwstr>
  </property>
  <property fmtid="{D5CDD505-2E9C-101B-9397-08002B2CF9AE}" pid="3" name="KSOProductBuildVer">
    <vt:lpwstr>1049-11.2.0.11440</vt:lpwstr>
  </property>
</Properties>
</file>