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47"/>
  </p:notesMasterIdLst>
  <p:sldIdLst>
    <p:sldId id="290" r:id="rId2"/>
    <p:sldId id="320" r:id="rId3"/>
    <p:sldId id="291" r:id="rId4"/>
    <p:sldId id="294" r:id="rId5"/>
    <p:sldId id="295" r:id="rId6"/>
    <p:sldId id="293" r:id="rId7"/>
    <p:sldId id="292" r:id="rId8"/>
    <p:sldId id="296" r:id="rId9"/>
    <p:sldId id="261" r:id="rId10"/>
    <p:sldId id="297" r:id="rId11"/>
    <p:sldId id="259" r:id="rId12"/>
    <p:sldId id="260" r:id="rId13"/>
    <p:sldId id="359" r:id="rId14"/>
    <p:sldId id="262" r:id="rId15"/>
    <p:sldId id="301" r:id="rId16"/>
    <p:sldId id="360" r:id="rId17"/>
    <p:sldId id="263" r:id="rId18"/>
    <p:sldId id="355" r:id="rId19"/>
    <p:sldId id="356" r:id="rId20"/>
    <p:sldId id="264" r:id="rId21"/>
    <p:sldId id="349" r:id="rId22"/>
    <p:sldId id="265" r:id="rId23"/>
    <p:sldId id="331" r:id="rId24"/>
    <p:sldId id="333" r:id="rId25"/>
    <p:sldId id="366" r:id="rId26"/>
    <p:sldId id="367" r:id="rId27"/>
    <p:sldId id="339" r:id="rId28"/>
    <p:sldId id="336" r:id="rId29"/>
    <p:sldId id="368" r:id="rId30"/>
    <p:sldId id="346" r:id="rId31"/>
    <p:sldId id="348" r:id="rId32"/>
    <p:sldId id="362" r:id="rId33"/>
    <p:sldId id="341" r:id="rId34"/>
    <p:sldId id="342" r:id="rId35"/>
    <p:sldId id="364" r:id="rId36"/>
    <p:sldId id="365" r:id="rId37"/>
    <p:sldId id="279" r:id="rId38"/>
    <p:sldId id="317" r:id="rId39"/>
    <p:sldId id="315" r:id="rId40"/>
    <p:sldId id="328" r:id="rId41"/>
    <p:sldId id="323" r:id="rId42"/>
    <p:sldId id="324" r:id="rId43"/>
    <p:sldId id="327" r:id="rId44"/>
    <p:sldId id="330" r:id="rId45"/>
    <p:sldId id="312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1228"/>
    <a:srgbClr val="751111"/>
    <a:srgbClr val="001746"/>
    <a:srgbClr val="1B2911"/>
    <a:srgbClr val="000099"/>
    <a:srgbClr val="00642D"/>
    <a:srgbClr val="CD1D1D"/>
    <a:srgbClr val="003300"/>
    <a:srgbClr val="141548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771" autoAdjust="0"/>
    <p:restoredTop sz="94660"/>
  </p:normalViewPr>
  <p:slideViewPr>
    <p:cSldViewPr>
      <p:cViewPr varScale="1">
        <p:scale>
          <a:sx n="93" d="100"/>
          <a:sy n="93" d="100"/>
        </p:scale>
        <p:origin x="581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89352-60A4-45EB-BDF6-DAD683633707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45F81-D45C-4284-8A1C-64CB8FC17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785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32847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32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85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63996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00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625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4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0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83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387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21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390.png"/><Relationship Id="rId4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microsoft.com/office/2007/relationships/hdphoto" Target="../media/hdphoto7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60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34.png"/><Relationship Id="rId4" Type="http://schemas.openxmlformats.org/officeDocument/2006/relationships/image" Target="../media/image56.png"/><Relationship Id="rId9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microsoft.com/office/2007/relationships/hdphoto" Target="../media/hdphoto7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avizinfo.by/content/files/belarus/201609/f_dollarphotoclub_2016040902505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467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11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575" y="620688"/>
            <a:ext cx="8856984" cy="954107"/>
          </a:xfrm>
          <a:prstGeom prst="rect">
            <a:avLst/>
          </a:prstGeom>
          <a:solidFill>
            <a:srgbClr val="12122C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i="1" dirty="0">
                <a:solidFill>
                  <a:schemeClr val="bg1"/>
                </a:solidFill>
              </a:rPr>
              <a:t>Простейшая электрическая цепь состоит </a:t>
            </a:r>
          </a:p>
          <a:p>
            <a:pPr algn="ctr" fontAlgn="t"/>
            <a:r>
              <a:rPr lang="ru-RU" sz="2800" b="1" i="1" dirty="0">
                <a:solidFill>
                  <a:schemeClr val="bg1"/>
                </a:solidFill>
              </a:rPr>
              <a:t>из источника тока, ключа и лампочки. </a:t>
            </a:r>
          </a:p>
        </p:txBody>
      </p:sp>
      <p:sp>
        <p:nvSpPr>
          <p:cNvPr id="3" name="AutoShape 2" descr="https://ds03.infourok.ru/uploads/ex/0468/00005287-d67b87cd/hello_html_6bfa3b3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Газдановы\Desktop\hello_html_6bfa3b3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025957"/>
            <a:ext cx="727280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716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Газдановы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44624"/>
            <a:ext cx="9126552" cy="68449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2075" y="2386628"/>
            <a:ext cx="7690325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u="sng" dirty="0">
                <a:ln w="0"/>
                <a:solidFill>
                  <a:srgbClr val="66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 урока</a:t>
            </a:r>
            <a:r>
              <a:rPr lang="ru-RU" sz="3200" b="1" i="1" dirty="0">
                <a:ln w="0"/>
                <a:solidFill>
                  <a:srgbClr val="66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r>
              <a:rPr lang="ru-RU" sz="2800" i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теоретически и экспериментально изучить последовательное и параллельное соединение проводников в электрической цепи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255" y="1124744"/>
            <a:ext cx="7856041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0" b="1" u="sng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4000" b="1" u="sng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Тема урока</a:t>
            </a:r>
            <a:r>
              <a:rPr lang="ru-RU" sz="4000" b="1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r>
              <a:rPr lang="ru-RU" sz="3200" b="1" i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 </a:t>
            </a:r>
          </a:p>
          <a:p>
            <a:pPr algn="ctr"/>
            <a:r>
              <a:rPr lang="ru-RU" sz="3200" b="1" i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параллельное соединение проводников </a:t>
            </a:r>
          </a:p>
        </p:txBody>
      </p:sp>
      <p:pic>
        <p:nvPicPr>
          <p:cNvPr id="11" name="Picture 4" descr="http://otvetna-dz.ru/uploads/posts/2017-02/q80rua8o6t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838"/>
          <a:stretch/>
        </p:blipFill>
        <p:spPr bwMode="auto">
          <a:xfrm>
            <a:off x="1691680" y="3939433"/>
            <a:ext cx="4320480" cy="24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44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0896" y="617538"/>
            <a:ext cx="909447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b="1" i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Физика – удивительная вещь: </a:t>
            </a:r>
          </a:p>
          <a:p>
            <a:pPr algn="r"/>
            <a:r>
              <a:rPr lang="ru-RU" sz="2800" b="1" i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она интересна, даже если в ней ничего не понимаешь.</a:t>
            </a:r>
          </a:p>
          <a:p>
            <a:pPr algn="r"/>
            <a:r>
              <a:rPr lang="ru-RU" sz="2400" b="1" i="1" dirty="0">
                <a:ln w="0"/>
                <a:solidFill>
                  <a:srgbClr val="1A173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(М. Аров) </a:t>
            </a:r>
            <a:endParaRPr lang="ru-RU" sz="2400" b="1" i="1" cap="none" spc="0" dirty="0">
              <a:ln w="0"/>
              <a:solidFill>
                <a:srgbClr val="1A173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AutoShape 2" descr="https://im3-tub-ru.yandex.net/i?id=24e4e27fd86b59356da6abf78bc82ea1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www.ironbellathletics.com/wp-content/uploads/2010/12/3339474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1800" y="1940977"/>
            <a:ext cx="3309674" cy="4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013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1388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868144" y="2876792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444208" y="3002806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2.</a:t>
            </a:r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396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5575" y="160337"/>
            <a:ext cx="8808913" cy="1631216"/>
          </a:xfrm>
          <a:prstGeom prst="rect">
            <a:avLst/>
          </a:prstGeom>
          <a:solidFill>
            <a:srgbClr val="00174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</a:t>
            </a:r>
            <a:r>
              <a:rPr lang="ru-RU" sz="24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соединение проводников - это такое соединение, при котором конец каждого предыдущего проводника соединяют с началом </a:t>
            </a:r>
          </a:p>
          <a:p>
            <a:pPr algn="ctr"/>
            <a:r>
              <a:rPr lang="ru-RU" sz="24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только одного последующего проводника</a:t>
            </a:r>
          </a:p>
        </p:txBody>
      </p:sp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307975" y="2348881"/>
            <a:ext cx="225936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nommurestobar.com/imagelib/56c2e194494d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5897"/>
          <a:stretch/>
        </p:blipFill>
        <p:spPr bwMode="auto">
          <a:xfrm>
            <a:off x="2771800" y="2348881"/>
            <a:ext cx="6372200" cy="365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544171"/>
            <a:ext cx="8928992" cy="2308324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</a:rPr>
              <a:t>При данном соединении </a:t>
            </a:r>
            <a:r>
              <a:rPr lang="ru-RU" sz="2400" b="1" i="1" dirty="0">
                <a:solidFill>
                  <a:srgbClr val="FFFF00"/>
                </a:solidFill>
              </a:rPr>
              <a:t>все элементы связаны друг с другом так</a:t>
            </a:r>
            <a:r>
              <a:rPr lang="ru-RU" sz="2400" b="1" i="1" dirty="0">
                <a:solidFill>
                  <a:schemeClr val="bg1"/>
                </a:solidFill>
              </a:rPr>
              <a:t>, что включающий их участок цепи не имеет ни одного узла (точка, в которой соединяются три (или более) проводника электрической цепи). Разветвления цепи при этом отсутствуют. То есть, через каждый проводник будет протекать один и тот же электрический ток.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0951"/>
            <a:ext cx="7584777" cy="523220"/>
          </a:xfrm>
          <a:prstGeom prst="rect">
            <a:avLst/>
          </a:prstGeom>
          <a:solidFill>
            <a:srgbClr val="0033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</a:t>
            </a:r>
            <a:r>
              <a:rPr lang="ru-RU" sz="24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800" b="1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соединение проводников</a:t>
            </a:r>
          </a:p>
        </p:txBody>
      </p:sp>
      <p:pic>
        <p:nvPicPr>
          <p:cNvPr id="7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2627784" y="3375715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375716"/>
            <a:ext cx="3240360" cy="242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55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4591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57766" y="2829907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333830" y="2955921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2.</a:t>
            </a:r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03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1776" y="160338"/>
            <a:ext cx="8460703" cy="1261884"/>
          </a:xfrm>
          <a:prstGeom prst="rect">
            <a:avLst/>
          </a:prstGeom>
          <a:solidFill>
            <a:srgbClr val="1A173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Параллельное</a:t>
            </a:r>
            <a:r>
              <a:rPr lang="ru-RU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соединение – это соединение, при котором начала всех проводников соединяют с одной точкой электрической цепи, а концы – с другой. </a:t>
            </a:r>
            <a:endParaRPr lang="ru-RU" sz="2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204864"/>
            <a:ext cx="4768081" cy="3369850"/>
          </a:xfrm>
          <a:prstGeom prst="rect">
            <a:avLst/>
          </a:prstGeom>
        </p:spPr>
      </p:pic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1403648" y="2348880"/>
            <a:ext cx="165618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18" y="269497"/>
            <a:ext cx="8569963" cy="6319005"/>
          </a:xfrm>
          <a:prstGeom prst="rect">
            <a:avLst/>
          </a:prstGeom>
        </p:spPr>
      </p:pic>
      <p:pic>
        <p:nvPicPr>
          <p:cNvPr id="3" name="Picture 2" descr="http://xn--18-6kclvec3aj7p.xn--p1ai/wp-content/uploads/zadumajjsy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1834" y="116632"/>
            <a:ext cx="1529136" cy="222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885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18" y="269497"/>
            <a:ext cx="8569963" cy="6319005"/>
          </a:xfrm>
          <a:prstGeom prst="rect">
            <a:avLst/>
          </a:prstGeom>
        </p:spPr>
      </p:pic>
      <p:pic>
        <p:nvPicPr>
          <p:cNvPr id="3074" name="Picture 2" descr="http://xn--18-6kclvec3aj7p.xn--p1ai/wp-content/uploads/zadumajjsy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29136" cy="222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046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191" y="3176394"/>
            <a:ext cx="2004045" cy="26755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3325474"/>
            <a:ext cx="3024336" cy="22302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1" y="2996952"/>
            <a:ext cx="2952329" cy="28872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504" y="44624"/>
            <a:ext cx="8784976" cy="249299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FFFF00"/>
                </a:solidFill>
              </a:rPr>
              <a:t>Лампочка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chemeClr val="bg1"/>
                </a:solidFill>
              </a:rPr>
              <a:t>пусть ваши лица светятся радостью и счастьем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от правильных ответов товарищей;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u="sng" dirty="0">
                <a:solidFill>
                  <a:srgbClr val="FFFF00"/>
                </a:solidFill>
              </a:rPr>
              <a:t>Генератор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- </a:t>
            </a:r>
            <a:r>
              <a:rPr lang="ru-RU" sz="2400" b="1" dirty="0">
                <a:solidFill>
                  <a:schemeClr val="bg1"/>
                </a:solidFill>
              </a:rPr>
              <a:t>как генератор является источником энергии,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так и вы будьте инициаторами и генераторами идей;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u="sng" dirty="0">
                <a:solidFill>
                  <a:srgbClr val="FFFF00"/>
                </a:solidFill>
              </a:rPr>
              <a:t>Амперметр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chemeClr val="bg1"/>
                </a:solidFill>
              </a:rPr>
              <a:t>последовательно включайтесь в процесс обсуждения поставленной цели.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05017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195736" y="1124744"/>
            <a:ext cx="6840760" cy="56323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1746"/>
                </a:solidFill>
              </a:rPr>
              <a:t>1.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001746"/>
                </a:solidFill>
              </a:rPr>
              <a:t>При сборке электрической цепи использовать провода с наконечниками, без видимых повреждений изоляции, избегать пересечений проводов.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2. Источник тока подключать в последнюю очередь.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3. Собранную электрическую цепь включать только после проверки ее учителем.</a:t>
            </a:r>
          </a:p>
          <a:p>
            <a:r>
              <a:rPr lang="ru-RU" sz="2400" b="1" dirty="0">
                <a:solidFill>
                  <a:srgbClr val="12122C"/>
                </a:solidFill>
              </a:rPr>
              <a:t>4. Источник тока подключать и отключать при разомкнутом ключе. </a:t>
            </a:r>
            <a:endParaRPr lang="ru-RU" sz="1100" b="1" dirty="0">
              <a:solidFill>
                <a:srgbClr val="12122C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5. Не прикасаться к элементам цепи, находящимся под напряжением и без изоляции.</a:t>
            </a:r>
            <a:endParaRPr lang="ru-RU" sz="11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660033"/>
                </a:solidFill>
              </a:rPr>
              <a:t>6. Пользоваться только исправными штепсельными соединениями, розетками, гнездами и выключателями.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38751" y="151998"/>
            <a:ext cx="5786776" cy="769441"/>
          </a:xfrm>
          <a:prstGeom prst="rect">
            <a:avLst/>
          </a:prstGeom>
          <a:solidFill>
            <a:srgbClr val="00206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Техника безопасности</a:t>
            </a:r>
          </a:p>
        </p:txBody>
      </p:sp>
      <p:pic>
        <p:nvPicPr>
          <p:cNvPr id="7170" name="Picture 2" descr="http://krs.spb.ru/image/cache/data/6004bd0b/mr2c1tx1qhzwtzgq-1000x1000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78" y="183654"/>
            <a:ext cx="1887760" cy="188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04664"/>
            <a:ext cx="79928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ru-RU" sz="4000" b="1" u="sng" dirty="0">
                <a:solidFill>
                  <a:srgbClr val="002060"/>
                </a:solidFill>
              </a:rPr>
              <a:t>Задачи:</a:t>
            </a:r>
            <a:r>
              <a:rPr lang="ru-RU" sz="4000" b="1" u="sng" dirty="0"/>
              <a:t> 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/>
              <a:t>Экспериментально определить соотношение между величинами силы тока и напряжения на отдельных участках цепи при параллельном и последовательном соединениях проводников;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endParaRPr lang="ru-RU" sz="2400" dirty="0"/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1746"/>
                </a:solidFill>
              </a:rPr>
              <a:t>Вычислить общее сопротивление цепи при последовательном и параллельном соединении проводников;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endParaRPr lang="ru-RU" sz="2400" dirty="0"/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1B2911"/>
                </a:solidFill>
              </a:rPr>
              <a:t>На основании полученных в ходе исследования результатов сделать соответствующие выводы.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5175201"/>
            <a:ext cx="2880319" cy="1429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8312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3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23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152" y="260647"/>
            <a:ext cx="8632457" cy="954107"/>
          </a:xfrm>
          <a:prstGeom prst="rect">
            <a:avLst/>
          </a:prstGeom>
          <a:solidFill>
            <a:srgbClr val="1A173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При последовательном соединении проводников сила тока во всех участках цепи одинакова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3789040"/>
            <a:ext cx="2873895" cy="2155421"/>
          </a:xfrm>
          <a:prstGeom prst="rect">
            <a:avLst/>
          </a:prstGeom>
        </p:spPr>
      </p:pic>
      <p:pic>
        <p:nvPicPr>
          <p:cNvPr id="10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769132" y="1598433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388783" y="1599859"/>
                <a:ext cx="4361193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783" y="1599859"/>
                <a:ext cx="4361193" cy="678391"/>
              </a:xfrm>
              <a:prstGeom prst="rect">
                <a:avLst/>
              </a:prstGeom>
              <a:blipFill rotWithShape="1">
                <a:blip r:embed="rId10"/>
                <a:stretch>
                  <a:fillRect t="-125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1445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954107"/>
          </a:xfrm>
          <a:prstGeom prst="rect">
            <a:avLst/>
          </a:prstGeom>
          <a:solidFill>
            <a:srgbClr val="1A173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При параллельном соединении проводников сила тока в цепи равна сумме сил токов на каждом участке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3928" y="3789040"/>
            <a:ext cx="3024336" cy="2286399"/>
          </a:xfrm>
          <a:prstGeom prst="rect">
            <a:avLst/>
          </a:prstGeom>
        </p:spPr>
      </p:pic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1187624" y="1457504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419872" y="1916832"/>
                <a:ext cx="4392488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ru-RU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…</a:t>
                </a:r>
                <a14:m>
                  <m:oMath xmlns:m="http://schemas.openxmlformats.org/officeDocument/2006/math">
                    <m:r>
                      <a:rPr lang="en-US" sz="36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916832"/>
                <a:ext cx="4392488" cy="678391"/>
              </a:xfrm>
              <a:prstGeom prst="rect">
                <a:avLst/>
              </a:prstGeom>
              <a:blipFill rotWithShape="0">
                <a:blip r:embed="rId5"/>
                <a:stretch>
                  <a:fillRect t="-125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3787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3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35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4591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57766" y="2829907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333830" y="2955921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2.</a:t>
            </a:r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489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956" y="116632"/>
            <a:ext cx="8712968" cy="1384995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dirty="0">
                <a:solidFill>
                  <a:schemeClr val="bg1"/>
                </a:solidFill>
              </a:rPr>
              <a:t>При последовательном соединении проводников полное напряжение в цепи равно сумме напряжений на отдельных её участках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212976"/>
            <a:ext cx="3312368" cy="26642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658116" y="1988840"/>
                <a:ext cx="583264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116" y="1988840"/>
                <a:ext cx="5832648" cy="678391"/>
              </a:xfrm>
              <a:prstGeom prst="rect">
                <a:avLst/>
              </a:prstGeom>
              <a:blipFill rotWithShape="0">
                <a:blip r:embed="rId5"/>
                <a:stretch>
                  <a:fillRect t="-125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5315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12968" cy="954107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При параллельном соединении проводников общее напряжение в цепи на всех ее участках одинаково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2780928"/>
            <a:ext cx="4032447" cy="26642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5696" y="1772816"/>
                <a:ext cx="583264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ru-RU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</m:t>
                    </m:r>
                    <m:r>
                      <a:rPr lang="ru-RU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772816"/>
                <a:ext cx="5832648" cy="678391"/>
              </a:xfrm>
              <a:prstGeom prst="rect">
                <a:avLst/>
              </a:prstGeom>
              <a:blipFill rotWithShape="0">
                <a:blip r:embed="rId3"/>
                <a:stretch>
                  <a:fillRect t="-13514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7468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24836"/>
            <a:ext cx="900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43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8706"/>
            <a:ext cx="8496944" cy="1323439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 прошлых занятиях мы с вами вспомнили такие электрические величины, как </a:t>
            </a:r>
            <a:r>
              <a:rPr lang="ru-RU" sz="2800" b="1" i="1" dirty="0">
                <a:solidFill>
                  <a:schemeClr val="bg1"/>
                </a:solidFill>
              </a:rPr>
              <a:t>сила тока</a:t>
            </a:r>
            <a:r>
              <a:rPr lang="ru-RU" b="1" dirty="0">
                <a:solidFill>
                  <a:schemeClr val="bg1"/>
                </a:solidFill>
              </a:rPr>
              <a:t>,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800" b="1" i="1" dirty="0">
                <a:solidFill>
                  <a:schemeClr val="bg1"/>
                </a:solidFill>
              </a:rPr>
              <a:t>напряжение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r>
              <a:rPr lang="ru-RU" sz="2800" b="1" i="1" dirty="0">
                <a:solidFill>
                  <a:schemeClr val="bg1"/>
                </a:solidFill>
              </a:rPr>
              <a:t>сопротивление</a:t>
            </a:r>
            <a:r>
              <a:rPr lang="ru-RU" sz="2000" b="1" dirty="0">
                <a:solidFill>
                  <a:schemeClr val="bg1"/>
                </a:solidFill>
              </a:rPr>
              <a:t>;  </a:t>
            </a:r>
            <a:r>
              <a:rPr lang="ru-RU" sz="2800" b="1" i="1" dirty="0">
                <a:solidFill>
                  <a:schemeClr val="bg1"/>
                </a:solidFill>
              </a:rPr>
              <a:t>закон Ома для участка цепи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  <a:r>
              <a:rPr lang="ru-RU" sz="2400" b="1" dirty="0">
                <a:solidFill>
                  <a:schemeClr val="bg1"/>
                </a:solidFill>
              </a:rPr>
              <a:t>  </a:t>
            </a:r>
          </a:p>
        </p:txBody>
      </p:sp>
      <p:sp>
        <p:nvSpPr>
          <p:cNvPr id="6" name="AutoShape 10" descr="https://fs00.infourok.ru/images/doc/175/200869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 descr="C:\Users\Газдановы\Desktop\img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219" y="1798447"/>
            <a:ext cx="6965061" cy="434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3" descr="https://geoffthegreygeek.com/wp-content/uploads/Georg_Simon_Ohm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C:\Users\Газдановы\Desktop\Georg_Simon_Ohm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565" y="1988840"/>
            <a:ext cx="1944215" cy="247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30856" y="4563625"/>
            <a:ext cx="1985923" cy="830997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Ом Георг </a:t>
            </a:r>
          </a:p>
          <a:p>
            <a:pPr algn="ctr"/>
            <a:r>
              <a:rPr lang="ru-RU" sz="1400" b="1" i="1" dirty="0">
                <a:solidFill>
                  <a:schemeClr val="bg1"/>
                </a:solidFill>
              </a:rPr>
              <a:t>(1787-1854),</a:t>
            </a:r>
          </a:p>
          <a:p>
            <a:pPr algn="ctr"/>
            <a:r>
              <a:rPr lang="ru-RU" sz="1400" b="1" i="1" dirty="0">
                <a:solidFill>
                  <a:schemeClr val="bg1"/>
                </a:solidFill>
              </a:rPr>
              <a:t>немецкий физик. </a:t>
            </a:r>
          </a:p>
        </p:txBody>
      </p:sp>
    </p:spTree>
    <p:extLst>
      <p:ext uri="{BB962C8B-B14F-4D97-AF65-F5344CB8AC3E}">
        <p14:creationId xmlns:p14="http://schemas.microsoft.com/office/powerpoint/2010/main" val="30346015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2  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=…=</m:t>
                        </m:r>
                        <m:sSub>
                          <m:sSubPr>
                            <m:ctrlP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blipFill rotWithShape="0">
                <a:blip r:embed="rId3"/>
                <a:stretch>
                  <a:fillRect t="-2740" r="-7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blipFill rotWithShape="0">
                <a:blip r:embed="rId4"/>
                <a:stretch>
                  <a:fillRect t="-6250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89770" y="1367069"/>
                <a:ext cx="3245297" cy="678391"/>
              </a:xfrm>
              <a:prstGeom prst="rect">
                <a:avLst/>
              </a:prstGeom>
              <a:solidFill>
                <a:srgbClr val="701228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770" y="1367069"/>
                <a:ext cx="3245297" cy="678391"/>
              </a:xfrm>
              <a:prstGeom prst="rect">
                <a:avLst/>
              </a:prstGeom>
              <a:blipFill rotWithShape="0">
                <a:blip r:embed="rId5"/>
                <a:stretch>
                  <a:fillRect t="-12500" b="-285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659485" y="2284309"/>
                <a:ext cx="3337197" cy="678391"/>
              </a:xfrm>
              <a:prstGeom prst="rect">
                <a:avLst/>
              </a:prstGeom>
              <a:solidFill>
                <a:srgbClr val="00174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600" b="1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9485" y="2284309"/>
                <a:ext cx="3337197" cy="678391"/>
              </a:xfrm>
              <a:prstGeom prst="rect">
                <a:avLst/>
              </a:prstGeom>
              <a:blipFill rotWithShape="0">
                <a:blip r:embed="rId6"/>
                <a:stretch>
                  <a:fillRect t="-13514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91880" y="3550476"/>
                <a:ext cx="1224136" cy="887294"/>
              </a:xfrm>
              <a:prstGeom prst="rect">
                <a:avLst/>
              </a:prstGeom>
              <a:solidFill>
                <a:srgbClr val="1A173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3550476"/>
                <a:ext cx="1224136" cy="887294"/>
              </a:xfrm>
              <a:prstGeom prst="rect">
                <a:avLst/>
              </a:prstGeom>
              <a:blipFill rotWithShape="1">
                <a:blip r:embed="rId7"/>
                <a:stretch>
                  <a:fillRect l="-5473" b="-12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087724" y="5157192"/>
                <a:ext cx="2808312" cy="743537"/>
              </a:xfrm>
              <a:prstGeom prst="rect">
                <a:avLst/>
              </a:prstGeom>
              <a:solidFill>
                <a:srgbClr val="00206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4000" b="1" dirty="0">
                    <a:solidFill>
                      <a:schemeClr val="bg1"/>
                    </a:solidFill>
                  </a:rPr>
                  <a:t>-???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724" y="5157192"/>
                <a:ext cx="2808312" cy="743537"/>
              </a:xfrm>
              <a:prstGeom prst="rect">
                <a:avLst/>
              </a:prstGeom>
              <a:blipFill rotWithShape="1">
                <a:blip r:embed="rId8"/>
                <a:stretch>
                  <a:fillRect t="-13934" b="-30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23764" y="3688367"/>
            <a:ext cx="2332012" cy="523220"/>
          </a:xfrm>
          <a:prstGeom prst="rect">
            <a:avLst/>
          </a:prstGeom>
          <a:solidFill>
            <a:srgbClr val="15103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</a:rPr>
              <a:t>Закон Ома</a:t>
            </a:r>
          </a:p>
        </p:txBody>
      </p:sp>
      <p:pic>
        <p:nvPicPr>
          <p:cNvPr id="2050" name="Picture 2" descr="http://www.clipartkid.com/images/615/log-in-register-upload-clipart-WcWjsA-clipart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5849" y="3688367"/>
            <a:ext cx="876031" cy="48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297856" y="90571"/>
            <a:ext cx="46744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Последовательное </a:t>
            </a:r>
          </a:p>
          <a:p>
            <a:pPr algn="ctr"/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5682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92480" cy="1384995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dirty="0">
                <a:solidFill>
                  <a:schemeClr val="bg1"/>
                </a:solidFill>
              </a:rPr>
              <a:t>При последовательном соединении проводников общее сопротивление цепи равно сумме сопротивлений отдельных её проводников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799" y="3645024"/>
            <a:ext cx="4543889" cy="24497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713120" y="1930938"/>
                <a:ext cx="511256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3120" y="1930938"/>
                <a:ext cx="5112568" cy="678391"/>
              </a:xfrm>
              <a:prstGeom prst="rect">
                <a:avLst/>
              </a:prstGeom>
              <a:blipFill rotWithShape="0">
                <a:blip r:embed="rId3"/>
                <a:stretch>
                  <a:fillRect t="-13514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73555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2  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=…=</m:t>
                        </m:r>
                        <m:sSub>
                          <m:sSubPr>
                            <m:ctrlP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blipFill rotWithShape="0">
                <a:blip r:embed="rId2"/>
                <a:stretch>
                  <a:fillRect t="-2740" r="-7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blipFill rotWithShape="0">
                <a:blip r:embed="rId3"/>
                <a:stretch>
                  <a:fillRect t="-6250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67544" y="1628800"/>
                <a:ext cx="3257090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ru-RU" sz="36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628800"/>
                <a:ext cx="3257090" cy="678391"/>
              </a:xfrm>
              <a:prstGeom prst="rect">
                <a:avLst/>
              </a:prstGeom>
              <a:blipFill rotWithShape="0">
                <a:blip r:embed="rId4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195771" y="2719409"/>
                <a:ext cx="3750400" cy="678391"/>
              </a:xfrm>
              <a:prstGeom prst="rect">
                <a:avLst/>
              </a:prstGeom>
              <a:solidFill>
                <a:srgbClr val="00174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:r>
                  <a:rPr lang="ru-RU" sz="36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ru-RU" sz="3600" b="1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771" y="2719409"/>
                <a:ext cx="3750400" cy="678391"/>
              </a:xfrm>
              <a:prstGeom prst="rect">
                <a:avLst/>
              </a:prstGeom>
              <a:blipFill rotWithShape="0">
                <a:blip r:embed="rId5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671900" y="5301208"/>
                <a:ext cx="2160240" cy="743537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4000" b="1" dirty="0">
                    <a:solidFill>
                      <a:schemeClr val="bg1"/>
                    </a:solidFill>
                  </a:rPr>
                  <a:t>-???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1900" y="5301208"/>
                <a:ext cx="2160240" cy="743537"/>
              </a:xfrm>
              <a:prstGeom prst="rect">
                <a:avLst/>
              </a:prstGeom>
              <a:blipFill rotWithShape="0">
                <a:blip r:embed="rId6"/>
                <a:stretch>
                  <a:fillRect t="-13934" r="-8451" b="-30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280194" y="102984"/>
            <a:ext cx="4014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Параллельное </a:t>
            </a:r>
          </a:p>
          <a:p>
            <a:pPr algn="ctr"/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527884" y="4163652"/>
                <a:ext cx="1224136" cy="887294"/>
              </a:xfrm>
              <a:prstGeom prst="rect">
                <a:avLst/>
              </a:prstGeom>
              <a:solidFill>
                <a:srgbClr val="1A173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884" y="4163652"/>
                <a:ext cx="1224136" cy="887294"/>
              </a:xfrm>
              <a:prstGeom prst="rect">
                <a:avLst/>
              </a:prstGeom>
              <a:blipFill rotWithShape="0">
                <a:blip r:embed="rId7"/>
                <a:stretch>
                  <a:fillRect l="-5473" b="-12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2" descr="http://www.clipartkid.com/images/615/log-in-register-upload-clipart-WcWjsA-clipart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2956" y="4389589"/>
            <a:ext cx="876031" cy="48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504" y="4325598"/>
            <a:ext cx="2332012" cy="523220"/>
          </a:xfrm>
          <a:prstGeom prst="rect">
            <a:avLst/>
          </a:prstGeom>
          <a:solidFill>
            <a:srgbClr val="15103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</a:rPr>
              <a:t>Закон Ома</a:t>
            </a:r>
          </a:p>
        </p:txBody>
      </p:sp>
      <p:pic>
        <p:nvPicPr>
          <p:cNvPr id="3074" name="Picture 2" descr="http://tepka.ru/fizika_8/7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24157"/>
            <a:ext cx="4893642" cy="174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606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12968" cy="1815882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При параллельном соединении проводников величина, обратная общему сопротивлению проводников, равна сумме величин, обратных сопротивлениями отдельных проводников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399" y="3499447"/>
            <a:ext cx="5415241" cy="31006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35696" y="2348880"/>
                <a:ext cx="5832648" cy="1002326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ru-RU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ru-RU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ru-RU" sz="3600" b="1" dirty="0">
                    <a:solidFill>
                      <a:schemeClr val="bg1"/>
                    </a:solidFill>
                  </a:rPr>
                  <a:t>=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ru-RU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+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</m:sub>
                        </m:sSub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348880"/>
                <a:ext cx="5832648" cy="100232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76167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11560" y="824518"/>
                <a:ext cx="7416824" cy="95410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>
                    <a:solidFill>
                      <a:schemeClr val="tx1"/>
                    </a:solidFill>
                  </a:rPr>
                  <a:t>Если </a:t>
                </a:r>
                <a:r>
                  <a:rPr lang="en-US" sz="2800" b="1" dirty="0">
                    <a:solidFill>
                      <a:schemeClr val="tx1"/>
                    </a:solidFill>
                  </a:rPr>
                  <a:t>N-</a:t>
                </a:r>
                <a:r>
                  <a:rPr lang="ru-RU" sz="2800" b="1" dirty="0">
                    <a:solidFill>
                      <a:schemeClr val="tx1"/>
                    </a:solidFill>
                  </a:rPr>
                  <a:t>одинаковых проводников</a:t>
                </a:r>
                <a:r>
                  <a:rPr lang="en-US" sz="2800" b="1" dirty="0">
                    <a:solidFill>
                      <a:schemeClr val="tx1"/>
                    </a:solidFill>
                  </a:rPr>
                  <a:t> </a:t>
                </a:r>
                <a:r>
                  <a:rPr lang="ru-RU" sz="2800" b="1" dirty="0">
                    <a:solidFill>
                      <a:schemeClr val="tx1"/>
                    </a:solidFill>
                  </a:rPr>
                  <a:t>сопротивлением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>
                    <a:solidFill>
                      <a:schemeClr val="tx1"/>
                    </a:solidFill>
                  </a:rPr>
                  <a:t> каждое, то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824518"/>
                <a:ext cx="7416824" cy="954107"/>
              </a:xfrm>
              <a:prstGeom prst="rect">
                <a:avLst/>
              </a:prstGeom>
              <a:blipFill rotWithShape="1">
                <a:blip r:embed="rId2"/>
                <a:stretch>
                  <a:fillRect t="-5732" b="-171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11760" y="3789709"/>
                <a:ext cx="6557593" cy="9541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/>
                  <a:t>Если </a:t>
                </a:r>
                <a:r>
                  <a:rPr lang="en-US" sz="2800" b="1" dirty="0"/>
                  <a:t>N-</a:t>
                </a:r>
                <a:r>
                  <a:rPr lang="ru-RU" sz="2800" b="1" dirty="0"/>
                  <a:t>одинаковых проводников</a:t>
                </a:r>
                <a:r>
                  <a:rPr lang="en-US" sz="2800" b="1" dirty="0"/>
                  <a:t> </a:t>
                </a:r>
                <a:r>
                  <a:rPr lang="ru-RU" sz="2800" b="1" dirty="0"/>
                  <a:t>сопротивлением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/>
                  <a:t> каждое, то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789709"/>
                <a:ext cx="6557593" cy="954107"/>
              </a:xfrm>
              <a:prstGeom prst="rect">
                <a:avLst/>
              </a:prstGeom>
              <a:blipFill rotWithShape="1">
                <a:blip r:embed="rId3"/>
                <a:stretch>
                  <a:fillRect t="-5769" b="-179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704838"/>
            <a:ext cx="1881584" cy="290034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5576" y="116632"/>
            <a:ext cx="74744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Последовательное </a:t>
            </a:r>
            <a:r>
              <a:rPr lang="en-US" sz="4000" b="1" i="1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cap="none" spc="0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19872" y="2013689"/>
                <a:ext cx="2520280" cy="707886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bg1"/>
                    </a:solidFill>
                  </a:rPr>
                  <a:t>R=N∙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ru-RU" sz="4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013689"/>
                <a:ext cx="2520280" cy="707886"/>
              </a:xfrm>
              <a:prstGeom prst="rect">
                <a:avLst/>
              </a:prstGeom>
              <a:blipFill rotWithShape="1">
                <a:blip r:embed="rId5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1039647" y="2996952"/>
            <a:ext cx="70024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Параллельное </a:t>
            </a:r>
            <a:r>
              <a:rPr lang="en-US" sz="4000" b="1" i="1" cap="none" spc="0" dirty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cap="none" spc="0" dirty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292080" y="5170222"/>
                <a:ext cx="2232248" cy="975588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bg1"/>
                    </a:solidFill>
                  </a:rPr>
                  <a:t>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den>
                    </m:f>
                  </m:oMath>
                </a14:m>
                <a:endParaRPr lang="ru-RU" sz="4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5170222"/>
                <a:ext cx="2232248" cy="975588"/>
              </a:xfrm>
              <a:prstGeom prst="rect">
                <a:avLst/>
              </a:prstGeom>
              <a:blipFill rotWithShape="1">
                <a:blip r:embed="rId6"/>
                <a:stretch>
                  <a:fillRect b="-13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0363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55576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15451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3"/>
          </p:cNvCxnSpPr>
          <p:nvPr/>
        </p:nvCxnSpPr>
        <p:spPr>
          <a:xfrm>
            <a:off x="2135531" y="1412776"/>
            <a:ext cx="420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555776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3275856" y="1412776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0790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3"/>
          </p:cNvCxnSpPr>
          <p:nvPr/>
        </p:nvCxnSpPr>
        <p:spPr>
          <a:xfrm>
            <a:off x="442798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78802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3"/>
          </p:cNvCxnSpPr>
          <p:nvPr/>
        </p:nvCxnSpPr>
        <p:spPr>
          <a:xfrm>
            <a:off x="550810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86814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3"/>
          </p:cNvCxnSpPr>
          <p:nvPr/>
        </p:nvCxnSpPr>
        <p:spPr>
          <a:xfrm>
            <a:off x="6588224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35166" y="1340768"/>
            <a:ext cx="132213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236296" y="1348894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415451" y="75541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55776" y="7554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7904" y="75509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8024" y="7430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56341" y="75509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120172" y="2113088"/>
                <a:ext cx="1584176" cy="613245"/>
              </a:xfrm>
              <a:prstGeom prst="rect">
                <a:avLst/>
              </a:prstGeom>
              <a:solidFill>
                <a:srgbClr val="001746"/>
              </a:solidFill>
              <a:ln>
                <a:solidFill>
                  <a:srgbClr val="001746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3200" b="1" dirty="0">
                    <a:solidFill>
                      <a:schemeClr val="bg1"/>
                    </a:solidFill>
                  </a:rPr>
                  <a:t> - ?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172" y="2113088"/>
                <a:ext cx="1584176" cy="613245"/>
              </a:xfrm>
              <a:prstGeom prst="rect">
                <a:avLst/>
              </a:prstGeom>
              <a:blipFill rotWithShape="0">
                <a:blip r:embed="rId2"/>
                <a:stretch>
                  <a:fillRect t="-10784" r="-6107" b="-27451"/>
                </a:stretch>
              </a:blipFill>
              <a:ln>
                <a:solidFill>
                  <a:srgbClr val="001746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единительная линия 27"/>
          <p:cNvCxnSpPr/>
          <p:nvPr/>
        </p:nvCxnSpPr>
        <p:spPr>
          <a:xfrm flipH="1">
            <a:off x="635166" y="1268760"/>
            <a:ext cx="132213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7236296" y="1268760"/>
            <a:ext cx="144017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71600" y="4653136"/>
            <a:ext cx="2016224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987824" y="450912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707904" y="4640774"/>
            <a:ext cx="1980220" cy="23695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19672" y="3212976"/>
            <a:ext cx="0" cy="2952328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987824" y="30689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987824" y="3765088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87824" y="5253152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599667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2" idx="1"/>
          </p:cNvCxnSpPr>
          <p:nvPr/>
        </p:nvCxnSpPr>
        <p:spPr>
          <a:xfrm>
            <a:off x="1619672" y="321297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43" idx="1"/>
          </p:cNvCxnSpPr>
          <p:nvPr/>
        </p:nvCxnSpPr>
        <p:spPr>
          <a:xfrm>
            <a:off x="1619672" y="3909104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44" idx="1"/>
          </p:cNvCxnSpPr>
          <p:nvPr/>
        </p:nvCxnSpPr>
        <p:spPr>
          <a:xfrm>
            <a:off x="1619672" y="5397168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45" idx="1"/>
          </p:cNvCxnSpPr>
          <p:nvPr/>
        </p:nvCxnSpPr>
        <p:spPr>
          <a:xfrm>
            <a:off x="1619672" y="614068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42" idx="3"/>
          </p:cNvCxnSpPr>
          <p:nvPr/>
        </p:nvCxnSpPr>
        <p:spPr>
          <a:xfrm>
            <a:off x="3707904" y="321297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80144" y="3212976"/>
            <a:ext cx="0" cy="292771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43" idx="3"/>
          </p:cNvCxnSpPr>
          <p:nvPr/>
        </p:nvCxnSpPr>
        <p:spPr>
          <a:xfrm>
            <a:off x="3707904" y="3909104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44" idx="3"/>
          </p:cNvCxnSpPr>
          <p:nvPr/>
        </p:nvCxnSpPr>
        <p:spPr>
          <a:xfrm>
            <a:off x="3707904" y="5397168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45" idx="3"/>
          </p:cNvCxnSpPr>
          <p:nvPr/>
        </p:nvCxnSpPr>
        <p:spPr>
          <a:xfrm>
            <a:off x="3707904" y="614068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Блок-схема: узел 65"/>
          <p:cNvSpPr/>
          <p:nvPr/>
        </p:nvSpPr>
        <p:spPr>
          <a:xfrm>
            <a:off x="1599870" y="4624681"/>
            <a:ext cx="72008" cy="4836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17683" y="4580326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5688124" y="4601039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 flipH="1">
            <a:off x="4955385" y="3879001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 flipH="1">
            <a:off x="4919381" y="4640442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 flipH="1">
            <a:off x="4944140" y="538395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 flipH="1">
            <a:off x="1572424" y="5359930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 flipH="1">
            <a:off x="1584126" y="389968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817683" y="4509120"/>
            <a:ext cx="153917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5688124" y="4509120"/>
            <a:ext cx="180020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922625" y="26662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985636" y="3427115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951820" y="41090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951819" y="48417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891913" y="5572957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pic>
        <p:nvPicPr>
          <p:cNvPr id="83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6324392" y="3229757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603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55576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15451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3"/>
          </p:cNvCxnSpPr>
          <p:nvPr/>
        </p:nvCxnSpPr>
        <p:spPr>
          <a:xfrm>
            <a:off x="2135531" y="1412776"/>
            <a:ext cx="420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555776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3275856" y="1412776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0790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3"/>
          </p:cNvCxnSpPr>
          <p:nvPr/>
        </p:nvCxnSpPr>
        <p:spPr>
          <a:xfrm>
            <a:off x="442798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78802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3"/>
          </p:cNvCxnSpPr>
          <p:nvPr/>
        </p:nvCxnSpPr>
        <p:spPr>
          <a:xfrm>
            <a:off x="550810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86814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3"/>
          </p:cNvCxnSpPr>
          <p:nvPr/>
        </p:nvCxnSpPr>
        <p:spPr>
          <a:xfrm>
            <a:off x="6588224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35166" y="1340768"/>
            <a:ext cx="132213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236296" y="1348894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415451" y="75541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55776" y="7554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7904" y="75509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8024" y="7430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56341" y="75509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 Ом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274967" y="1747687"/>
                <a:ext cx="3906434" cy="613245"/>
              </a:xfrm>
              <a:prstGeom prst="rect">
                <a:avLst/>
              </a:prstGeom>
              <a:solidFill>
                <a:srgbClr val="001746"/>
              </a:solidFill>
              <a:ln>
                <a:solidFill>
                  <a:srgbClr val="001746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3200" b="1" dirty="0">
                    <a:solidFill>
                      <a:schemeClr val="bg1"/>
                    </a:solidFill>
                  </a:rPr>
                  <a:t> = 3</a:t>
                </a:r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ru-RU" sz="3200" b="1" dirty="0">
                    <a:solidFill>
                      <a:schemeClr val="bg1"/>
                    </a:solidFill>
                  </a:rPr>
                  <a:t>5=15 (Ом)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4967" y="1747687"/>
                <a:ext cx="3906434" cy="613245"/>
              </a:xfrm>
              <a:prstGeom prst="rect">
                <a:avLst/>
              </a:prstGeom>
              <a:blipFill rotWithShape="0">
                <a:blip r:embed="rId2"/>
                <a:stretch>
                  <a:fillRect t="-10784" b="-27451"/>
                </a:stretch>
              </a:blipFill>
              <a:ln>
                <a:solidFill>
                  <a:srgbClr val="001746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единительная линия 27"/>
          <p:cNvCxnSpPr/>
          <p:nvPr/>
        </p:nvCxnSpPr>
        <p:spPr>
          <a:xfrm flipH="1">
            <a:off x="635166" y="1268760"/>
            <a:ext cx="132213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7236296" y="1268760"/>
            <a:ext cx="144017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71600" y="4653136"/>
            <a:ext cx="2016224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987824" y="450912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707904" y="4640774"/>
            <a:ext cx="1980220" cy="23695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19672" y="3212976"/>
            <a:ext cx="0" cy="2952328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987824" y="30689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987824" y="3765088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87824" y="5253152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599667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2" idx="1"/>
          </p:cNvCxnSpPr>
          <p:nvPr/>
        </p:nvCxnSpPr>
        <p:spPr>
          <a:xfrm>
            <a:off x="1619672" y="321297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43" idx="1"/>
          </p:cNvCxnSpPr>
          <p:nvPr/>
        </p:nvCxnSpPr>
        <p:spPr>
          <a:xfrm>
            <a:off x="1619672" y="3909104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44" idx="1"/>
          </p:cNvCxnSpPr>
          <p:nvPr/>
        </p:nvCxnSpPr>
        <p:spPr>
          <a:xfrm>
            <a:off x="1619672" y="5397168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45" idx="1"/>
          </p:cNvCxnSpPr>
          <p:nvPr/>
        </p:nvCxnSpPr>
        <p:spPr>
          <a:xfrm>
            <a:off x="1619672" y="614068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42" idx="3"/>
          </p:cNvCxnSpPr>
          <p:nvPr/>
        </p:nvCxnSpPr>
        <p:spPr>
          <a:xfrm>
            <a:off x="3707904" y="321297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80144" y="3212976"/>
            <a:ext cx="0" cy="29277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43" idx="3"/>
          </p:cNvCxnSpPr>
          <p:nvPr/>
        </p:nvCxnSpPr>
        <p:spPr>
          <a:xfrm>
            <a:off x="3707904" y="3909104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44" idx="3"/>
          </p:cNvCxnSpPr>
          <p:nvPr/>
        </p:nvCxnSpPr>
        <p:spPr>
          <a:xfrm>
            <a:off x="3707904" y="5397168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45" idx="3"/>
          </p:cNvCxnSpPr>
          <p:nvPr/>
        </p:nvCxnSpPr>
        <p:spPr>
          <a:xfrm>
            <a:off x="3707904" y="614068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Блок-схема: узел 65"/>
          <p:cNvSpPr/>
          <p:nvPr/>
        </p:nvSpPr>
        <p:spPr>
          <a:xfrm>
            <a:off x="1599870" y="4624681"/>
            <a:ext cx="72008" cy="4836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17683" y="4580326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5688124" y="4601039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 flipH="1">
            <a:off x="4955385" y="3879001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 flipH="1">
            <a:off x="4919381" y="4640442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 flipH="1">
            <a:off x="4944140" y="538395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 flipH="1">
            <a:off x="1572424" y="5359930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 flipH="1">
            <a:off x="1584126" y="389968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817683" y="4509120"/>
            <a:ext cx="153917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5688124" y="4509120"/>
            <a:ext cx="180020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922625" y="26662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985636" y="3427115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951820" y="41090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951819" y="48417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891913" y="5572957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pic>
        <p:nvPicPr>
          <p:cNvPr id="83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661" r="23902"/>
          <a:stretch/>
        </p:blipFill>
        <p:spPr bwMode="auto">
          <a:xfrm>
            <a:off x="6804248" y="3970923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553363" y="3122539"/>
                <a:ext cx="3365866" cy="713529"/>
              </a:xfrm>
              <a:prstGeom prst="rect">
                <a:avLst/>
              </a:prstGeom>
              <a:solidFill>
                <a:srgbClr val="75111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2800" b="1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bg1"/>
                    </a:solidFill>
                  </a:rPr>
                  <a:t> = 0,8 (Ом)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3363" y="3122539"/>
                <a:ext cx="3365866" cy="713529"/>
              </a:xfrm>
              <a:prstGeom prst="rect">
                <a:avLst/>
              </a:prstGeom>
              <a:blipFill rotWithShape="0"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05625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102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1746"/>
                </a:solidFill>
              </a:rPr>
              <a:t>Пример последовательного соединения: </a:t>
            </a:r>
            <a:r>
              <a:rPr lang="ru-RU" sz="3600" b="1" i="1" dirty="0">
                <a:solidFill>
                  <a:srgbClr val="540000"/>
                </a:solidFill>
              </a:rPr>
              <a:t>гирлянда</a:t>
            </a:r>
          </a:p>
        </p:txBody>
      </p:sp>
      <p:sp>
        <p:nvSpPr>
          <p:cNvPr id="3" name="AutoShape 2" descr="https://fs00.infourok.ru/images/doc/215/245360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0490" y="220486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1746"/>
                </a:solidFill>
              </a:rPr>
              <a:t>Пример параллельного соединения: </a:t>
            </a:r>
            <a:r>
              <a:rPr lang="ru-RU" sz="3600" b="1" i="1" dirty="0">
                <a:solidFill>
                  <a:srgbClr val="540000"/>
                </a:solidFill>
              </a:rPr>
              <a:t>лампы в кабинете</a:t>
            </a:r>
          </a:p>
        </p:txBody>
      </p:sp>
      <p:pic>
        <p:nvPicPr>
          <p:cNvPr id="10248" name="Picture 8" descr="http://www.ru.all.biz/img/ru/service_catalog/267073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071"/>
          <a:stretch/>
        </p:blipFill>
        <p:spPr bwMode="auto">
          <a:xfrm>
            <a:off x="2267744" y="3452808"/>
            <a:ext cx="3885666" cy="270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https://im0-tub-ru.yandex.net/i?id=2050dc27d2c2b12a571df2bfbd8dce4a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9520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0-tub-ru.yandex.net/i?id=73907b6c75ef1c038a1b9c4c72c5e14c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4056" y="101823"/>
            <a:ext cx="7856041" cy="461665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</a:rPr>
              <a:t>ПАРАЛЛЕЛЬНОЕ ВКЛЮЧЕНИЕ БЫТОВЫХ ПРИБОРОВ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0152" y="1700808"/>
            <a:ext cx="3024336" cy="3170099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3200" b="1" i="1" dirty="0">
                <a:solidFill>
                  <a:schemeClr val="bg1"/>
                </a:solidFill>
              </a:rPr>
              <a:t>Параллельно </a:t>
            </a:r>
            <a:r>
              <a:rPr lang="ru-RU" sz="2800" b="1" i="1" dirty="0">
                <a:solidFill>
                  <a:schemeClr val="bg1"/>
                </a:solidFill>
              </a:rPr>
              <a:t>включаются бытовые электроприборы, компьютер, телевизор, пылесос и т.д.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75" y="2385756"/>
            <a:ext cx="5648950" cy="20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3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224659"/>
            <a:ext cx="6336704" cy="156966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Также вы знакомы с приборами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для измерения силы тока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и напряжения, умеете собирать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простейшие электрические цепи. </a:t>
            </a:r>
          </a:p>
        </p:txBody>
      </p:sp>
      <p:sp>
        <p:nvSpPr>
          <p:cNvPr id="3" name="AutoShape 2" descr="https://ds01.infourok.ru/uploads/ex/1263/00006082-20f9e856/img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m0-tub-ru.yandex.net/i?id=1cc7e6d4a68b1f373f81e2b74e2b26ed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https://im1-tub-ru.yandex.net/i?id=026bc36862dfc62a53dd2a8de3b0c9a4-sr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http://easy-robots.ru/images/Lessons/Lesson_1/chema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4221088"/>
            <a:ext cx="3240833" cy="210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20008" y="3429000"/>
            <a:ext cx="4320480" cy="369332"/>
          </a:xfrm>
          <a:prstGeom prst="rect">
            <a:avLst/>
          </a:prstGeom>
          <a:solidFill>
            <a:srgbClr val="CD1D1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СХЕМА простейшей электрической цепи</a:t>
            </a:r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0864" y="188640"/>
            <a:ext cx="85222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i="1" dirty="0">
                <a:ln w="18415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ПРЕИМУЩЕСТВА И НЕДОСТАТКИ СОЕДИНЕНИЙ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02992" y="5337211"/>
            <a:ext cx="5125232" cy="1323439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Параллельное – при перегорании одной лампы, остальные горят. Но при включении лампы с меньшим возможным напряжением она перегорит.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8056" y="1476550"/>
            <a:ext cx="5400600" cy="1323439"/>
          </a:xfrm>
          <a:prstGeom prst="rect">
            <a:avLst/>
          </a:prstGeom>
          <a:solidFill>
            <a:srgbClr val="1212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Последовательное – лампы с меньшим возможным напряжением включают в цепь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с большим напряжением, но при перегорании одной лампы все не будут гореть.</a:t>
            </a:r>
          </a:p>
        </p:txBody>
      </p:sp>
      <p:sp>
        <p:nvSpPr>
          <p:cNvPr id="7" name="AutoShape 2" descr="https://ds01.infourok.ru/uploads/ex/0ce5/0000959c-e3b56272/4/hello_html_7648c6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 descr="C:\Users\Газдановы\Desktop\hello_html_7648c65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2" y="4169689"/>
            <a:ext cx="3952925" cy="233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Газдановы\Desktop\hello_html_7648c65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3056" y="1052736"/>
            <a:ext cx="3556503" cy="25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4113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2384" y="492641"/>
            <a:ext cx="4970260" cy="147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936" y="2132856"/>
            <a:ext cx="8064896" cy="461665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и заполни таблицу!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66730"/>
              </p:ext>
            </p:extLst>
          </p:nvPr>
        </p:nvGraphicFramePr>
        <p:xfrm>
          <a:off x="467544" y="2852936"/>
          <a:ext cx="8291264" cy="175103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707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7577">
                <a:tc>
                  <a:txBody>
                    <a:bodyPr/>
                    <a:lstStyle/>
                    <a:p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 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2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3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 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на всем участке цепи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А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U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В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R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Ом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16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35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15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8907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20518"/>
            <a:ext cx="4508172" cy="1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458081"/>
              </p:ext>
            </p:extLst>
          </p:nvPr>
        </p:nvGraphicFramePr>
        <p:xfrm>
          <a:off x="395536" y="2924944"/>
          <a:ext cx="8291264" cy="175103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07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7577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1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2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16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35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66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3300"/>
                          </a:solidFill>
                          <a:effectLst/>
                        </a:rPr>
                        <a:t>16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3300"/>
                          </a:solidFill>
                          <a:effectLst/>
                        </a:rPr>
                        <a:t>35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66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936" y="2132856"/>
            <a:ext cx="8064896" cy="461665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и заполни таблицу!</a:t>
            </a:r>
          </a:p>
        </p:txBody>
      </p:sp>
    </p:spTree>
    <p:extLst>
      <p:ext uri="{BB962C8B-B14F-4D97-AF65-F5344CB8AC3E}">
        <p14:creationId xmlns:p14="http://schemas.microsoft.com/office/powerpoint/2010/main" val="26721954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6489" y="332656"/>
            <a:ext cx="2123393" cy="333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520446"/>
            <a:ext cx="5904656" cy="1200329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</a:t>
            </a:r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и заполни таблицу! При необходимости округляй ответ до десятых.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53857"/>
              </p:ext>
            </p:extLst>
          </p:nvPr>
        </p:nvGraphicFramePr>
        <p:xfrm>
          <a:off x="323528" y="3356992"/>
          <a:ext cx="6438950" cy="27874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87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713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2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30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8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45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1208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</p:spTree>
    <p:extLst>
      <p:ext uri="{BB962C8B-B14F-4D97-AF65-F5344CB8AC3E}">
        <p14:creationId xmlns:p14="http://schemas.microsoft.com/office/powerpoint/2010/main" val="32387610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683804"/>
            <a:ext cx="2227849" cy="31883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8902" y="1077670"/>
            <a:ext cx="5688632" cy="1200329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</a:t>
            </a:r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и заполни таблицу! При необходимости округляй ответ до десятых.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81561"/>
              </p:ext>
            </p:extLst>
          </p:nvPr>
        </p:nvGraphicFramePr>
        <p:xfrm>
          <a:off x="178902" y="3068960"/>
          <a:ext cx="6438953" cy="281502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87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208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2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8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33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45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305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8848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1,5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0,4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0,3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</p:spTree>
    <p:extLst>
      <p:ext uri="{BB962C8B-B14F-4D97-AF65-F5344CB8AC3E}">
        <p14:creationId xmlns:p14="http://schemas.microsoft.com/office/powerpoint/2010/main" val="26344498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1052736"/>
            <a:ext cx="604316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Домашнее задание</a:t>
            </a:r>
            <a:r>
              <a:rPr lang="ru-RU" sz="36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</a:p>
          <a:p>
            <a:pPr algn="ctr"/>
            <a:r>
              <a:rPr lang="ru-RU" sz="3600" b="1" cap="none" spc="0" dirty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 105, задача №</a:t>
            </a:r>
            <a:r>
              <a:rPr lang="ru-RU" sz="3600" b="1" dirty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800,801</a:t>
            </a:r>
            <a:r>
              <a:rPr lang="ru-RU" sz="3600" b="1" cap="none" spc="0" dirty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3200" b="1" i="1" cap="none" spc="0" dirty="0">
                <a:ln w="0"/>
                <a:solidFill>
                  <a:srgbClr val="12122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(из задачника А.П. Рымкевич)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3140968"/>
            <a:ext cx="1704975" cy="2676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3140968"/>
            <a:ext cx="1657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25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330" y="580610"/>
            <a:ext cx="8496944" cy="1692771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Сила тока </a:t>
            </a:r>
            <a:r>
              <a:rPr lang="ru-RU" sz="2400" b="1" dirty="0">
                <a:solidFill>
                  <a:schemeClr val="bg1"/>
                </a:solidFill>
              </a:rPr>
              <a:t>обозначается буквой - </a:t>
            </a:r>
            <a:r>
              <a:rPr lang="ru-RU" sz="2800" b="1" dirty="0">
                <a:solidFill>
                  <a:srgbClr val="FFFF00"/>
                </a:solidFill>
              </a:rPr>
              <a:t>I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единица измерения - </a:t>
            </a:r>
            <a:r>
              <a:rPr lang="ru-RU" sz="2400" b="1" dirty="0">
                <a:solidFill>
                  <a:srgbClr val="FFFF00"/>
                </a:solidFill>
              </a:rPr>
              <a:t>1А (Ампер)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прибор для измерения – </a:t>
            </a:r>
            <a:r>
              <a:rPr lang="ru-RU" sz="2400" b="1" dirty="0">
                <a:solidFill>
                  <a:srgbClr val="FFFF00"/>
                </a:solidFill>
              </a:rPr>
              <a:t>амперметр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физический смысл -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электрический ток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Picture 4" descr="http://arhivurokov.ru/kopilka/up/html/2017/02/26/k_58b265e31dd6a/img_user_file_58b265e38d1fb_1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2618156"/>
            <a:ext cx="5760640" cy="24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39952" y="5515023"/>
            <a:ext cx="3879568" cy="646331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АМПЕРМЕТР - прибор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для измерения силы тока в цепи</a:t>
            </a:r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0146"/>
            <a:ext cx="8712968" cy="1323439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Напряжение</a:t>
            </a:r>
            <a:r>
              <a:rPr lang="ru-RU" sz="2400" b="1" dirty="0">
                <a:solidFill>
                  <a:schemeClr val="bg1"/>
                </a:solidFill>
              </a:rPr>
              <a:t> обозначается буквой - </a:t>
            </a:r>
            <a:r>
              <a:rPr lang="ru-RU" sz="2800" b="1" dirty="0">
                <a:solidFill>
                  <a:srgbClr val="FFFF00"/>
                </a:solidFill>
              </a:rPr>
              <a:t>U</a:t>
            </a:r>
            <a:r>
              <a:rPr lang="ru-RU" sz="2400" b="1" dirty="0">
                <a:solidFill>
                  <a:schemeClr val="bg1"/>
                </a:solidFill>
              </a:rPr>
              <a:t>; единица измерения - </a:t>
            </a:r>
            <a:r>
              <a:rPr lang="ru-RU" sz="2400" b="1" dirty="0">
                <a:solidFill>
                  <a:srgbClr val="FFFF00"/>
                </a:solidFill>
              </a:rPr>
              <a:t>1В (Вольт)</a:t>
            </a:r>
            <a:r>
              <a:rPr lang="ru-RU" sz="2400" b="1" dirty="0">
                <a:solidFill>
                  <a:schemeClr val="bg1"/>
                </a:solidFill>
              </a:rPr>
              <a:t>;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прибор для измерения – </a:t>
            </a:r>
            <a:r>
              <a:rPr lang="ru-RU" sz="2400" b="1" dirty="0">
                <a:solidFill>
                  <a:srgbClr val="FFFF00"/>
                </a:solidFill>
              </a:rPr>
              <a:t>вольтметр</a:t>
            </a:r>
            <a:r>
              <a:rPr lang="ru-RU" sz="2400" b="1" dirty="0">
                <a:solidFill>
                  <a:schemeClr val="bg1"/>
                </a:solidFill>
              </a:rPr>
              <a:t>; физический смысл –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электрическое поле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AutoShape 4" descr="https://im1-tub-ru.yandex.net/i?id=b5ccc3f97cb312e6b893437ae60642c0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618812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7" descr="C:\Users\Газдановы\Desktop\i (1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51920" y="2060849"/>
            <a:ext cx="5112568" cy="316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3284984"/>
            <a:ext cx="3084743" cy="1200329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ВОЛЬТМЕТР - прибор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для измерения напряжения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на участке электрической  цепи</a:t>
            </a:r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348880"/>
            <a:ext cx="8568952" cy="144655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Сопротивление</a:t>
            </a:r>
            <a:r>
              <a:rPr lang="ru-RU" sz="2400" b="1" dirty="0">
                <a:solidFill>
                  <a:schemeClr val="bg1"/>
                </a:solidFill>
              </a:rPr>
              <a:t> обозначается буквой - </a:t>
            </a:r>
            <a:r>
              <a:rPr lang="ru-RU" sz="3200" b="1" dirty="0">
                <a:solidFill>
                  <a:srgbClr val="FFFF00"/>
                </a:solidFill>
              </a:rPr>
              <a:t>R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единица измерения – </a:t>
            </a:r>
            <a:r>
              <a:rPr lang="ru-RU" sz="2800" b="1" dirty="0">
                <a:solidFill>
                  <a:srgbClr val="FFFF00"/>
                </a:solidFill>
              </a:rPr>
              <a:t>1 </a:t>
            </a:r>
            <a:r>
              <a:rPr lang="ru-RU" sz="3200" b="1" dirty="0">
                <a:solidFill>
                  <a:srgbClr val="FFFF00"/>
                </a:solidFill>
              </a:rPr>
              <a:t>О</a:t>
            </a:r>
            <a:r>
              <a:rPr lang="ru-RU" sz="2800" b="1" dirty="0">
                <a:solidFill>
                  <a:srgbClr val="FFFF00"/>
                </a:solidFill>
              </a:rPr>
              <a:t>м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физический смысл –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проводник</a:t>
            </a:r>
            <a:r>
              <a:rPr lang="ru-RU" sz="24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618812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07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s://im0-tub-ru.yandex.net/i?id=5a94e4d6dbe4c7a42e3d3f0c0ee69eb3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99592" y="260648"/>
            <a:ext cx="7560840" cy="156966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Физические величины</a:t>
            </a:r>
            <a:r>
              <a:rPr lang="ru-RU" sz="2800" b="1" dirty="0">
                <a:solidFill>
                  <a:schemeClr val="bg1"/>
                </a:solidFill>
              </a:rPr>
              <a:t> :</a:t>
            </a:r>
            <a:r>
              <a:rPr lang="ru-RU" sz="2000" b="1" dirty="0">
                <a:solidFill>
                  <a:schemeClr val="bg1"/>
                </a:solidFill>
              </a:rPr>
              <a:t>сила тока,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напряжение и сопротивление – связаны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между собой </a:t>
            </a:r>
            <a:r>
              <a:rPr lang="ru-RU" sz="2400" b="1" dirty="0">
                <a:solidFill>
                  <a:schemeClr val="bg1"/>
                </a:solidFill>
              </a:rPr>
              <a:t>законом Ома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 участке цепи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Газдановы\Desktop\i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466"/>
          <a:stretch/>
        </p:blipFill>
        <p:spPr bwMode="auto">
          <a:xfrm>
            <a:off x="1601924" y="2060848"/>
            <a:ext cx="6156175" cy="38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45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s://im1-tub-ru.yandex.net/i?id=0844050a1826aeb05d50239ea4bd0458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im3-tub-ru.yandex.net/i?id=754e7fa051c2ee9af4152bfc381dbbe3-l&amp;n=13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://image.slidesharecdn.com/8-120313171857-phpapp02/95/8-4-728.jpg%253Fcb%253D1331660501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2204864"/>
            <a:ext cx="3672408" cy="343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8393" y="440150"/>
            <a:ext cx="8424936" cy="1261884"/>
          </a:xfrm>
          <a:prstGeom prst="rect">
            <a:avLst/>
          </a:prstGeom>
          <a:solidFill>
            <a:srgbClr val="1212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Закон Ома: </a:t>
            </a:r>
            <a:r>
              <a:rPr lang="ru-RU" sz="2400" b="1" dirty="0">
                <a:solidFill>
                  <a:schemeClr val="bg1"/>
                </a:solidFill>
              </a:rPr>
              <a:t>сила тока на участке цепи прямо пропорциональна напряжению на концах этого участка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и обратно пропорциональна его сопротивлению</a:t>
            </a:r>
          </a:p>
        </p:txBody>
      </p:sp>
    </p:spTree>
    <p:extLst>
      <p:ext uri="{BB962C8B-B14F-4D97-AF65-F5344CB8AC3E}">
        <p14:creationId xmlns:p14="http://schemas.microsoft.com/office/powerpoint/2010/main" val="152732873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1338</TotalTime>
  <Words>1069</Words>
  <Application>Microsoft Office PowerPoint</Application>
  <PresentationFormat>Экран (4:3)</PresentationFormat>
  <Paragraphs>208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Calibri</vt:lpstr>
      <vt:lpstr>Calibri Light</vt:lpstr>
      <vt:lpstr>Cambria Math</vt:lpstr>
      <vt:lpstr>Wingdings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Артемова</dc:creator>
  <cp:lastModifiedBy>User</cp:lastModifiedBy>
  <cp:revision>120</cp:revision>
  <dcterms:created xsi:type="dcterms:W3CDTF">2017-03-14T17:49:58Z</dcterms:created>
  <dcterms:modified xsi:type="dcterms:W3CDTF">2024-03-17T10:40:37Z</dcterms:modified>
</cp:coreProperties>
</file>