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2278" autoAdjust="0"/>
    <p:restoredTop sz="94660"/>
  </p:normalViewPr>
  <p:slideViewPr>
    <p:cSldViewPr snapToGrid="0" showGuides="1">
      <p:cViewPr varScale="1">
        <p:scale>
          <a:sx n="117" d="100"/>
          <a:sy n="117" d="100"/>
        </p:scale>
        <p:origin x="510" y="102"/>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en-US"/>
          </a:p>
        </p:txBody>
      </p:sp>
      <p:sp>
        <p:nvSpPr>
          <p:cNvPr id="3" name="Date Placeholder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en-US" smtClean="0"/>
            </a:fld>
            <a:endParaRPr lang="en-US"/>
          </a:p>
        </p:txBody>
      </p:sp>
      <p:sp>
        <p:nvSpPr>
          <p:cNvPr id="4" name="Footer Placeholder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en-US"/>
          </a:p>
        </p:txBody>
      </p:sp>
      <p:sp>
        <p:nvSpPr>
          <p:cNvPr id="5" name="Slide Number Placeholder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en-US"/>
          </a:p>
        </p:txBody>
      </p:sp>
      <p:sp>
        <p:nvSpPr>
          <p:cNvPr id="3" name="Slide Number Placeholder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en-US" smtClean="0"/>
            </a:fld>
            <a:endParaRPr lang="en-US"/>
          </a:p>
        </p:txBody>
      </p:sp>
      <p:sp>
        <p:nvSpPr>
          <p:cNvPr id="4" name="Slide Image Placehod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en-US"/>
          </a:p>
        </p:txBody>
      </p:sp>
      <p:sp>
        <p:nvSpPr>
          <p:cNvPr id="5" name="Note Placeholder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22962"/>
            <a:ext cx="9144000" cy="2187001"/>
          </a:xfrm>
        </p:spPr>
        <p:txBody>
          <a:bodyPr anchor="b">
            <a:normAutofit/>
          </a:bodyPr>
          <a:lstStyle>
            <a:lvl1pPr algn="ctr">
              <a:lnSpc>
                <a:spcPct val="130000"/>
              </a:lnSpc>
              <a:defRPr sz="6000">
                <a:effectLst/>
                <a:latin typeface="Calibri Light" panose="020F0302020204030204" pitchFamily="34" charset="0"/>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760FBDFE-C587-4B4C-A407-44438C67B59E}"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AE70B2-8BF9-45C0-BB95-33D1B9D3A854}" type="slidenum">
              <a:rPr lang="en-US" smtClean="0"/>
            </a:fld>
            <a:endParaRPr lang="en-US"/>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Calibri Light" panose="020F0302020204030204" pitchFamily="34" charset="0"/>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60FBDFE-C587-4B4C-A407-44438C67B59E}"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AE70B2-8BF9-45C0-BB95-33D1B9D3A854}" type="slidenum">
              <a:rPr lang="en-US" smtClean="0"/>
            </a:fld>
            <a:endParaRPr lang="en-US"/>
          </a:p>
        </p:txBody>
      </p:sp>
      <p:sp>
        <p:nvSpPr>
          <p:cNvPr id="7" name="Content Placeholder 6"/>
          <p:cNvSpPr>
            <a:spLocks noGrp="1"/>
          </p:cNvSpPr>
          <p:nvPr>
            <p:ph sz="quarter" idx="13"/>
          </p:nvPr>
        </p:nvSpPr>
        <p:spPr>
          <a:xfrm>
            <a:off x="838200" y="551543"/>
            <a:ext cx="10515600" cy="5558971"/>
          </a:xfrm>
        </p:spPr>
        <p:txBody>
          <a:bodyPr/>
          <a:lstStyle/>
          <a:p>
            <a:pPr lvl="0"/>
            <a:r>
              <a:rPr lang="en-US" dirty="0">
                <a:sym typeface="+mn-ea"/>
              </a:rPr>
              <a:t>Click to edit Master text styles</a:t>
            </a:r>
            <a:endParaRPr lang="en-US" dirty="0"/>
          </a:p>
          <a:p>
            <a:pPr lvl="1"/>
            <a:r>
              <a:rPr lang="en-US" dirty="0">
                <a:sym typeface="+mn-ea"/>
              </a:rPr>
              <a:t>Second level</a:t>
            </a:r>
            <a:endParaRPr lang="en-US" dirty="0"/>
          </a:p>
          <a:p>
            <a:pPr lvl="2"/>
            <a:r>
              <a:rPr lang="en-US" dirty="0">
                <a:sym typeface="+mn-ea"/>
              </a:rPr>
              <a:t>Third level</a:t>
            </a:r>
            <a:endParaRPr lang="en-US" dirty="0"/>
          </a:p>
          <a:p>
            <a:pPr lvl="3"/>
            <a:r>
              <a:rPr lang="en-US" dirty="0">
                <a:sym typeface="+mn-ea"/>
              </a:rPr>
              <a:t>Fourth level</a:t>
            </a:r>
            <a:endParaRPr lang="en-US" dirty="0"/>
          </a:p>
          <a:p>
            <a:pPr lvl="4"/>
            <a:r>
              <a:rPr lang="en-US" dirty="0">
                <a:sym typeface="+mn-ea"/>
              </a:rPr>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47700" y="258445"/>
            <a:ext cx="10515600" cy="1325563"/>
          </a:xfrm>
        </p:spPr>
        <p:txBody>
          <a:bodyPr anchor="ctr" anchorCtr="0">
            <a:normAutofit/>
          </a:bodyPr>
          <a:lstStyle>
            <a:lvl1pPr>
              <a:defRPr sz="4400" b="1">
                <a:effectLst/>
                <a:latin typeface="Calibri Light" panose="020F03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latin typeface="Calibri Light" panose="020F0302020204030204" pitchFamily="34" charset="0"/>
                <a:cs typeface="Calibri Light" panose="020F0302020204030204" pitchFamily="34" charset="0"/>
              </a:defRPr>
            </a:lvl1pPr>
            <a:lvl2pPr>
              <a:defRPr sz="2400">
                <a:solidFill>
                  <a:schemeClr val="tx1">
                    <a:lumMod val="75000"/>
                    <a:lumOff val="25000"/>
                  </a:schemeClr>
                </a:solidFill>
                <a:latin typeface="Calibri Light" panose="020F0302020204030204" pitchFamily="34" charset="0"/>
                <a:cs typeface="Calibri Light" panose="020F0302020204030204" pitchFamily="34" charset="0"/>
              </a:defRPr>
            </a:lvl2pPr>
            <a:lvl3pPr>
              <a:defRPr sz="2000">
                <a:solidFill>
                  <a:schemeClr val="tx1">
                    <a:lumMod val="75000"/>
                    <a:lumOff val="25000"/>
                  </a:schemeClr>
                </a:solidFill>
                <a:latin typeface="Calibri Light" panose="020F0302020204030204" pitchFamily="34" charset="0"/>
                <a:cs typeface="Calibri Light" panose="020F0302020204030204" pitchFamily="34" charset="0"/>
              </a:defRPr>
            </a:lvl3pPr>
            <a:lvl4pPr>
              <a:defRPr sz="1800">
                <a:solidFill>
                  <a:schemeClr val="tx1">
                    <a:lumMod val="75000"/>
                    <a:lumOff val="25000"/>
                  </a:schemeClr>
                </a:solidFill>
                <a:latin typeface="Calibri Light" panose="020F0302020204030204" pitchFamily="34" charset="0"/>
                <a:cs typeface="Calibri Light" panose="020F0302020204030204" pitchFamily="34" charset="0"/>
              </a:defRPr>
            </a:lvl4pPr>
            <a:lvl5pPr>
              <a:defRPr sz="1800">
                <a:solidFill>
                  <a:schemeClr val="tx1">
                    <a:lumMod val="75000"/>
                    <a:lumOff val="25000"/>
                  </a:schemeClr>
                </a:solidFill>
                <a:latin typeface="Calibri Light" panose="020F0302020204030204" pitchFamily="34" charset="0"/>
                <a:cs typeface="Calibri Light" panose="020F0302020204030204" pitchFamily="34" charset="0"/>
              </a:defRPr>
            </a:lvl5pPr>
          </a:lstStyle>
          <a:p>
            <a:pPr lvl="0"/>
            <a:r>
              <a:rPr lang="en-US" dirty="0" smtClean="0"/>
              <a:t>Click to edit Master text styles</a:t>
            </a:r>
            <a:endParaRPr lang="en-US" dirty="0" smtClean="0"/>
          </a:p>
          <a:p>
            <a:pPr lvl="1"/>
            <a:r>
              <a:rPr lang="en-US" dirty="0"/>
              <a:t>Second level </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760FBDFE-C587-4B4C-A407-44438C67B59E}"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AE70B2-8BF9-45C0-BB95-33D1B9D3A854}"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3750945"/>
            <a:ext cx="9843135" cy="811530"/>
          </a:xfrm>
        </p:spPr>
        <p:txBody>
          <a:bodyPr anchor="b">
            <a:noAutofit/>
          </a:bodyPr>
          <a:lstStyle>
            <a:lvl1pPr>
              <a:defRPr sz="6000">
                <a:effectLst/>
              </a:defRPr>
            </a:lvl1pPr>
          </a:lstStyle>
          <a:p>
            <a:r>
              <a:rPr lang="en-US" dirty="0" smtClean="0">
                <a:sym typeface="+mn-ea"/>
              </a:rPr>
              <a:t>Click to edit Master title style</a:t>
            </a:r>
            <a:endParaRPr lang="en-US" dirty="0" smtClean="0">
              <a:sym typeface="+mn-ea"/>
            </a:endParaRPr>
          </a:p>
        </p:txBody>
      </p:sp>
      <p:sp>
        <p:nvSpPr>
          <p:cNvPr id="3" name="Text Placeholder 2"/>
          <p:cNvSpPr>
            <a:spLocks noGrp="1"/>
          </p:cNvSpPr>
          <p:nvPr>
            <p:ph type="body" idx="1"/>
          </p:nvPr>
        </p:nvSpPr>
        <p:spPr>
          <a:xfrm>
            <a:off x="831850" y="4610028"/>
            <a:ext cx="7321550" cy="647555"/>
          </a:xfrm>
        </p:spPr>
        <p:txBody>
          <a:bodyPr>
            <a:noAutofit/>
          </a:bodyPr>
          <a:lstStyle>
            <a:lvl1pPr marL="0" indent="0">
              <a:buNone/>
              <a:defRPr sz="24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endParaRPr lang="en-US" dirty="0"/>
          </a:p>
        </p:txBody>
      </p:sp>
      <p:sp>
        <p:nvSpPr>
          <p:cNvPr id="4" name="Slide Number Placeholder 3"/>
          <p:cNvSpPr>
            <a:spLocks noGrp="1"/>
          </p:cNvSpPr>
          <p:nvPr>
            <p:ph type="dt" sz="half" idx="10"/>
          </p:nvPr>
        </p:nvSpPr>
        <p:spPr/>
        <p:txBody>
          <a:bodyPr/>
          <a:lstStyle/>
          <a:p>
            <a:fld id="{760FBDFE-C587-4B4C-A407-44438C67B59E}"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AE70B2-8BF9-45C0-BB95-33D1B9D3A854}"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47700" y="258445"/>
            <a:ext cx="10515600" cy="1325563"/>
          </a:xfrm>
        </p:spPr>
        <p:txBody>
          <a:bodyPr>
            <a:normAutofit/>
          </a:bodyPr>
          <a:lstStyle>
            <a:lvl1pPr>
              <a:defRPr sz="4400" b="0" i="0">
                <a:effectLst/>
              </a:defRPr>
            </a:lvl1pPr>
          </a:lstStyle>
          <a:p>
            <a:r>
              <a:rPr lang="en-US" dirty="0" smtClean="0">
                <a:sym typeface="+mn-ea"/>
              </a:rPr>
              <a:t>Click to edit Master title style</a:t>
            </a:r>
            <a:endParaRPr lang="en-US" dirty="0"/>
          </a:p>
        </p:txBody>
      </p:sp>
      <p:sp>
        <p:nvSpPr>
          <p:cNvPr id="3" name="Content Placeholder 2"/>
          <p:cNvSpPr>
            <a:spLocks noGrp="1"/>
          </p:cNvSpPr>
          <p:nvPr>
            <p:ph sz="half" idx="1"/>
          </p:nvPr>
        </p:nvSpPr>
        <p:spPr>
          <a:xfrm>
            <a:off x="647700" y="1825625"/>
            <a:ext cx="5181600" cy="4351338"/>
          </a:xfrm>
        </p:spPr>
        <p:txBody>
          <a:bodyPr>
            <a:normAutofit/>
          </a:bodyPr>
          <a:lstStyle>
            <a:lvl1pPr>
              <a:lnSpc>
                <a:spcPct val="150000"/>
              </a:lnSpc>
              <a:defRPr sz="2800">
                <a:solidFill>
                  <a:schemeClr val="tx1">
                    <a:lumMod val="75000"/>
                    <a:lumOff val="25000"/>
                  </a:schemeClr>
                </a:solidFill>
                <a:latin typeface="Calibri Light" panose="020F0302020204030204" pitchFamily="34" charset="0"/>
                <a:cs typeface="Calibri Light" panose="020F0302020204030204" pitchFamily="34" charset="0"/>
              </a:defRPr>
            </a:lvl1pPr>
            <a:lvl2pPr>
              <a:lnSpc>
                <a:spcPct val="150000"/>
              </a:lnSpc>
              <a:defRPr sz="2400">
                <a:solidFill>
                  <a:schemeClr val="tx1">
                    <a:lumMod val="75000"/>
                    <a:lumOff val="25000"/>
                  </a:schemeClr>
                </a:solidFill>
                <a:latin typeface="Calibri Light" panose="020F0302020204030204" pitchFamily="34" charset="0"/>
                <a:cs typeface="Calibri Light" panose="020F0302020204030204" pitchFamily="34" charset="0"/>
              </a:defRPr>
            </a:lvl2pPr>
            <a:lvl3pPr>
              <a:lnSpc>
                <a:spcPct val="150000"/>
              </a:lnSpc>
              <a:defRPr sz="2000">
                <a:solidFill>
                  <a:schemeClr val="tx1">
                    <a:lumMod val="75000"/>
                    <a:lumOff val="25000"/>
                  </a:schemeClr>
                </a:solidFill>
                <a:latin typeface="Calibri Light" panose="020F0302020204030204" pitchFamily="34" charset="0"/>
                <a:cs typeface="Calibri Light" panose="020F0302020204030204" pitchFamily="34" charset="0"/>
              </a:defRPr>
            </a:lvl3pPr>
            <a:lvl4pPr>
              <a:lnSpc>
                <a:spcPct val="150000"/>
              </a:lnSpc>
              <a:defRPr sz="1800">
                <a:solidFill>
                  <a:schemeClr val="tx1">
                    <a:lumMod val="75000"/>
                    <a:lumOff val="25000"/>
                  </a:schemeClr>
                </a:solidFill>
                <a:latin typeface="Calibri Light" panose="020F0302020204030204" pitchFamily="34" charset="0"/>
                <a:cs typeface="Calibri Light" panose="020F0302020204030204" pitchFamily="34" charset="0"/>
              </a:defRPr>
            </a:lvl4pPr>
            <a:lvl5pPr>
              <a:lnSpc>
                <a:spcPct val="150000"/>
              </a:lnSpc>
              <a:defRPr sz="1800">
                <a:solidFill>
                  <a:schemeClr val="tx1">
                    <a:lumMod val="75000"/>
                    <a:lumOff val="25000"/>
                  </a:schemeClr>
                </a:solidFill>
                <a:latin typeface="Calibri Light" panose="020F0302020204030204" pitchFamily="34" charset="0"/>
                <a:cs typeface="Calibri Light" panose="020F0302020204030204" pitchFamily="34" charset="0"/>
              </a:defRPr>
            </a:lvl5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Content Placeholder 3"/>
          <p:cNvSpPr>
            <a:spLocks noGrp="1"/>
          </p:cNvSpPr>
          <p:nvPr>
            <p:ph sz="half" idx="2"/>
          </p:nvPr>
        </p:nvSpPr>
        <p:spPr>
          <a:xfrm>
            <a:off x="5981700" y="1825625"/>
            <a:ext cx="5181600" cy="4351338"/>
          </a:xfrm>
        </p:spPr>
        <p:txBody>
          <a:bodyPr>
            <a:normAutofit/>
          </a:bodyPr>
          <a:lstStyle>
            <a:lvl1pPr>
              <a:lnSpc>
                <a:spcPct val="150000"/>
              </a:lnSpc>
              <a:defRPr kumimoji="0" lang="en-US" sz="2800" b="0" i="0" u="none" strike="noStrike" kern="1200" cap="none" spc="0" normalizeH="0" baseline="0" noProof="1" dirty="0">
                <a:solidFill>
                  <a:schemeClr val="tx1">
                    <a:lumMod val="75000"/>
                    <a:lumOff val="25000"/>
                  </a:schemeClr>
                </a:solidFill>
                <a:latin typeface="Calibri Light" panose="020F0302020204030204" pitchFamily="34" charset="0"/>
                <a:ea typeface="+mn-ea"/>
                <a:cs typeface="+mn-cs"/>
              </a:defRPr>
            </a:lvl1pPr>
            <a:lvl2pPr>
              <a:lnSpc>
                <a:spcPct val="150000"/>
              </a:lnSpc>
              <a:defRPr sz="2400">
                <a:solidFill>
                  <a:schemeClr val="tx1">
                    <a:lumMod val="75000"/>
                    <a:lumOff val="25000"/>
                  </a:schemeClr>
                </a:solidFill>
              </a:defRPr>
            </a:lvl2pPr>
            <a:lvl3pPr>
              <a:lnSpc>
                <a:spcPct val="150000"/>
              </a:lnSpc>
              <a:defRPr sz="2000">
                <a:solidFill>
                  <a:schemeClr val="tx1">
                    <a:lumMod val="75000"/>
                    <a:lumOff val="25000"/>
                  </a:schemeClr>
                </a:solidFill>
              </a:defRPr>
            </a:lvl3pPr>
            <a:lvl4pPr>
              <a:lnSpc>
                <a:spcPct val="150000"/>
              </a:lnSpc>
              <a:defRPr sz="2000">
                <a:solidFill>
                  <a:schemeClr val="tx1">
                    <a:lumMod val="75000"/>
                    <a:lumOff val="25000"/>
                  </a:schemeClr>
                </a:solidFill>
              </a:defRPr>
            </a:lvl4pPr>
            <a:lvl5pPr>
              <a:lnSpc>
                <a:spcPct val="150000"/>
              </a:lnSpc>
              <a:defRPr sz="2000">
                <a:solidFill>
                  <a:schemeClr val="tx1">
                    <a:lumMod val="75000"/>
                    <a:lumOff val="25000"/>
                  </a:schemeClr>
                </a:solidFill>
              </a:defRPr>
            </a:lvl5pPr>
          </a:lstStyle>
          <a:p>
            <a:pPr lvl="0"/>
            <a:r>
              <a:rPr lang="en-US" dirty="0"/>
              <a:t>Click to edit Master text styles</a:t>
            </a:r>
            <a:endParaRPr lang="en-US" dirty="0"/>
          </a:p>
          <a:p>
            <a:pPr lvl="1"/>
            <a:r>
              <a:rPr lang="en-US" dirty="0">
                <a:sym typeface="+mn-ea"/>
              </a:rPr>
              <a:t>Second level</a:t>
            </a:r>
            <a:endParaRPr lang="en-US" dirty="0"/>
          </a:p>
          <a:p>
            <a:pPr lvl="2"/>
            <a:r>
              <a:rPr lang="en-US" dirty="0">
                <a:sym typeface="+mn-ea"/>
              </a:rPr>
              <a:t>Third level</a:t>
            </a:r>
            <a:endParaRPr lang="en-US" dirty="0"/>
          </a:p>
          <a:p>
            <a:pPr lvl="3"/>
            <a:r>
              <a:rPr lang="en-US" dirty="0">
                <a:sym typeface="+mn-ea"/>
              </a:rPr>
              <a:t>Fourth level</a:t>
            </a:r>
            <a:endParaRPr lang="en-US" dirty="0"/>
          </a:p>
          <a:p>
            <a:pPr lvl="4"/>
            <a:r>
              <a:rPr lang="en-US" dirty="0">
                <a:sym typeface="+mn-ea"/>
              </a:rPr>
              <a:t>Fifth level</a:t>
            </a:r>
            <a:endParaRPr lang="en-US" dirty="0"/>
          </a:p>
        </p:txBody>
      </p:sp>
      <p:sp>
        <p:nvSpPr>
          <p:cNvPr id="5" name="Date Placeholder 4"/>
          <p:cNvSpPr>
            <a:spLocks noGrp="1"/>
          </p:cNvSpPr>
          <p:nvPr>
            <p:ph type="dt" sz="half" idx="10"/>
          </p:nvPr>
        </p:nvSpPr>
        <p:spPr/>
        <p:txBody>
          <a:bodyPr/>
          <a:lstStyle/>
          <a:p>
            <a:fld id="{760FBDFE-C587-4B4C-A407-44438C67B59E}"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AE70B2-8BF9-45C0-BB95-33D1B9D3A854}"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sz="4400"/>
            </a:lvl1pPr>
          </a:lstStyle>
          <a:p>
            <a:r>
              <a:rPr lang="en-US" dirty="0" smtClean="0">
                <a:sym typeface="+mn-ea"/>
              </a:rPr>
              <a:t>Click to edit Master title style</a:t>
            </a:r>
            <a:endParaRPr lang="en-US"/>
          </a:p>
        </p:txBody>
      </p:sp>
      <p:sp>
        <p:nvSpPr>
          <p:cNvPr id="3" name="Text Placeholder 2"/>
          <p:cNvSpPr>
            <a:spLocks noGrp="1"/>
          </p:cNvSpPr>
          <p:nvPr>
            <p:ph type="body" idx="1"/>
          </p:nvPr>
        </p:nvSpPr>
        <p:spPr>
          <a:xfrm>
            <a:off x="839788" y="1744961"/>
            <a:ext cx="5157787" cy="823912"/>
          </a:xfrm>
        </p:spPr>
        <p:txBody>
          <a:bodyPr anchor="b"/>
          <a:lstStyle>
            <a:lvl1pPr marL="0" indent="0">
              <a:buNone/>
              <a:defRPr sz="2400" b="1">
                <a:latin typeface="Calibri Light" panose="020F0302020204030204" pitchFamily="34" charset="0"/>
                <a:cs typeface="Calibri Light" panose="020F03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4" name="Content Placeholder 3"/>
          <p:cNvSpPr>
            <a:spLocks noGrp="1"/>
          </p:cNvSpPr>
          <p:nvPr>
            <p:ph sz="half" idx="2"/>
          </p:nvPr>
        </p:nvSpPr>
        <p:spPr>
          <a:xfrm>
            <a:off x="839788" y="2615609"/>
            <a:ext cx="5157787" cy="3574054"/>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atin typeface="Calibri Light" panose="020F0302020204030204" pitchFamily="34" charset="0"/>
                <a:cs typeface="Calibri Light" panose="020F03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6" name="内容占位符 5"/>
          <p:cNvSpPr>
            <a:spLocks noGrp="1"/>
          </p:cNvSpPr>
          <p:nvPr>
            <p:ph sz="quarter" idx="4"/>
          </p:nvPr>
        </p:nvSpPr>
        <p:spPr>
          <a:xfrm>
            <a:off x="6172200" y="2615609"/>
            <a:ext cx="5183188" cy="3574054"/>
          </a:xfrm>
        </p:spPr>
        <p:txBody>
          <a:bodyPr/>
          <a:lstStyle/>
          <a:p>
            <a:pPr lvl="0"/>
            <a:r>
              <a:rPr lang="en-US" dirty="0">
                <a:sym typeface="+mn-ea"/>
              </a:rPr>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7" name="Date Placeholder 6"/>
          <p:cNvSpPr>
            <a:spLocks noGrp="1"/>
          </p:cNvSpPr>
          <p:nvPr>
            <p:ph type="dt" sz="half" idx="10"/>
          </p:nvPr>
        </p:nvSpPr>
        <p:spPr/>
        <p:txBody>
          <a:bodyPr/>
          <a:lstStyle/>
          <a:p>
            <a:fld id="{760FBDFE-C587-4B4C-A407-44438C67B59E}"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AE70B2-8BF9-45C0-BB95-33D1B9D3A854}"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2766219"/>
            <a:ext cx="10515600" cy="1325563"/>
          </a:xfrm>
        </p:spPr>
        <p:txBody>
          <a:bodyPr>
            <a:normAutofit/>
          </a:bodyPr>
          <a:lstStyle>
            <a:lvl1pPr algn="ctr">
              <a:defRPr sz="4400" b="0">
                <a:effectLst/>
                <a:latin typeface="Calibri Light" panose="020F0302020204030204" pitchFamily="34" charset="0"/>
                <a:cs typeface="Calibri Light" panose="020F0302020204030204" pitchFamily="34" charset="0"/>
              </a:defRPr>
            </a:lvl1pPr>
          </a:lstStyle>
          <a:p>
            <a:r>
              <a:rPr lang="en-US" dirty="0"/>
              <a:t>Click to edit Master title style</a:t>
            </a:r>
            <a:endParaRPr lang="en-US" dirty="0"/>
          </a:p>
        </p:txBody>
      </p:sp>
      <p:sp>
        <p:nvSpPr>
          <p:cNvPr id="3" name="Date Placeholder 2"/>
          <p:cNvSpPr>
            <a:spLocks noGrp="1"/>
          </p:cNvSpPr>
          <p:nvPr>
            <p:ph type="dt" sz="half" idx="10"/>
          </p:nvPr>
        </p:nvSpPr>
        <p:spPr/>
        <p:txBody>
          <a:bodyPr/>
          <a:lstStyle/>
          <a:p>
            <a:fld id="{760FBDFE-C587-4B4C-A407-44438C67B59E}"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AE70B2-8BF9-45C0-BB95-33D1B9D3A854}"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0FBDFE-C587-4B4C-A407-44438C67B59E}"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AE70B2-8BF9-45C0-BB95-33D1B9D3A854}"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6747" y="127000"/>
            <a:ext cx="4165200" cy="1600200"/>
          </a:xfrm>
        </p:spPr>
        <p:txBody>
          <a:bodyPr anchor="ctr" anchorCtr="0">
            <a:normAutofit/>
          </a:bodyPr>
          <a:lstStyle>
            <a:lvl1pPr>
              <a:defRPr sz="3200" b="0">
                <a:effectLst/>
                <a:latin typeface="Calibri Light" panose="020F0302020204030204" pitchFamily="34" charset="0"/>
                <a:cs typeface="Calibri Light" panose="020F0302020204030204" pitchFamily="34" charset="0"/>
              </a:defRPr>
            </a:lvl1pPr>
          </a:lstStyle>
          <a:p>
            <a:r>
              <a:rPr lang="en-US" dirty="0"/>
              <a:t>Click to edit Master title style</a:t>
            </a:r>
            <a:endParaRPr lang="en-US" dirty="0"/>
          </a:p>
        </p:txBody>
      </p:sp>
      <p:sp>
        <p:nvSpPr>
          <p:cNvPr id="3" name="Picture Placeholder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9EFD9D74-47D9-4702-A33C-335B63B48DBF}"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BC47A4-756D-490B-A52F-7D9E2C9FC05F}"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24484" y="365125"/>
            <a:ext cx="1529316" cy="5811838"/>
          </a:xfrm>
        </p:spPr>
        <p:txBody>
          <a:bodyPr vert="eaVert">
            <a:normAutofit/>
          </a:bodyPr>
          <a:lstStyle>
            <a:lvl1pPr>
              <a:defRPr sz="4400"/>
            </a:lvl1pPr>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8879958" cy="5811838"/>
          </a:xfrm>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760FBDFE-C587-4B4C-A407-44438C67B59E}"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AE70B2-8BF9-45C0-BB95-33D1B9D3A854}"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a:p>
          <a:p>
            <a:pPr lvl="3"/>
            <a:r>
              <a:rPr lang="en-US" dirty="0" smtClean="0"/>
              <a:t>Fourth level</a:t>
            </a:r>
            <a:endParaRPr lang="en-US" dirty="0"/>
          </a:p>
          <a:p>
            <a:pPr lvl="4"/>
            <a:r>
              <a:rPr lang="en-US" dirty="0"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baseline="0">
                <a:solidFill>
                  <a:schemeClr val="tx1">
                    <a:tint val="75000"/>
                  </a:schemeClr>
                </a:solidFill>
              </a:defRPr>
            </a:lvl1pPr>
          </a:lstStyle>
          <a:p>
            <a:fld id="{760FBDFE-C587-4B4C-A407-44438C67B59E}" type="datetimeFigureOut">
              <a:rPr lang="en-US" smtClean="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Calibri Light" panose="020F0302020204030204" pitchFamily="34" charset="0"/>
                <a:cs typeface="Calibri Light" panose="020F0302020204030204" pitchFamily="34"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latin typeface="Calibri Light" panose="020F0302020204030204" pitchFamily="34" charset="0"/>
                <a:cs typeface="Calibri Light" panose="020F0302020204030204" pitchFamily="34" charset="0"/>
              </a:defRPr>
            </a:lvl1pPr>
          </a:lstStyle>
          <a:p>
            <a:fld id="{49AE70B2-8BF9-45C0-BB95-33D1B9D3A854}"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Calibri Light" panose="020F0302020204030204" pitchFamily="34" charset="0"/>
          <a:ea typeface="+mj-ea"/>
          <a:cs typeface="+mj-cs"/>
        </a:defRPr>
      </a:lvl1pPr>
    </p:titleStyle>
    <p:body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2800" b="0" kern="1200">
          <a:solidFill>
            <a:schemeClr val="tx1"/>
          </a:solidFill>
          <a:latin typeface="Calibri Light" panose="020F03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Light" panose="020F03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effectLst/>
          <a:latin typeface="Calibri Light" panose="020F0302020204030204" pitchFamily="34" charset="0"/>
          <a:ea typeface="+mn-ea"/>
          <a:cs typeface="Calibri Light" panose="020F03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effectLst/>
          <a:latin typeface="Calibri Light" panose="020F0302020204030204" pitchFamily="34" charset="0"/>
          <a:ea typeface="+mn-ea"/>
          <a:cs typeface="Calibri Light" panose="020F03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effectLst/>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57960" y="2470407"/>
            <a:ext cx="9144000" cy="2187001"/>
          </a:xfrm>
        </p:spPr>
        <p:txBody>
          <a:bodyPr>
            <a:normAutofit fontScale="90000"/>
          </a:bodyPr>
          <a:lstStyle/>
          <a:p>
            <a:br>
              <a:rPr lang="en-US">
                <a:latin typeface="Microsoft YaHei" panose="020B0503020204020204" charset="-122"/>
                <a:ea typeface="Microsoft YaHei" panose="020B0503020204020204" charset="-122"/>
              </a:rPr>
            </a:br>
            <a:r>
              <a:rPr lang="en-US">
                <a:latin typeface="Microsoft YaHei" panose="020B0503020204020204" charset="-122"/>
                <a:ea typeface="Microsoft YaHei" panose="020B0503020204020204" charset="-122"/>
              </a:rPr>
              <a:t>РАЗРАБОТКА ПРОЕКТА</a:t>
            </a:r>
            <a:br>
              <a:rPr lang="en-US">
                <a:latin typeface="Microsoft YaHei" panose="020B0503020204020204" charset="-122"/>
                <a:ea typeface="Microsoft YaHei" panose="020B0503020204020204" charset="-122"/>
              </a:rPr>
            </a:br>
            <a:r>
              <a:rPr lang="ru-RU" altLang="en-US" sz="3555">
                <a:latin typeface="Microsoft YaHei" panose="020B0503020204020204" charset="-122"/>
                <a:ea typeface="Microsoft YaHei" panose="020B0503020204020204" charset="-122"/>
                <a:sym typeface="+mn-ea"/>
              </a:rPr>
              <a:t>Этап планирования проекта </a:t>
            </a:r>
            <a:br>
              <a:rPr lang="ru-RU" altLang="en-US">
                <a:latin typeface="Microsoft YaHei" panose="020B0503020204020204" charset="-122"/>
                <a:ea typeface="Microsoft YaHei" panose="020B0503020204020204" charset="-122"/>
              </a:rPr>
            </a:br>
            <a:endParaRPr lang="en-US">
              <a:latin typeface="Microsoft YaHei" panose="020B0503020204020204" charset="-122"/>
              <a:ea typeface="Microsoft YaHei"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normAutofit/>
          </a:bodyPr>
          <a:p>
            <a:r>
              <a:rPr lang="ru-RU" altLang="en-US" sz="2800">
                <a:latin typeface="Microsoft YaHei" panose="020B0503020204020204" charset="-122"/>
                <a:ea typeface="Microsoft YaHei" panose="020B0503020204020204" charset="-122"/>
              </a:rPr>
              <a:t>Задачи проекта (Что нужно сделать, чтобы достичь цели исследования?)</a:t>
            </a:r>
            <a:endParaRPr lang="ru-RU" altLang="en-US" sz="2800">
              <a:latin typeface="Microsoft YaHei" panose="020B0503020204020204" charset="-122"/>
              <a:ea typeface="Microsoft YaHei" panose="020B0503020204020204" charset="-122"/>
            </a:endParaRPr>
          </a:p>
        </p:txBody>
      </p:sp>
      <p:sp>
        <p:nvSpPr>
          <p:cNvPr id="3" name="Замещающее содержимое 2"/>
          <p:cNvSpPr>
            <a:spLocks noGrp="1"/>
          </p:cNvSpPr>
          <p:nvPr>
            <p:ph idx="1"/>
          </p:nvPr>
        </p:nvSpPr>
        <p:spPr>
          <a:xfrm>
            <a:off x="647700" y="1505585"/>
            <a:ext cx="10515600" cy="4770755"/>
          </a:xfrm>
        </p:spPr>
        <p:txBody>
          <a:bodyPr>
            <a:normAutofit lnSpcReduction="10000"/>
          </a:bodyPr>
          <a:p>
            <a:r>
              <a:rPr lang="ru-RU" altLang="en-US" sz="2000"/>
              <a:t>Задачи проекта служат средством реализации цели, носят инструментальный характер и формулируются в виде конкретных требований, предъявляемых к анализу и решению сформулированной проблемы. </a:t>
            </a:r>
            <a:endParaRPr lang="ru-RU" altLang="en-US" sz="2000"/>
          </a:p>
          <a:p>
            <a:r>
              <a:rPr lang="ru-RU" altLang="en-US" sz="2000"/>
              <a:t>Логическую связь между тремя элементами проекта — проблемой, целью и задачами можно выразить с помощью простого алгоритма:</a:t>
            </a:r>
            <a:endParaRPr lang="ru-RU" altLang="en-US" sz="2000"/>
          </a:p>
          <a:p>
            <a:r>
              <a:rPr lang="ru-RU" altLang="en-US" sz="2000"/>
              <a:t>проблема — предстоит празднование юбилея школы, однако в школьном музее почти нет материалов об истории ее создания, сведений о первых педагогах и учащихся и др.</a:t>
            </a:r>
            <a:endParaRPr lang="ru-RU" altLang="en-US" sz="2000"/>
          </a:p>
          <a:p>
            <a:r>
              <a:rPr lang="ru-RU" altLang="en-US" sz="2000"/>
              <a:t>цель — сбор материалов об истории школы и создание музейной экспозиции;</a:t>
            </a:r>
            <a:endParaRPr lang="ru-RU" altLang="en-US" sz="2000"/>
          </a:p>
          <a:p>
            <a:r>
              <a:rPr lang="ru-RU" altLang="en-US" sz="2000"/>
              <a:t>задачи:</a:t>
            </a:r>
            <a:endParaRPr lang="ru-RU" altLang="en-US" sz="2000"/>
          </a:p>
          <a:p>
            <a:r>
              <a:rPr lang="ru-RU" altLang="en-US" sz="2000"/>
              <a:t> -организовать поисковую деятельность по сбору материалов для школьного музея;</a:t>
            </a:r>
            <a:endParaRPr lang="ru-RU" altLang="en-US" sz="2000"/>
          </a:p>
          <a:p>
            <a:r>
              <a:rPr lang="ru-RU" altLang="en-US" sz="2000"/>
              <a:t> -приобрести необходимое оборудование и материалы; </a:t>
            </a:r>
            <a:endParaRPr lang="ru-RU" altLang="en-US" sz="2000"/>
          </a:p>
          <a:p>
            <a:r>
              <a:rPr lang="ru-RU" altLang="en-US" sz="2000"/>
              <a:t>- создать музейную экспозицию, посвященную юбилею школы;</a:t>
            </a:r>
            <a:endParaRPr lang="ru-RU" altLang="en-US" sz="2000"/>
          </a:p>
          <a:p>
            <a:r>
              <a:rPr lang="ru-RU" altLang="en-US" sz="2000"/>
              <a:t>- организовать проведение праздничных мероприятий, посвященных юбилею.</a:t>
            </a:r>
            <a:endParaRPr lang="ru-RU" altLang="en-US" sz="2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Замещающее содержимое 2"/>
          <p:cNvSpPr>
            <a:spLocks noGrp="1"/>
          </p:cNvSpPr>
          <p:nvPr>
            <p:ph idx="1"/>
          </p:nvPr>
        </p:nvSpPr>
        <p:spPr>
          <a:xfrm>
            <a:off x="691515" y="488950"/>
            <a:ext cx="10515600" cy="4892040"/>
          </a:xfrm>
        </p:spPr>
        <p:txBody>
          <a:bodyPr>
            <a:normAutofit lnSpcReduction="10000"/>
          </a:bodyPr>
          <a:p>
            <a:pPr>
              <a:lnSpc>
                <a:spcPct val="120000"/>
              </a:lnSpc>
            </a:pPr>
            <a:r>
              <a:rPr lang="ru-RU" altLang="en-US" sz="2400">
                <a:latin typeface="+mj-lt"/>
                <a:ea typeface="Microsoft YaHei" panose="020B0503020204020204" charset="-122"/>
                <a:cs typeface="+mj-lt"/>
              </a:rPr>
              <a:t>Если цель принято формулировать в существительной форме (разработка, организация, создание и т.д.), то задачи — в форме глагола:</a:t>
            </a:r>
            <a:endParaRPr lang="ru-RU" altLang="en-US" sz="2400">
              <a:latin typeface="+mj-lt"/>
              <a:ea typeface="Microsoft YaHei" panose="020B0503020204020204" charset="-122"/>
              <a:cs typeface="+mj-lt"/>
            </a:endParaRPr>
          </a:p>
          <a:p>
            <a:pPr>
              <a:lnSpc>
                <a:spcPct val="120000"/>
              </a:lnSpc>
            </a:pPr>
            <a:r>
              <a:rPr lang="ru-RU" altLang="en-US" sz="2400">
                <a:latin typeface="+mj-lt"/>
                <a:ea typeface="Microsoft YaHei" panose="020B0503020204020204" charset="-122"/>
                <a:cs typeface="+mj-lt"/>
              </a:rPr>
              <a:t></a:t>
            </a:r>
            <a:r>
              <a:rPr lang="en-US" altLang="ru-RU" sz="2400">
                <a:latin typeface="+mj-lt"/>
                <a:ea typeface="Microsoft YaHei" panose="020B0503020204020204" charset="-122"/>
                <a:cs typeface="+mj-lt"/>
              </a:rPr>
              <a:t>-</a:t>
            </a:r>
            <a:r>
              <a:rPr lang="ru-RU" altLang="en-US" sz="2400">
                <a:latin typeface="+mj-lt"/>
                <a:ea typeface="Microsoft YaHei" panose="020B0503020204020204" charset="-122"/>
                <a:cs typeface="+mj-lt"/>
              </a:rPr>
              <a:t>проанализировать, </a:t>
            </a:r>
            <a:endParaRPr lang="ru-RU" altLang="en-US" sz="2400">
              <a:latin typeface="+mj-lt"/>
              <a:ea typeface="Microsoft YaHei" panose="020B0503020204020204" charset="-122"/>
              <a:cs typeface="+mj-lt"/>
            </a:endParaRPr>
          </a:p>
          <a:p>
            <a:pPr>
              <a:lnSpc>
                <a:spcPct val="120000"/>
              </a:lnSpc>
            </a:pPr>
            <a:r>
              <a:rPr lang="ru-RU" altLang="en-US" sz="2400">
                <a:latin typeface="+mj-lt"/>
                <a:ea typeface="Microsoft YaHei" panose="020B0503020204020204" charset="-122"/>
                <a:cs typeface="+mj-lt"/>
              </a:rPr>
              <a:t></a:t>
            </a:r>
            <a:r>
              <a:rPr lang="en-US" altLang="ru-RU" sz="2400">
                <a:latin typeface="+mj-lt"/>
                <a:ea typeface="Microsoft YaHei" panose="020B0503020204020204" charset="-122"/>
                <a:cs typeface="+mj-lt"/>
              </a:rPr>
              <a:t>-</a:t>
            </a:r>
            <a:r>
              <a:rPr lang="ru-RU" altLang="en-US" sz="2400">
                <a:latin typeface="+mj-lt"/>
                <a:ea typeface="Microsoft YaHei" panose="020B0503020204020204" charset="-122"/>
                <a:cs typeface="+mj-lt"/>
              </a:rPr>
              <a:t>выявить, </a:t>
            </a:r>
            <a:endParaRPr lang="ru-RU" altLang="en-US" sz="2400">
              <a:latin typeface="+mj-lt"/>
              <a:ea typeface="Microsoft YaHei" panose="020B0503020204020204" charset="-122"/>
              <a:cs typeface="+mj-lt"/>
            </a:endParaRPr>
          </a:p>
          <a:p>
            <a:pPr>
              <a:lnSpc>
                <a:spcPct val="120000"/>
              </a:lnSpc>
            </a:pPr>
            <a:r>
              <a:rPr lang="ru-RU" altLang="en-US" sz="2400">
                <a:latin typeface="+mj-lt"/>
                <a:ea typeface="Microsoft YaHei" panose="020B0503020204020204" charset="-122"/>
                <a:cs typeface="+mj-lt"/>
              </a:rPr>
              <a:t></a:t>
            </a:r>
            <a:r>
              <a:rPr lang="en-US" altLang="ru-RU" sz="2400">
                <a:latin typeface="+mj-lt"/>
                <a:ea typeface="Microsoft YaHei" panose="020B0503020204020204" charset="-122"/>
                <a:cs typeface="+mj-lt"/>
              </a:rPr>
              <a:t>-</a:t>
            </a:r>
            <a:r>
              <a:rPr lang="ru-RU" altLang="en-US" sz="2400">
                <a:latin typeface="+mj-lt"/>
                <a:ea typeface="Microsoft YaHei" panose="020B0503020204020204" charset="-122"/>
                <a:cs typeface="+mj-lt"/>
              </a:rPr>
              <a:t>разработать, </a:t>
            </a:r>
            <a:endParaRPr lang="ru-RU" altLang="en-US" sz="2400">
              <a:latin typeface="+mj-lt"/>
              <a:ea typeface="Microsoft YaHei" panose="020B0503020204020204" charset="-122"/>
              <a:cs typeface="+mj-lt"/>
            </a:endParaRPr>
          </a:p>
          <a:p>
            <a:pPr>
              <a:lnSpc>
                <a:spcPct val="120000"/>
              </a:lnSpc>
            </a:pPr>
            <a:r>
              <a:rPr lang="ru-RU" altLang="en-US" sz="2400">
                <a:latin typeface="+mj-lt"/>
                <a:ea typeface="Microsoft YaHei" panose="020B0503020204020204" charset="-122"/>
                <a:cs typeface="+mj-lt"/>
              </a:rPr>
              <a:t></a:t>
            </a:r>
            <a:r>
              <a:rPr lang="en-US" altLang="ru-RU" sz="2400">
                <a:latin typeface="+mj-lt"/>
                <a:ea typeface="Microsoft YaHei" panose="020B0503020204020204" charset="-122"/>
                <a:cs typeface="+mj-lt"/>
              </a:rPr>
              <a:t>-</a:t>
            </a:r>
            <a:r>
              <a:rPr lang="ru-RU" altLang="en-US" sz="2400">
                <a:latin typeface="+mj-lt"/>
                <a:ea typeface="Microsoft YaHei" panose="020B0503020204020204" charset="-122"/>
                <a:cs typeface="+mj-lt"/>
              </a:rPr>
              <a:t>организовать, </a:t>
            </a:r>
            <a:endParaRPr lang="ru-RU" altLang="en-US" sz="2400">
              <a:latin typeface="+mj-lt"/>
              <a:ea typeface="Microsoft YaHei" panose="020B0503020204020204" charset="-122"/>
              <a:cs typeface="+mj-lt"/>
            </a:endParaRPr>
          </a:p>
          <a:p>
            <a:pPr>
              <a:lnSpc>
                <a:spcPct val="120000"/>
              </a:lnSpc>
            </a:pPr>
            <a:r>
              <a:rPr lang="ru-RU" altLang="en-US" sz="2400">
                <a:latin typeface="+mj-lt"/>
                <a:ea typeface="Microsoft YaHei" panose="020B0503020204020204" charset="-122"/>
                <a:cs typeface="+mj-lt"/>
              </a:rPr>
              <a:t></a:t>
            </a:r>
            <a:r>
              <a:rPr lang="en-US" altLang="ru-RU" sz="2400">
                <a:latin typeface="+mj-lt"/>
                <a:ea typeface="Microsoft YaHei" panose="020B0503020204020204" charset="-122"/>
                <a:cs typeface="+mj-lt"/>
              </a:rPr>
              <a:t>-</a:t>
            </a:r>
            <a:r>
              <a:rPr lang="ru-RU" altLang="en-US" sz="2400">
                <a:latin typeface="+mj-lt"/>
                <a:ea typeface="Microsoft YaHei" panose="020B0503020204020204" charset="-122"/>
                <a:cs typeface="+mj-lt"/>
              </a:rPr>
              <a:t>обеспечить и т.д.</a:t>
            </a:r>
            <a:endParaRPr lang="ru-RU" altLang="en-US" sz="2400">
              <a:latin typeface="+mj-lt"/>
              <a:ea typeface="Microsoft YaHei" panose="020B0503020204020204" charset="-122"/>
              <a:cs typeface="+mj-lt"/>
            </a:endParaRPr>
          </a:p>
          <a:p>
            <a:pPr>
              <a:lnSpc>
                <a:spcPct val="120000"/>
              </a:lnSpc>
            </a:pPr>
            <a:r>
              <a:rPr lang="ru-RU" altLang="en-US" sz="2400">
                <a:latin typeface="+mj-lt"/>
                <a:ea typeface="Microsoft YaHei" panose="020B0503020204020204" charset="-122"/>
                <a:cs typeface="+mj-lt"/>
              </a:rPr>
              <a:t>Цель работы должна быть одна, задач может быть несколько, но обычно не больше 3-5. 	</a:t>
            </a:r>
            <a:endParaRPr lang="ru-RU" altLang="en-US" sz="2400">
              <a:latin typeface="+mj-lt"/>
              <a:ea typeface="Microsoft YaHei" panose="020B0503020204020204" charset="-122"/>
              <a:cs typeface="+mj-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normAutofit fontScale="90000"/>
          </a:bodyPr>
          <a:p>
            <a:r>
              <a:rPr lang="ru-RU" altLang="en-US">
                <a:latin typeface="Microsoft YaHei" panose="020B0503020204020204" charset="-122"/>
                <a:ea typeface="Microsoft YaHei" panose="020B0503020204020204" charset="-122"/>
              </a:rPr>
              <a:t>Гипотеза проекта (Что будет, если…?)</a:t>
            </a:r>
            <a:endParaRPr lang="ru-RU" altLang="en-US">
              <a:latin typeface="Microsoft YaHei" panose="020B0503020204020204" charset="-122"/>
              <a:ea typeface="Microsoft YaHei" panose="020B0503020204020204" charset="-122"/>
            </a:endParaRPr>
          </a:p>
        </p:txBody>
      </p:sp>
      <p:sp>
        <p:nvSpPr>
          <p:cNvPr id="3" name="Замещающее содержимое 2"/>
          <p:cNvSpPr>
            <a:spLocks noGrp="1"/>
          </p:cNvSpPr>
          <p:nvPr>
            <p:ph idx="1"/>
          </p:nvPr>
        </p:nvSpPr>
        <p:spPr/>
        <p:txBody>
          <a:bodyPr/>
          <a:p>
            <a:r>
              <a:rPr lang="ru-RU" altLang="en-US" b="1"/>
              <a:t>Гипотеза является обязательной структурной составляющей для исследовательских и информационных проектов и необязательной (но желательной) для проектов других типов.</a:t>
            </a:r>
            <a:endParaRPr lang="ru-RU" altLang="en-US" b="1"/>
          </a:p>
          <a:p>
            <a:r>
              <a:rPr lang="ru-RU" altLang="en-US" b="1"/>
              <a:t>Гипотеза – </a:t>
            </a:r>
            <a:r>
              <a:rPr lang="ru-RU" altLang="en-US"/>
              <a:t>это предположение о возможных результатах, которые подлежат экспериментальной проверке. При формулировании гипотезы разработчики проекта строят предположении о том, что будет, если…?</a:t>
            </a:r>
            <a:endParaRPr lang="ru-RU" altLang="en-US"/>
          </a:p>
          <a:p>
            <a:r>
              <a:rPr lang="ru-RU" altLang="en-US"/>
              <a:t>В ходе выполнения проекта гипотеза подтверждается или опровергается. </a:t>
            </a:r>
            <a:endParaRPr lang="ru-RU"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p>
            <a:r>
              <a:rPr lang="ru-RU" altLang="ru-RU" sz="3200">
                <a:latin typeface="Microsoft YaHei" panose="020B0503020204020204" charset="-122"/>
                <a:ea typeface="Microsoft YaHei" panose="020B0503020204020204" charset="-122"/>
              </a:rPr>
              <a:t>Пример</a:t>
            </a:r>
            <a:endParaRPr lang="ru-RU" altLang="ru-RU" sz="3200">
              <a:latin typeface="Microsoft YaHei" panose="020B0503020204020204" charset="-122"/>
              <a:ea typeface="Microsoft YaHei" panose="020B0503020204020204" charset="-122"/>
            </a:endParaRPr>
          </a:p>
        </p:txBody>
      </p:sp>
      <p:sp>
        <p:nvSpPr>
          <p:cNvPr id="3" name="Замещающее содержимое 2"/>
          <p:cNvSpPr>
            <a:spLocks noGrp="1"/>
          </p:cNvSpPr>
          <p:nvPr>
            <p:ph idx="1"/>
          </p:nvPr>
        </p:nvSpPr>
        <p:spPr>
          <a:xfrm>
            <a:off x="647700" y="1219200"/>
            <a:ext cx="10515600" cy="4958080"/>
          </a:xfrm>
        </p:spPr>
        <p:txBody>
          <a:bodyPr>
            <a:normAutofit fontScale="90000" lnSpcReduction="10000"/>
          </a:bodyPr>
          <a:p>
            <a:r>
              <a:rPr lang="ru-RU" altLang="en-US"/>
              <a:t>Цель проекта «Организация физминуток при проведении производственного обучения» сформулированная как «организации физминуток обеспечит активный отдых студентов», по сути, содержит утверждение, с которым и так никто не будет спорить. Предположение же о том, что «активный отдых студентов на физминутках, организованных во время проведения производственного обучения обеспечит снижение утомляемости студентов» очевидным не является и требует экспериментального подтверждения.</a:t>
            </a:r>
            <a:endParaRPr lang="ru-RU" altLang="en-US"/>
          </a:p>
          <a:p>
            <a:r>
              <a:rPr lang="ru-RU" altLang="en-US"/>
              <a:t>В учебных проектах по истории в качестве гипотез могут выдвигаться утверждения, отражающие точки зрения авторов на исторические факты. Например, в проекте «Влияние татаро–монгольского ига на экономическое развитие России» авторы проекта могут как предположить, что «татаро-монгольское иго способствовало росту экономики России» так и собирать доказательную базу в пользу обратного предположения.</a:t>
            </a:r>
            <a:endParaRPr lang="ru-RU"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normAutofit fontScale="90000"/>
          </a:bodyPr>
          <a:p>
            <a:r>
              <a:rPr lang="ru-RU" altLang="en-US">
                <a:latin typeface="Microsoft YaHei" panose="020B0503020204020204" charset="-122"/>
                <a:ea typeface="Microsoft YaHei" panose="020B0503020204020204" charset="-122"/>
                <a:sym typeface="+mn-ea"/>
              </a:rPr>
              <a:t>Характеристика элементов проекта.</a:t>
            </a:r>
            <a:endParaRPr lang="ru-RU" altLang="en-US">
              <a:latin typeface="Microsoft YaHei" panose="020B0503020204020204" charset="-122"/>
              <a:ea typeface="Microsoft YaHei" panose="020B0503020204020204" charset="-122"/>
            </a:endParaRPr>
          </a:p>
        </p:txBody>
      </p:sp>
      <p:sp>
        <p:nvSpPr>
          <p:cNvPr id="3" name="Замещающее содержимое 2"/>
          <p:cNvSpPr>
            <a:spLocks noGrp="1"/>
          </p:cNvSpPr>
          <p:nvPr>
            <p:ph idx="1"/>
          </p:nvPr>
        </p:nvSpPr>
        <p:spPr>
          <a:xfrm>
            <a:off x="647700" y="1443355"/>
            <a:ext cx="10515600" cy="4853940"/>
          </a:xfrm>
        </p:spPr>
        <p:txBody>
          <a:bodyPr>
            <a:normAutofit fontScale="90000"/>
          </a:bodyPr>
          <a:p>
            <a:pPr>
              <a:lnSpc>
                <a:spcPct val="110000"/>
              </a:lnSpc>
            </a:pPr>
            <a:r>
              <a:rPr lang="ru-RU" altLang="en-US" b="1"/>
              <a:t> Тема (название) проекта (Как назвать то, чем мы собираемся заниматься?)</a:t>
            </a:r>
            <a:endParaRPr lang="ru-RU" altLang="en-US" b="1"/>
          </a:p>
          <a:p>
            <a:pPr algn="just">
              <a:lnSpc>
                <a:spcPct val="110000"/>
              </a:lnSpc>
            </a:pPr>
            <a:r>
              <a:rPr lang="ru-RU" altLang="en-US"/>
              <a:t>Основные требования к выбору темы:</a:t>
            </a:r>
            <a:endParaRPr lang="ru-RU" altLang="en-US"/>
          </a:p>
          <a:p>
            <a:pPr algn="just">
              <a:lnSpc>
                <a:spcPct val="110000"/>
              </a:lnSpc>
            </a:pPr>
            <a:r>
              <a:rPr lang="ru-RU" altLang="en-US"/>
              <a:t>1)Тема должна быть актуальной, то есть иметь определенную новизну и практическую полезность</a:t>
            </a:r>
            <a:endParaRPr lang="ru-RU" altLang="en-US"/>
          </a:p>
          <a:p>
            <a:pPr algn="just">
              <a:lnSpc>
                <a:spcPct val="110000"/>
              </a:lnSpc>
            </a:pPr>
            <a:r>
              <a:rPr lang="ru-RU" altLang="en-US"/>
              <a:t>2)Тема должна быть интересной и оригинальной, то есть иметь «изюминку»</a:t>
            </a:r>
            <a:endParaRPr lang="ru-RU" altLang="en-US"/>
          </a:p>
          <a:p>
            <a:pPr algn="just">
              <a:lnSpc>
                <a:spcPct val="110000"/>
              </a:lnSpc>
            </a:pPr>
            <a:r>
              <a:rPr lang="ru-RU" altLang="en-US"/>
              <a:t>3)Тема должна быть конкретной, то есть не очень объемной.</a:t>
            </a:r>
            <a:endParaRPr lang="ru-RU" altLang="en-US"/>
          </a:p>
          <a:p>
            <a:pPr algn="just">
              <a:lnSpc>
                <a:spcPct val="110000"/>
              </a:lnSpc>
            </a:pPr>
            <a:r>
              <a:rPr lang="ru-RU" altLang="en-US"/>
              <a:t>4)Тема должна предусматривать реальные возможности и сроки выполнения</a:t>
            </a:r>
            <a:endParaRPr lang="ru-RU"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a:xfrm>
            <a:off x="647700" y="596900"/>
            <a:ext cx="11127105" cy="1325880"/>
          </a:xfrm>
        </p:spPr>
        <p:txBody>
          <a:bodyPr>
            <a:normAutofit fontScale="90000"/>
          </a:bodyPr>
          <a:p>
            <a:r>
              <a:rPr lang="ru-RU" altLang="en-US">
                <a:latin typeface="Microsoft YaHei" panose="020B0503020204020204" charset="-122"/>
                <a:ea typeface="Microsoft YaHei" panose="020B0503020204020204" charset="-122"/>
                <a:sym typeface="+mn-ea"/>
              </a:rPr>
              <a:t>Существует два подхода к формулированию темы: </a:t>
            </a:r>
            <a:br>
              <a:rPr lang="ru-RU" altLang="en-US"/>
            </a:br>
            <a:endParaRPr lang="ru-RU" altLang="en-US"/>
          </a:p>
        </p:txBody>
      </p:sp>
      <p:sp>
        <p:nvSpPr>
          <p:cNvPr id="3" name="Замещающее содержимое 2"/>
          <p:cNvSpPr>
            <a:spLocks noGrp="1"/>
          </p:cNvSpPr>
          <p:nvPr>
            <p:ph idx="1"/>
          </p:nvPr>
        </p:nvSpPr>
        <p:spPr/>
        <p:txBody>
          <a:bodyPr>
            <a:normAutofit lnSpcReduction="20000"/>
          </a:bodyPr>
          <a:p>
            <a:pPr algn="just"/>
            <a:r>
              <a:rPr lang="ru-RU" altLang="en-US"/>
              <a:t></a:t>
            </a:r>
            <a:r>
              <a:rPr lang="ru-RU" altLang="en-US" b="1"/>
              <a:t>метафорическое название проекта </a:t>
            </a:r>
            <a:r>
              <a:rPr lang="ru-RU" altLang="en-US"/>
              <a:t>– звучит ярко и образно – играет роль рекламы, больше подходит для художественного произведения </a:t>
            </a:r>
            <a:endParaRPr lang="ru-RU" altLang="en-US"/>
          </a:p>
          <a:p>
            <a:pPr algn="just"/>
            <a:r>
              <a:rPr lang="ru-RU" altLang="en-US"/>
              <a:t></a:t>
            </a:r>
            <a:r>
              <a:rPr lang="ru-RU" altLang="en-US" b="1"/>
              <a:t>описательное</a:t>
            </a:r>
            <a:r>
              <a:rPr lang="ru-RU" altLang="en-US"/>
              <a:t> - описывает вид деятельности его участников и предполагаемый результат – подходит для научной работы (проекта)</a:t>
            </a:r>
            <a:endParaRPr lang="ru-RU" altLang="en-US"/>
          </a:p>
          <a:p>
            <a:pPr algn="just"/>
            <a:r>
              <a:rPr lang="ru-RU" altLang="en-US" b="1" i="1"/>
              <a:t>пример:</a:t>
            </a:r>
            <a:endParaRPr lang="ru-RU" altLang="en-US" b="1" i="1"/>
          </a:p>
          <a:p>
            <a:pPr algn="just"/>
            <a:r>
              <a:rPr lang="ru-RU" altLang="en-US"/>
              <a:t>«Береженого антивирус бережет» - метафорическое для художественного произведения</a:t>
            </a:r>
            <a:endParaRPr lang="ru-RU" altLang="en-US"/>
          </a:p>
          <a:p>
            <a:pPr algn="just"/>
            <a:r>
              <a:rPr lang="ru-RU" altLang="en-US"/>
              <a:t>«Сравнительный анализ антивирусных программ» - описательное для проекта</a:t>
            </a:r>
            <a:endParaRPr lang="ru-RU"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a:xfrm>
            <a:off x="647700" y="499745"/>
            <a:ext cx="10515600" cy="1325563"/>
          </a:xfrm>
        </p:spPr>
        <p:txBody>
          <a:bodyPr>
            <a:normAutofit fontScale="90000"/>
          </a:bodyPr>
          <a:p>
            <a:r>
              <a:rPr lang="ru-RU" altLang="en-US">
                <a:latin typeface="Microsoft YaHei" panose="020B0503020204020204" charset="-122"/>
                <a:ea typeface="Microsoft YaHei" panose="020B0503020204020204" charset="-122"/>
                <a:sym typeface="+mn-ea"/>
              </a:rPr>
              <a:t>Актуальность проблемы (Почему этим нужно заниматься?)</a:t>
            </a:r>
            <a:br>
              <a:rPr lang="ru-RU" altLang="en-US"/>
            </a:br>
            <a:endParaRPr lang="ru-RU" altLang="en-US"/>
          </a:p>
        </p:txBody>
      </p:sp>
      <p:sp>
        <p:nvSpPr>
          <p:cNvPr id="3" name="Замещающее содержимое 2"/>
          <p:cNvSpPr>
            <a:spLocks noGrp="1"/>
          </p:cNvSpPr>
          <p:nvPr>
            <p:ph idx="1"/>
          </p:nvPr>
        </p:nvSpPr>
        <p:spPr/>
        <p:txBody>
          <a:bodyPr>
            <a:normAutofit fontScale="70000"/>
          </a:bodyPr>
          <a:p>
            <a:pPr algn="just"/>
            <a:r>
              <a:rPr lang="ru-RU" altLang="en-US"/>
              <a:t>        Вначале описывается проблемная ситуация. Проблемная ситуация — состояние в развитии объекта или явления, характеризующееся неустойчивостью, несоответствием его функционирования потребностям дальнейшего развития. Это всегда «жалоба» на то, что что-то идет не так.</a:t>
            </a:r>
            <a:endParaRPr lang="ru-RU" altLang="en-US"/>
          </a:p>
          <a:p>
            <a:pPr algn="just"/>
            <a:r>
              <a:rPr lang="ru-RU" altLang="en-US"/>
              <a:t>    Описание проблемной ситуации должно быть аргументированным и доказательным, т.е. подтверждаться фактами, статистическими данными из достоверных источников (научных журналов, монографий, диссертаций и пр.) с обязательными ссылками. Выявляются противоречия, находящиеся внутри проблемной ситуации.Противоречие позволяет сформулировать проблемный вопрос: А что должно быть сделано для разрешения этого противоречия? На основе проблемного вопроса формулируется проблема. </a:t>
            </a:r>
            <a:endParaRPr lang="ru-RU" altLang="en-US"/>
          </a:p>
          <a:p>
            <a:pPr algn="just"/>
            <a:r>
              <a:rPr lang="ru-RU" altLang="en-US"/>
              <a:t>В формулировке проблемы должно отражаться различие между тем что есть и тем что должно быть. Можно сказать, что в проблеме «задан» образ (проект) ожидаемого результата исследования. Проблема может звучать как утверждение или в виде вопроса.</a:t>
            </a:r>
            <a:endParaRPr lang="ru-RU"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p>
            <a:r>
              <a:rPr lang="ru-RU" altLang="en-US"/>
              <a:t>Пример</a:t>
            </a:r>
            <a:endParaRPr lang="ru-RU" altLang="en-US"/>
          </a:p>
        </p:txBody>
      </p:sp>
      <p:sp>
        <p:nvSpPr>
          <p:cNvPr id="3" name="Замещающее содержимое 2"/>
          <p:cNvSpPr>
            <a:spLocks noGrp="1"/>
          </p:cNvSpPr>
          <p:nvPr>
            <p:ph idx="1"/>
          </p:nvPr>
        </p:nvSpPr>
        <p:spPr/>
        <p:txBody>
          <a:bodyPr/>
          <a:p>
            <a:pPr>
              <a:lnSpc>
                <a:spcPct val="100000"/>
              </a:lnSpc>
            </a:pPr>
            <a:r>
              <a:rPr lang="ru-RU" altLang="en-US" b="1"/>
              <a:t>Проблема:</a:t>
            </a:r>
            <a:r>
              <a:rPr lang="ru-RU" altLang="en-US"/>
              <a:t> Создание условий и средств сокращения текучести персонала.</a:t>
            </a:r>
            <a:endParaRPr lang="ru-RU" altLang="en-US"/>
          </a:p>
          <a:p>
            <a:pPr>
              <a:lnSpc>
                <a:spcPct val="100000"/>
              </a:lnSpc>
            </a:pPr>
            <a:r>
              <a:rPr lang="ru-RU" altLang="en-US"/>
              <a:t>Следует уяснить чем отличается «проблемная ситуация» от «проблемы». Проблемная ситуация всегда является следствием. Например, пациент жалуется врачу на головную боль (проблемная ситуация), доктор, прежде чем назначить лечение, проводит диагностику (выявляет причину боли - проблему), а после этого назначает лечение (предпринимает действия, направленные на решение проблемы).</a:t>
            </a:r>
            <a:endParaRPr lang="ru-RU"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a:xfrm>
            <a:off x="647700" y="578485"/>
            <a:ext cx="10515600" cy="1325563"/>
          </a:xfrm>
        </p:spPr>
        <p:txBody>
          <a:bodyPr>
            <a:normAutofit fontScale="90000"/>
          </a:bodyPr>
          <a:p>
            <a:r>
              <a:rPr lang="ru-RU" altLang="en-US" sz="3555">
                <a:latin typeface="Microsoft YaHei" panose="020B0503020204020204" charset="-122"/>
                <a:ea typeface="Microsoft YaHei" panose="020B0503020204020204" charset="-122"/>
                <a:sym typeface="+mn-ea"/>
              </a:rPr>
              <a:t>Объект (Что необходимо изучить? и предмет (Под каким углом зрения?) исследования.</a:t>
            </a:r>
            <a:br>
              <a:rPr lang="ru-RU" altLang="en-US"/>
            </a:br>
            <a:endParaRPr lang="ru-RU" altLang="en-US"/>
          </a:p>
        </p:txBody>
      </p:sp>
      <p:sp>
        <p:nvSpPr>
          <p:cNvPr id="3" name="Замещающее содержимое 2"/>
          <p:cNvSpPr>
            <a:spLocks noGrp="1"/>
          </p:cNvSpPr>
          <p:nvPr>
            <p:ph idx="1"/>
          </p:nvPr>
        </p:nvSpPr>
        <p:spPr>
          <a:xfrm>
            <a:off x="647700" y="1825625"/>
            <a:ext cx="10515600" cy="2705735"/>
          </a:xfrm>
        </p:spPr>
        <p:txBody>
          <a:bodyPr/>
          <a:p>
            <a:r>
              <a:rPr lang="ru-RU" altLang="en-US" sz="2300"/>
              <a:t>Объектом исследования является процесс или явление, на которую направлено исследование.</a:t>
            </a:r>
            <a:endParaRPr lang="ru-RU" altLang="en-US" sz="2300"/>
          </a:p>
          <a:p>
            <a:r>
              <a:rPr lang="ru-RU" altLang="en-US" sz="2300"/>
              <a:t>Выделению объекта предшествует вопрос «Что предстоит изучать?»: процессы; идеи развития; методы анализа, приемы деятельности и пр.</a:t>
            </a:r>
            <a:endParaRPr lang="ru-RU" altLang="en-US" sz="2300"/>
          </a:p>
          <a:p>
            <a:r>
              <a:rPr lang="ru-RU" altLang="en-US" sz="2300"/>
              <a:t>Необходимо выделить предмет исследования - определенный «угол зрения», аспект рассмотрения объекта, отвечающий на вопрос «что именно нас интересует в объекте?».</a:t>
            </a:r>
            <a:endParaRPr lang="ru-RU" altLang="en-US" sz="2300"/>
          </a:p>
          <a:p>
            <a:endParaRPr lang="ru-RU" altLang="en-US" sz="23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normAutofit fontScale="90000"/>
          </a:bodyPr>
          <a:p>
            <a:r>
              <a:rPr lang="ru-RU" altLang="en-US" sz="3110">
                <a:latin typeface="Microsoft YaHei" panose="020B0503020204020204" charset="-122"/>
                <a:ea typeface="Microsoft YaHei" panose="020B0503020204020204" charset="-122"/>
              </a:rPr>
              <a:t>Поскольку определение объекта и предмета зачастую вызывает затруднения, покажем механизм их выделения на примере.</a:t>
            </a:r>
            <a:endParaRPr lang="ru-RU" altLang="en-US" sz="3110">
              <a:latin typeface="Microsoft YaHei" panose="020B0503020204020204" charset="-122"/>
              <a:ea typeface="Microsoft YaHei" panose="020B0503020204020204" charset="-122"/>
            </a:endParaRPr>
          </a:p>
        </p:txBody>
      </p:sp>
      <p:sp>
        <p:nvSpPr>
          <p:cNvPr id="3" name="Замещающее содержимое 2"/>
          <p:cNvSpPr>
            <a:spLocks noGrp="1"/>
          </p:cNvSpPr>
          <p:nvPr>
            <p:ph idx="1"/>
          </p:nvPr>
        </p:nvSpPr>
        <p:spPr>
          <a:xfrm>
            <a:off x="647700" y="1583690"/>
            <a:ext cx="11288395" cy="4913630"/>
          </a:xfrm>
        </p:spPr>
        <p:txBody>
          <a:bodyPr>
            <a:noAutofit/>
          </a:bodyPr>
          <a:p>
            <a:r>
              <a:rPr lang="ru-RU" altLang="en-US" sz="1700"/>
              <a:t>Предположим, что еще ничего не известно о рентгеновском излучении и выберем его в качестве объекта исследования, которое будет проводиться группой ученых, в состав которой входят физики, биологи, врачи и инженеры-конструкторы.</a:t>
            </a:r>
            <a:endParaRPr lang="ru-RU" altLang="en-US" sz="1700"/>
          </a:p>
          <a:p>
            <a:r>
              <a:rPr lang="ru-RU" altLang="en-US" sz="1700"/>
              <a:t>Итак, объект исследования (что мы изучаем?) – рентгеновское излучение.</a:t>
            </a:r>
            <a:endParaRPr lang="ru-RU" altLang="en-US" sz="1700"/>
          </a:p>
          <a:p>
            <a:r>
              <a:rPr lang="ru-RU" altLang="en-US" sz="1700"/>
              <a:t>Попробуем, определить возможные предметы исследования (что нас интересует в объекте, под каким «углом зрения» мы будем его рассматривать?), выделенные представителями различных наук.</a:t>
            </a:r>
            <a:endParaRPr lang="ru-RU" altLang="en-US" sz="1700"/>
          </a:p>
          <a:p>
            <a:r>
              <a:rPr lang="ru-RU" altLang="en-US" sz="1700"/>
              <a:t>1.Что интересует в рентгеновском излучении физика? Длина волны, частота, проникающая способность и пр. Соответственно предметом исследования будут физические свойства рентгеновского излучения.</a:t>
            </a:r>
            <a:endParaRPr lang="ru-RU" altLang="en-US" sz="1700"/>
          </a:p>
          <a:p>
            <a:r>
              <a:rPr lang="ru-RU" altLang="en-US" sz="1700"/>
              <a:t>2.Что интересует в рентгеновском излучении биолога? Ему важно знать, как излучение действует на живую клетку. Следовательно, предметом исследования могут быть механизмы воздействия рентгеновского излучения на живую клетку.</a:t>
            </a:r>
            <a:endParaRPr lang="ru-RU" altLang="en-US" sz="1700"/>
          </a:p>
          <a:p>
            <a:r>
              <a:rPr lang="ru-RU" altLang="en-US" sz="1700"/>
              <a:t>3.Что интересует в рентгеновском излучении врача? Врачу важно выявить возможности лечения больных с помощью рентгеновского излучения, поэтому предметом исследования будет метод лечения злокачественных опухолей с помощью рентгеновского излучения.</a:t>
            </a:r>
            <a:endParaRPr lang="ru-RU" altLang="en-US" sz="1700"/>
          </a:p>
          <a:p>
            <a:r>
              <a:rPr lang="ru-RU" altLang="en-US" sz="1700"/>
              <a:t>4.И, наконец, что в рентгеновском излучении может заинтересовать инженера-конструктора? Конечно, же создание рентгеновского аппарата.</a:t>
            </a:r>
            <a:endParaRPr lang="ru-RU" altLang="en-US" sz="1700"/>
          </a:p>
          <a:p>
            <a:r>
              <a:rPr lang="ru-RU" altLang="en-US" sz="1700"/>
              <a:t>В этом случае предмет исследования может быть определен как принцип действии и конструктивные особенности генератора рентгеновского излучения.</a:t>
            </a:r>
            <a:endParaRPr lang="ru-RU" altLang="en-US" sz="17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normAutofit/>
          </a:bodyPr>
          <a:p>
            <a:r>
              <a:rPr lang="ru-RU" altLang="en-US" sz="3555">
                <a:latin typeface="Microsoft YaHei" panose="020B0503020204020204" charset="-122"/>
                <a:ea typeface="Microsoft YaHei" panose="020B0503020204020204" charset="-122"/>
                <a:sym typeface="+mn-ea"/>
              </a:rPr>
              <a:t>Характеристики объекта и предмета исследования:</a:t>
            </a:r>
            <a:endParaRPr lang="ru-RU" altLang="en-US"/>
          </a:p>
        </p:txBody>
      </p:sp>
      <p:sp>
        <p:nvSpPr>
          <p:cNvPr id="3" name="Замещающее содержимое 2"/>
          <p:cNvSpPr>
            <a:spLocks noGrp="1"/>
          </p:cNvSpPr>
          <p:nvPr>
            <p:ph idx="1"/>
          </p:nvPr>
        </p:nvSpPr>
        <p:spPr/>
        <p:txBody>
          <a:bodyPr/>
          <a:p>
            <a:r>
              <a:rPr lang="ru-RU" altLang="en-US"/>
              <a:t>- объект и предмет соотносятся как общее и частное;</a:t>
            </a:r>
            <a:endParaRPr lang="ru-RU" altLang="en-US"/>
          </a:p>
          <a:p>
            <a:r>
              <a:rPr lang="ru-RU" altLang="en-US"/>
              <a:t>- один и тот же объект может быть предметом разных исследований;</a:t>
            </a:r>
            <a:endParaRPr lang="ru-RU" altLang="en-US"/>
          </a:p>
          <a:p>
            <a:r>
              <a:rPr lang="ru-RU" altLang="en-US"/>
              <a:t>- предмет находится в границах объекта исследования;</a:t>
            </a:r>
            <a:endParaRPr lang="ru-RU" altLang="en-US"/>
          </a:p>
          <a:p>
            <a:r>
              <a:rPr lang="ru-RU" altLang="en-US"/>
              <a:t>- предмет определяет тему исследования (формулировка предмета близка к теме исследования и может с ней совпадать).</a:t>
            </a:r>
            <a:endParaRPr lang="ru-RU"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a:xfrm>
            <a:off x="647700" y="258445"/>
            <a:ext cx="10515600" cy="763905"/>
          </a:xfrm>
        </p:spPr>
        <p:txBody>
          <a:bodyPr/>
          <a:p>
            <a:r>
              <a:rPr lang="ru-RU" altLang="en-US" sz="3600">
                <a:latin typeface="Microsoft YaHei" panose="020B0503020204020204" charset="-122"/>
                <a:ea typeface="Microsoft YaHei" panose="020B0503020204020204" charset="-122"/>
              </a:rPr>
              <a:t>Аналитический этап</a:t>
            </a:r>
            <a:endParaRPr lang="ru-RU" altLang="en-US" sz="3600">
              <a:latin typeface="Microsoft YaHei" panose="020B0503020204020204" charset="-122"/>
              <a:ea typeface="Microsoft YaHei" panose="020B0503020204020204" charset="-122"/>
            </a:endParaRPr>
          </a:p>
        </p:txBody>
      </p:sp>
      <p:sp>
        <p:nvSpPr>
          <p:cNvPr id="3" name="Замещающее содержимое 2"/>
          <p:cNvSpPr>
            <a:spLocks noGrp="1"/>
          </p:cNvSpPr>
          <p:nvPr>
            <p:ph idx="1"/>
          </p:nvPr>
        </p:nvSpPr>
        <p:spPr>
          <a:xfrm>
            <a:off x="647700" y="1022350"/>
            <a:ext cx="10515600" cy="4351338"/>
          </a:xfrm>
        </p:spPr>
        <p:txBody>
          <a:bodyPr/>
          <a:p>
            <a:r>
              <a:rPr lang="ru-RU" altLang="en-US" sz="2000"/>
              <a:t>Цель проекта (Что мы хотим получить в результате проекта?)</a:t>
            </a:r>
            <a:endParaRPr lang="ru-RU" altLang="en-US" sz="2000"/>
          </a:p>
          <a:p>
            <a:r>
              <a:rPr lang="ru-RU" altLang="en-US" sz="2000"/>
              <a:t>Целью проекта является создание проектного продукта, наличие (или отсутствие) которого легко проверить. </a:t>
            </a:r>
            <a:endParaRPr lang="ru-RU" altLang="en-US" sz="2000"/>
          </a:p>
          <a:p>
            <a:r>
              <a:rPr lang="ru-RU" altLang="en-US" sz="2000"/>
              <a:t>Перечень возможных продуктов проектной деятельности:</a:t>
            </a:r>
            <a:endParaRPr lang="ru-RU" altLang="en-US" sz="2000"/>
          </a:p>
        </p:txBody>
      </p:sp>
      <p:graphicFrame>
        <p:nvGraphicFramePr>
          <p:cNvPr id="4" name="Таблица 3"/>
          <p:cNvGraphicFramePr/>
          <p:nvPr/>
        </p:nvGraphicFramePr>
        <p:xfrm>
          <a:off x="1638935" y="2553970"/>
          <a:ext cx="8533765" cy="381000"/>
        </p:xfrm>
        <a:graphic>
          <a:graphicData uri="http://schemas.openxmlformats.org/drawingml/2006/table">
            <a:tbl>
              <a:tblPr firstRow="1" bandRow="1">
                <a:tableStyleId>{5C22544A-7EE6-4342-B048-85BDC9FD1C3A}</a:tableStyleId>
              </a:tblPr>
              <a:tblGrid>
                <a:gridCol w="4266565"/>
                <a:gridCol w="4266565"/>
              </a:tblGrid>
              <a:tr h="381000">
                <a:tc>
                  <a:txBody>
                    <a:bodyPr/>
                    <a:p>
                      <a:pPr>
                        <a:buNone/>
                      </a:pPr>
                      <a:r>
                        <a:rPr lang="ru-RU" altLang="en-US"/>
                        <a:t>анализ данных экологического, социологического, психологического, и др. исследований;</a:t>
                      </a:r>
                      <a:endParaRPr lang="ru-RU" altLang="en-US"/>
                    </a:p>
                    <a:p>
                      <a:pPr>
                        <a:buNone/>
                      </a:pPr>
                      <a:r>
                        <a:rPr lang="ru-RU" altLang="en-US"/>
                        <a:t>система мониторинга;</a:t>
                      </a:r>
                      <a:endParaRPr lang="ru-RU" altLang="en-US"/>
                    </a:p>
                    <a:p>
                      <a:pPr>
                        <a:buNone/>
                      </a:pPr>
                      <a:r>
                        <a:rPr lang="ru-RU" altLang="en-US"/>
                        <a:t>система управления; </a:t>
                      </a:r>
                      <a:endParaRPr lang="ru-RU" altLang="en-US"/>
                    </a:p>
                    <a:p>
                      <a:pPr>
                        <a:buNone/>
                      </a:pPr>
                      <a:r>
                        <a:rPr lang="ru-RU" altLang="en-US"/>
                        <a:t>пакет методических рекомендаций;</a:t>
                      </a:r>
                      <a:endParaRPr lang="ru-RU" altLang="en-US"/>
                    </a:p>
                    <a:p>
                      <a:pPr>
                        <a:buNone/>
                      </a:pPr>
                      <a:r>
                        <a:rPr lang="ru-RU" altLang="en-US"/>
                        <a:t>справочник;</a:t>
                      </a:r>
                      <a:endParaRPr lang="ru-RU" altLang="en-US"/>
                    </a:p>
                    <a:p>
                      <a:pPr>
                        <a:buNone/>
                      </a:pPr>
                      <a:r>
                        <a:rPr lang="ru-RU" altLang="en-US"/>
                        <a:t>прогноз;</a:t>
                      </a:r>
                      <a:endParaRPr lang="ru-RU" altLang="en-US"/>
                    </a:p>
                    <a:p>
                      <a:pPr>
                        <a:buNone/>
                      </a:pPr>
                      <a:r>
                        <a:rPr lang="ru-RU" altLang="en-US"/>
                        <a:t>статья, публикация;</a:t>
                      </a:r>
                      <a:endParaRPr lang="ru-RU" altLang="en-US"/>
                    </a:p>
                    <a:p>
                      <a:pPr>
                        <a:buNone/>
                      </a:pPr>
                      <a:r>
                        <a:rPr lang="ru-RU" altLang="en-US" sz="1800">
                          <a:sym typeface="+mn-ea"/>
                        </a:rPr>
                        <a:t>учебное пособие;</a:t>
                      </a:r>
                      <a:endParaRPr lang="ru-RU" altLang="en-US" sz="1800"/>
                    </a:p>
                    <a:p>
                      <a:pPr>
                        <a:buNone/>
                      </a:pPr>
                      <a:r>
                        <a:rPr lang="ru-RU" altLang="en-US" sz="1800">
                          <a:sym typeface="+mn-ea"/>
                        </a:rPr>
                        <a:t>клуб, студия, школа, фирма; </a:t>
                      </a:r>
                      <a:endParaRPr lang="ru-RU" altLang="en-US" sz="1800"/>
                    </a:p>
                    <a:p>
                      <a:pPr>
                        <a:buNone/>
                      </a:pPr>
                      <a:r>
                        <a:rPr lang="ru-RU" altLang="en-US" sz="1800">
                          <a:sym typeface="+mn-ea"/>
                        </a:rPr>
                        <a:t>организация, объединение, движение;</a:t>
                      </a:r>
                      <a:endParaRPr lang="ru-RU" altLang="en-US" sz="1800"/>
                    </a:p>
                    <a:p>
                      <a:pPr>
                        <a:buNone/>
                      </a:pPr>
                      <a:endParaRPr lang="ru-RU" altLang="en-US"/>
                    </a:p>
                  </a:txBody>
                  <a:tcPr/>
                </a:tc>
                <a:tc>
                  <a:txBody>
                    <a:bodyPr/>
                    <a:p>
                      <a:pPr>
                        <a:buNone/>
                      </a:pPr>
                      <a:r>
                        <a:rPr lang="ru-RU" altLang="en-US"/>
                        <a:t>бизнес-план;</a:t>
                      </a:r>
                      <a:endParaRPr lang="ru-RU" altLang="en-US"/>
                    </a:p>
                    <a:p>
                      <a:pPr>
                        <a:buNone/>
                      </a:pPr>
                      <a:r>
                        <a:rPr lang="ru-RU" altLang="en-US"/>
                        <a:t>дизайнерское решение оформления кабинета, территории и др.;</a:t>
                      </a:r>
                      <a:endParaRPr lang="ru-RU" altLang="en-US"/>
                    </a:p>
                    <a:p>
                      <a:pPr>
                        <a:buNone/>
                      </a:pPr>
                      <a:r>
                        <a:rPr lang="ru-RU" altLang="en-US"/>
                        <a:t>видеофильм, видеоклип; мультимедийный продукт;</a:t>
                      </a:r>
                      <a:endParaRPr lang="ru-RU" altLang="en-US"/>
                    </a:p>
                    <a:p>
                      <a:pPr>
                        <a:buNone/>
                      </a:pPr>
                      <a:r>
                        <a:rPr lang="ru-RU" altLang="en-US"/>
                        <a:t>газета, журнал;</a:t>
                      </a:r>
                      <a:endParaRPr lang="ru-RU" altLang="en-US"/>
                    </a:p>
                    <a:p>
                      <a:pPr>
                        <a:buNone/>
                      </a:pPr>
                      <a:r>
                        <a:rPr lang="ru-RU" altLang="en-US"/>
                        <a:t>законопроект (внутриколлежский);</a:t>
                      </a:r>
                      <a:endParaRPr lang="ru-RU" altLang="en-US"/>
                    </a:p>
                    <a:p>
                      <a:pPr>
                        <a:buNone/>
                      </a:pPr>
                      <a:r>
                        <a:rPr lang="ru-RU" altLang="en-US"/>
                        <a:t>сценарий праздника, фестиваля, игры;</a:t>
                      </a:r>
                      <a:endParaRPr lang="ru-RU" altLang="en-US"/>
                    </a:p>
                    <a:p>
                      <a:pPr>
                        <a:buNone/>
                      </a:pPr>
                      <a:r>
                        <a:rPr lang="ru-RU" altLang="en-US"/>
                        <a:t>карта, коллекция, атлас;</a:t>
                      </a:r>
                      <a:endParaRPr lang="ru-RU" altLang="en-US"/>
                    </a:p>
                    <a:p>
                      <a:pPr>
                        <a:buNone/>
                      </a:pPr>
                      <a:r>
                        <a:rPr lang="ru-RU" altLang="en-US"/>
                        <a:t>макет, модель;</a:t>
                      </a:r>
                      <a:endParaRPr lang="ru-RU" altLang="en-US"/>
                    </a:p>
                    <a:p>
                      <a:pPr>
                        <a:buNone/>
                      </a:pPr>
                      <a:r>
                        <a:rPr lang="ru-RU" altLang="en-US"/>
                        <a:t>чертеж и др.</a:t>
                      </a:r>
                      <a:endParaRPr lang="ru-RU" altLang="en-US"/>
                    </a:p>
                  </a:txBody>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Calibri"/>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8006</Words>
  <Application>WPS Presentation</Application>
  <PresentationFormat>宽屏</PresentationFormat>
  <Paragraphs>114</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Arial</vt:lpstr>
      <vt:lpstr>SimSun</vt:lpstr>
      <vt:lpstr>Wingdings</vt:lpstr>
      <vt:lpstr>Calibri Light</vt:lpstr>
      <vt:lpstr>Microsoft YaHei</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google1579975607</cp:lastModifiedBy>
  <cp:revision>3</cp:revision>
  <dcterms:created xsi:type="dcterms:W3CDTF">2022-06-27T17:36:02Z</dcterms:created>
  <dcterms:modified xsi:type="dcterms:W3CDTF">2022-06-27T18:00:23Z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1049-11.2.0.11156</vt:lpwstr>
  </property>
  <property fmtid="{D5CDD505-2E9C-101B-9397-08002B2CF9AE}" pid="3" name="ICV">
    <vt:lpwstr>9279E45CAA594CE8894D5304E392F8D7</vt:lpwstr>
  </property>
</Properties>
</file>