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4" r:id="rId4"/>
    <p:sldId id="258" r:id="rId5"/>
    <p:sldId id="259" r:id="rId6"/>
    <p:sldId id="260" r:id="rId7"/>
    <p:sldId id="261" r:id="rId8"/>
    <p:sldId id="262" r:id="rId9"/>
    <p:sldId id="263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407" autoAdjust="0"/>
  </p:normalViewPr>
  <p:slideViewPr>
    <p:cSldViewPr snapToGrid="0">
      <p:cViewPr varScale="1">
        <p:scale>
          <a:sx n="82" d="100"/>
          <a:sy n="82" d="100"/>
        </p:scale>
        <p:origin x="78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E5D934-A5D0-44D8-82EE-0DD864800F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A4E648D-F9F7-4475-B617-E7C11B6491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6F54841-76FC-4D01-BA15-0F2596EAFC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C421DF-7323-44C7-A500-FDC013DCE5EA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BA24433-07A0-4B77-B413-E355BADF15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3CDE8DA-E2F4-4EF6-AC02-AB67B9B2D1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C03C1-CCE1-4DB9-ACB2-D9960050B3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74455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C1285AF-249B-4431-A33C-E5B507CF62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BCD7EBC-7BCE-4314-8FC7-F58C9DEDE2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1A60C45-5192-421B-A258-E594DFB1AE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C421DF-7323-44C7-A500-FDC013DCE5EA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777461A-92B7-4313-81C9-F5CE182686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5ADD254-9563-4BEE-B87E-FAA2BCC3A0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C03C1-CCE1-4DB9-ACB2-D9960050B3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50228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677072A1-6978-41E9-8F38-90667F531A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7083FE3-E6F7-49B9-AB05-BDC4908423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BEE2703-2A5C-4DE8-BFC5-7425FCC3C5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C421DF-7323-44C7-A500-FDC013DCE5EA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F32504A-F1D9-4BC0-9D7A-F100B60C66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55CB212-CA54-4B11-B1A7-2FFC2EE85E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C03C1-CCE1-4DB9-ACB2-D9960050B3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71719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0B9093-35AE-4B1B-AF33-7CA69DDEF9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9A66C23-A98B-4BD6-A7A9-A42CCD5CB7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74220BF-1AD9-442D-B2E4-2BFAFFBB46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C421DF-7323-44C7-A500-FDC013DCE5EA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46F1793-BF77-492F-9C30-A554FDD7C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9009775-AFCB-465C-8728-A91F1414D7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C03C1-CCE1-4DB9-ACB2-D9960050B3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88572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69DA65-FBD3-4BD0-8A5D-6CB1346940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96D06AA-B6DE-4487-BC11-DBD7E0B339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1A00E42-DE39-4824-9C0B-B59D66DC61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C421DF-7323-44C7-A500-FDC013DCE5EA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B80758E-2027-412A-A6E6-17DC7EB97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94EF7E2-1DDE-4042-B505-8F8CB8C79F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C03C1-CCE1-4DB9-ACB2-D9960050B3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44457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E15F928-6382-4775-AC8A-A80B672B3D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AE33C6A-3582-4E41-B165-BB93A924230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508D0CA-9098-4CD7-9342-221FDF2B12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523A83A-5E07-4183-A909-FBDF61516F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C421DF-7323-44C7-A500-FDC013DCE5EA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2D6F203-B496-4CB8-85DC-9374806CB6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EA7009A-84B8-4782-A3B6-70721DACB9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C03C1-CCE1-4DB9-ACB2-D9960050B3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5160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099517-56C3-4E20-A824-0EE1C94CAF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46B842E-1144-4D1A-BBCB-52505CE35A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F200052-DFBF-4635-BE4F-CB4798D731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0D953C03-5888-45FD-A25F-F5F867ED531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656BBE8A-F9C4-44A8-B886-4750C6BDC09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65A5EB6B-84F4-4FAD-A3F2-E92B6FBF00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C421DF-7323-44C7-A500-FDC013DCE5EA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BC9F04A1-6F7B-4875-90D6-29DCA1284B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1D662723-5318-4627-AC9B-7F126A5126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C03C1-CCE1-4DB9-ACB2-D9960050B3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8569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E6F73F-E600-4D08-B65E-8272B243E9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7D523CE5-C1C1-4CEA-87F7-D14E52BA56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C421DF-7323-44C7-A500-FDC013DCE5EA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9D706355-D84D-4351-8777-9ECCBDE2BD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E6FB2B2D-FF1A-4D94-97A8-C79EE20E4C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C03C1-CCE1-4DB9-ACB2-D9960050B3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96269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DE68A40D-9A5F-49BF-8536-5E2EB1640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C421DF-7323-44C7-A500-FDC013DCE5EA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4530292C-5DB2-4BD2-8C11-0432912251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E35A9C1-3798-45EC-88AF-2072598465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C03C1-CCE1-4DB9-ACB2-D9960050B3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08940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A250B39-1F28-4B7C-BBD5-E4570970C2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570BC23-D514-4361-98F5-F8E44DA82E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499472D-6104-4085-9C11-0BE15CC399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B4C35F4-527E-4511-8205-CDE848A216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C421DF-7323-44C7-A500-FDC013DCE5EA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96A6785-B14E-44BF-876D-16D308DA3A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426A2DC-B13B-4C5D-832C-B3081027D1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C03C1-CCE1-4DB9-ACB2-D9960050B3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41088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EAC24DA-F8AF-43BD-A1A1-CE1C4ACA1C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6C5E7488-6B30-41A0-A398-90F9A086B5D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E805039-1AC6-469A-828D-E6A4AF99ED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FF57151-BF9E-4A36-84A3-505F6E6030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C421DF-7323-44C7-A500-FDC013DCE5EA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B52402F-5296-4D9D-AC9F-A03D7BD803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2F85684-82BA-4E5E-9C1E-5E8AB6C8F0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C03C1-CCE1-4DB9-ACB2-D9960050B3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57625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C65D75-317C-4886-9A45-9B6C8506BD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C206638-3251-409B-A5A0-2AC2C60ED7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4C107FA-846E-4154-845E-D016B2FF762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C421DF-7323-44C7-A500-FDC013DCE5EA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38BFDD6-9A53-42BD-8B16-1383DBC0E8F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52CB719-587C-4A37-B6B3-171569CEA8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4C03C1-CCE1-4DB9-ACB2-D9960050B3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9556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D0ADA19-E8C3-440D-988B-0A470511B2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442"/>
            <a:ext cx="12192000" cy="687244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AF7E356-088B-4EF2-A32D-67D60A04B4EA}"/>
              </a:ext>
            </a:extLst>
          </p:cNvPr>
          <p:cNvSpPr txBox="1"/>
          <p:nvPr/>
        </p:nvSpPr>
        <p:spPr>
          <a:xfrm>
            <a:off x="633046" y="351692"/>
            <a:ext cx="11007969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дошкольное образовательное учреждение </a:t>
            </a:r>
          </a:p>
          <a:p>
            <a:pPr algn="ctr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Детский сад общеразвивающего вида №55 «Северяночка»</a:t>
            </a:r>
          </a:p>
          <a:p>
            <a:pPr algn="ctr"/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Дидактическое пособие 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«Развивающий куб для малышей»</a:t>
            </a:r>
          </a:p>
          <a:p>
            <a:pPr algn="ctr"/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Автор: Лопатина Марина Сергеевна, воспитатель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03949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836B333-62F6-4A6A-8D88-B43574BCED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442"/>
            <a:ext cx="12192000" cy="687244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1153D34-3F02-4C98-BBF6-F96493649702}"/>
              </a:ext>
            </a:extLst>
          </p:cNvPr>
          <p:cNvSpPr txBox="1"/>
          <p:nvPr/>
        </p:nvSpPr>
        <p:spPr>
          <a:xfrm>
            <a:off x="2485293" y="2406116"/>
            <a:ext cx="834683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внимание.</a:t>
            </a:r>
          </a:p>
        </p:txBody>
      </p:sp>
    </p:spTree>
    <p:extLst>
      <p:ext uri="{BB962C8B-B14F-4D97-AF65-F5344CB8AC3E}">
        <p14:creationId xmlns:p14="http://schemas.microsoft.com/office/powerpoint/2010/main" val="315313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59921E7-7E06-41B7-9D81-8E98676D7D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442"/>
            <a:ext cx="12192000" cy="687244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BCF004C-4F6D-420F-8EC4-9CA16B47382E}"/>
              </a:ext>
            </a:extLst>
          </p:cNvPr>
          <p:cNvSpPr txBox="1"/>
          <p:nvPr/>
        </p:nvSpPr>
        <p:spPr>
          <a:xfrm>
            <a:off x="726830" y="445477"/>
            <a:ext cx="11043139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Возраст: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для детей от 2 до 4 лет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0" i="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сенсорного восприятия и мелкой моторики детей младшего дошкольного возраста.</a:t>
            </a:r>
          </a:p>
          <a:p>
            <a:r>
              <a:rPr lang="ru-RU" sz="2400" b="1" i="1" dirty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r>
              <a:rPr lang="ru-RU" sz="2400" dirty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285750" indent="-285750">
              <a:buFontTx/>
              <a:buChar char="-"/>
            </a:pPr>
            <a:r>
              <a:rPr lang="ru-RU" sz="2400" b="0" i="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у детей сенсорные способности, речь, воображение, память, мелкую моторику, </a:t>
            </a:r>
            <a:r>
              <a:rPr lang="ru-RU" sz="2400" b="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умения различать цвета и геометрические фигуры,</a:t>
            </a:r>
            <a:r>
              <a:rPr lang="ru-RU" sz="2400" b="0" i="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b="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концентрацию внимания, любознательность</a:t>
            </a:r>
            <a:r>
              <a:rPr lang="ru-RU" sz="2400" b="0" i="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ru-RU" sz="2400" b="1" i="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285750" indent="-285750">
              <a:buFontTx/>
              <a:buChar char="-"/>
            </a:pPr>
            <a:r>
              <a:rPr lang="ru-RU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формировать дифференцированное восприятие качества предметов (цвет, величина, форма и т. д.);</a:t>
            </a:r>
          </a:p>
          <a:p>
            <a:pPr marL="285750" indent="-285750">
              <a:buFontTx/>
              <a:buChar char="-"/>
            </a:pPr>
            <a:r>
              <a:rPr lang="ru-RU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воспитывать самостоятельность, умение играть вместе, взаимодействовать в коллективе.</a:t>
            </a: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32386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57E3D04-9EEB-434C-BA3B-33F2C26EAF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442"/>
            <a:ext cx="12192000" cy="6872442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EC8A593-CD0E-4186-8DF0-D1111E1811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9003" y="726831"/>
            <a:ext cx="3789484" cy="505264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04E59F3-BF75-4546-AF95-5BC9277957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1257" y="363414"/>
            <a:ext cx="3789484" cy="505264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505F0F5-D973-46EC-B5EC-D1F8649AAF7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511" y="726831"/>
            <a:ext cx="3789484" cy="5052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99705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4B9313E-2745-445D-83D1-6A4685B5D2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442"/>
            <a:ext cx="12192000" cy="687244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40FC747-B41B-439A-824C-3B5A24C70FB2}"/>
              </a:ext>
            </a:extLst>
          </p:cNvPr>
          <p:cNvSpPr txBox="1"/>
          <p:nvPr/>
        </p:nvSpPr>
        <p:spPr>
          <a:xfrm>
            <a:off x="650631" y="246185"/>
            <a:ext cx="10890738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850" algn="ctr"/>
            <a:r>
              <a:rPr lang="ru-RU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«Собери пирамиду</a:t>
            </a:r>
            <a:r>
              <a:rPr lang="ru-RU" b="1" i="0" u="none" strike="noStrike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b="1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 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различие предметов по размеру, цвету, выстраивание последовательности в зависимости от размера.</a:t>
            </a:r>
            <a:endParaRPr lang="ru-RU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Описание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Взрослый предлагает ребенку собрать пирамидку, рассмотрев все части, от самой короткой до самой длинной.</a:t>
            </a:r>
            <a:endParaRPr lang="ru-RU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ADB18DA-4248-41F3-A054-8BDAF72A4E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7778" y="1711660"/>
            <a:ext cx="3332285" cy="444304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F83AF1D-3F1B-4E24-BA4D-7DEA22DCB2A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4631" y="1711660"/>
            <a:ext cx="3332285" cy="4443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1115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E636D94-2F71-440B-9805-5D70F4D00D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442"/>
            <a:ext cx="12192000" cy="687244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B75012A-E70B-4ADC-88E1-F476957211E4}"/>
              </a:ext>
            </a:extLst>
          </p:cNvPr>
          <p:cNvSpPr txBox="1"/>
          <p:nvPr/>
        </p:nvSpPr>
        <p:spPr>
          <a:xfrm>
            <a:off x="1318846" y="203684"/>
            <a:ext cx="955430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b="1" i="0" dirty="0">
                <a:solidFill>
                  <a:srgbClr val="181818"/>
                </a:solidFill>
                <a:effectLst/>
                <a:latin typeface="Times New Roman" panose="02020603050405020304" pitchFamily="18" charset="0"/>
              </a:rPr>
              <a:t>«</a:t>
            </a:r>
            <a:r>
              <a:rPr lang="ru-RU" sz="1800" b="1" i="0" dirty="0" err="1">
                <a:solidFill>
                  <a:srgbClr val="181818"/>
                </a:solidFill>
                <a:effectLst/>
                <a:latin typeface="Times New Roman" panose="02020603050405020304" pitchFamily="18" charset="0"/>
              </a:rPr>
              <a:t>Сортер</a:t>
            </a:r>
            <a:r>
              <a:rPr lang="ru-RU" sz="1800" b="1" i="0" dirty="0">
                <a:solidFill>
                  <a:srgbClr val="181818"/>
                </a:solidFill>
                <a:effectLst/>
                <a:latin typeface="Times New Roman" panose="02020603050405020304" pitchFamily="18" charset="0"/>
              </a:rPr>
              <a:t>»</a:t>
            </a:r>
            <a:endParaRPr lang="ru-RU" b="0" i="0" dirty="0">
              <a:solidFill>
                <a:srgbClr val="181818"/>
              </a:solidFill>
              <a:effectLst/>
              <a:latin typeface="Open Sans"/>
            </a:endParaRPr>
          </a:p>
          <a:p>
            <a:pPr algn="just"/>
            <a:r>
              <a:rPr lang="ru-RU" sz="1800" b="1" i="0" dirty="0">
                <a:solidFill>
                  <a:srgbClr val="181818"/>
                </a:solidFill>
                <a:effectLst/>
                <a:latin typeface="Times New Roman" panose="02020603050405020304" pitchFamily="18" charset="0"/>
              </a:rPr>
              <a:t>Цель: </a:t>
            </a:r>
            <a:r>
              <a:rPr lang="ru-RU" sz="1800" b="0" i="0" dirty="0">
                <a:solidFill>
                  <a:srgbClr val="181818"/>
                </a:solidFill>
                <a:effectLst/>
                <a:latin typeface="Times New Roman" panose="02020603050405020304" pitchFamily="18" charset="0"/>
              </a:rPr>
              <a:t>Формирование умения различать и подбирать фигуры по цвету</a:t>
            </a:r>
            <a:endParaRPr lang="ru-RU" b="0" i="0" dirty="0">
              <a:solidFill>
                <a:srgbClr val="181818"/>
              </a:solidFill>
              <a:effectLst/>
              <a:latin typeface="Open Sans"/>
            </a:endParaRPr>
          </a:p>
          <a:p>
            <a:pPr algn="just"/>
            <a:r>
              <a:rPr lang="ru-RU" sz="1800" b="1" i="0" dirty="0">
                <a:solidFill>
                  <a:srgbClr val="181818"/>
                </a:solidFill>
                <a:effectLst/>
                <a:latin typeface="Times New Roman" panose="02020603050405020304" pitchFamily="18" charset="0"/>
              </a:rPr>
              <a:t>Описание: </a:t>
            </a:r>
            <a:r>
              <a:rPr lang="ru-RU" sz="1800" i="0" dirty="0">
                <a:solidFill>
                  <a:srgbClr val="181818"/>
                </a:solidFill>
                <a:effectLst/>
                <a:latin typeface="Times New Roman" panose="02020603050405020304" pitchFamily="18" charset="0"/>
              </a:rPr>
              <a:t>Взрослый предлагает ребенку назвать цвета квадратов, которые прикреплены к стороне куба. Затем к каждому квадрату найти пару, и назвать фигуру.</a:t>
            </a:r>
            <a:endParaRPr lang="ru-RU" i="0" dirty="0">
              <a:solidFill>
                <a:srgbClr val="181818"/>
              </a:solidFill>
              <a:effectLst/>
              <a:latin typeface="Open Sans"/>
            </a:endParaRP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89FE66E-5ED6-433D-89F6-D394FE1338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0941" y="1899138"/>
            <a:ext cx="3499338" cy="466578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2D58D6D-8DB1-4BE5-94F3-1D8A95A437D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8308" y="1899138"/>
            <a:ext cx="3499338" cy="4665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24401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AB06759-66AD-45AA-A8AE-2449AAF583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442"/>
            <a:ext cx="12192000" cy="687244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1784280-59F8-4721-827F-697B38CAE58F}"/>
              </a:ext>
            </a:extLst>
          </p:cNvPr>
          <p:cNvSpPr txBox="1"/>
          <p:nvPr/>
        </p:nvSpPr>
        <p:spPr>
          <a:xfrm>
            <a:off x="1676400" y="269631"/>
            <a:ext cx="85461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«Молнии»</a:t>
            </a:r>
          </a:p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формирование умение расстегивать и расстегивать молнии.</a:t>
            </a:r>
          </a:p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Описание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Взрослый предлагает ребенку расстегнуть или застегнуть молнии.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2F0AB96-BEFC-48DA-994A-AA683783B0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7204" y="1435657"/>
            <a:ext cx="3744059" cy="499207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CEF53E6-0886-4243-895A-1351B474BD0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3508" y="1435657"/>
            <a:ext cx="3744058" cy="4992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73458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FE85EF75-BFEA-4FB4-9D2F-49DB906E40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442"/>
            <a:ext cx="12192000" cy="687244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359FB98-2EC1-40CC-8836-F6051DEA0A4C}"/>
              </a:ext>
            </a:extLst>
          </p:cNvPr>
          <p:cNvSpPr txBox="1"/>
          <p:nvPr/>
        </p:nvSpPr>
        <p:spPr>
          <a:xfrm>
            <a:off x="1289538" y="214527"/>
            <a:ext cx="961292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«Собери урожай»</a:t>
            </a:r>
          </a:p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развитие мелкой моторики, развитие счета, развитие различать и называть цвета, а также различать по величине. </a:t>
            </a:r>
          </a:p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Описание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Взрослый предлагает ребенку собрать урожай яблок и груш. А также можно предложить ребенку снять определенное количество яблок и груш. Или можно попросить на одно дерево прикрепить только большие плоды, а на другое маленькие.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5589DE7A-6B15-404B-B5EB-BDE4878F36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4433" y="2453332"/>
            <a:ext cx="2335632" cy="3114176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B550C5A-BE7F-4305-A7ED-C71B81AA9D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7506" y="2453332"/>
            <a:ext cx="2325183" cy="3100244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B6B19172-CA28-4920-9F72-B6BF2E85B57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1194" y="2243683"/>
            <a:ext cx="2325183" cy="3100244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DA498C5-8A13-4EBC-9E6C-FF3E1DD0D7B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6957" y="2243683"/>
            <a:ext cx="2335633" cy="3114177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D84E31AF-1B35-44E6-B985-A44DA0ED6EF9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99" b="14732"/>
          <a:stretch/>
        </p:blipFill>
        <p:spPr>
          <a:xfrm>
            <a:off x="204432" y="4419601"/>
            <a:ext cx="2278734" cy="234461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1C781CE-8005-4753-AE05-7815EE954FA7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44" b="8764"/>
          <a:stretch/>
        </p:blipFill>
        <p:spPr>
          <a:xfrm>
            <a:off x="119365" y="1965903"/>
            <a:ext cx="2407627" cy="255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24028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55848410-CDB8-4432-926C-AE03008EA9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442"/>
            <a:ext cx="12192000" cy="687244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35A92DA-DDE6-4A6C-BC7B-5ED33E1626B4}"/>
              </a:ext>
            </a:extLst>
          </p:cNvPr>
          <p:cNvSpPr txBox="1"/>
          <p:nvPr/>
        </p:nvSpPr>
        <p:spPr>
          <a:xfrm>
            <a:off x="849923" y="293078"/>
            <a:ext cx="1049215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Шнуровка «Лучики у солнышка»</a:t>
            </a:r>
          </a:p>
          <a:p>
            <a:r>
              <a:rPr lang="ru-RU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формирование умения выполнять руками кропотливую и требующую точности работу;</a:t>
            </a:r>
          </a:p>
          <a:p>
            <a:pPr algn="just"/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Описание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Взрослый предлагает ребенку просунуть шнурок через все лучики. Можно дать другое задание, просунуть шнурок только в длинные или короткие лучики.</a:t>
            </a:r>
            <a:b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b="0" i="0" dirty="0">
                <a:solidFill>
                  <a:srgbClr val="000000"/>
                </a:solidFill>
                <a:effectLst/>
                <a:latin typeface="Lora"/>
              </a:rPr>
            </a:b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7C76BED-C357-417E-A837-6ECE06B3F8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6776" y="1631461"/>
            <a:ext cx="3322027" cy="442937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E79F725-80CC-414B-8D57-3DB7F5B70D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560" y="1631461"/>
            <a:ext cx="3322027" cy="442936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A7C620A-D77F-4AF9-B794-AE097C64A7F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7750" y="1631461"/>
            <a:ext cx="3322027" cy="4429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3953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5CFDF29-3D70-404B-9427-22EF62764E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442"/>
            <a:ext cx="12192000" cy="687244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CE17BC3-0B4D-4EA1-B427-FE2AC7355603}"/>
              </a:ext>
            </a:extLst>
          </p:cNvPr>
          <p:cNvSpPr txBox="1"/>
          <p:nvPr/>
        </p:nvSpPr>
        <p:spPr>
          <a:xfrm>
            <a:off x="996462" y="327805"/>
            <a:ext cx="1001150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«Веселые бусы»</a:t>
            </a:r>
          </a:p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1800" b="0" i="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мелкой моторики, формирование математических представлений,</a:t>
            </a:r>
            <a:r>
              <a:rPr lang="ru-RU" b="0" i="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800" b="0" i="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фонематического слуха обогащение активного словаря.</a:t>
            </a:r>
          </a:p>
          <a:p>
            <a:r>
              <a:rPr lang="ru-RU" b="1" dirty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Описание</a:t>
            </a:r>
            <a:r>
              <a:rPr lang="ru-RU" dirty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взрослый предлагает ребенку передвинуть определенное количество бусин на левую сторону, а другое количество бусин на правую сторону.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5139656-5342-426B-A4A0-283A997D28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6834" y="1793851"/>
            <a:ext cx="3552258" cy="473634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881F1AC-2501-463E-9091-CBC8820E83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653" y="1805133"/>
            <a:ext cx="3560720" cy="4747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678865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361</Words>
  <Application>Microsoft Office PowerPoint</Application>
  <PresentationFormat>Широкоэкранный</PresentationFormat>
  <Paragraphs>42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7" baseType="lpstr">
      <vt:lpstr>Arial</vt:lpstr>
      <vt:lpstr>Calibri</vt:lpstr>
      <vt:lpstr>Calibri Light</vt:lpstr>
      <vt:lpstr>Lora</vt:lpstr>
      <vt:lpstr>Open Sans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Мастер ООО "ГСП Ремонт"Лопатин М. Ю.</dc:creator>
  <cp:lastModifiedBy>Мастер ООО "ГСП Ремонт"Лопатин М. Ю.</cp:lastModifiedBy>
  <cp:revision>3</cp:revision>
  <dcterms:created xsi:type="dcterms:W3CDTF">2023-10-15T16:44:14Z</dcterms:created>
  <dcterms:modified xsi:type="dcterms:W3CDTF">2024-03-17T11:30:27Z</dcterms:modified>
</cp:coreProperties>
</file>