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75" r:id="rId3"/>
    <p:sldId id="257" r:id="rId4"/>
    <p:sldId id="288" r:id="rId5"/>
    <p:sldId id="287" r:id="rId6"/>
    <p:sldId id="277" r:id="rId7"/>
    <p:sldId id="267" r:id="rId8"/>
    <p:sldId id="270" r:id="rId9"/>
    <p:sldId id="274" r:id="rId10"/>
    <p:sldId id="276" r:id="rId11"/>
    <p:sldId id="284" r:id="rId12"/>
    <p:sldId id="272" r:id="rId13"/>
    <p:sldId id="259" r:id="rId14"/>
    <p:sldId id="273" r:id="rId15"/>
    <p:sldId id="263" r:id="rId16"/>
    <p:sldId id="279" r:id="rId17"/>
    <p:sldId id="278" r:id="rId18"/>
    <p:sldId id="280" r:id="rId19"/>
    <p:sldId id="285" r:id="rId20"/>
    <p:sldId id="266" r:id="rId21"/>
    <p:sldId id="268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9664-0EB7-4A46-A148-710222D65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3/15/2024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15816" y="2708920"/>
            <a:ext cx="5432648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Приём письменного деления 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многозначных чисел 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на однозначное число.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2C56212-8F86-4F7B-9583-9C1F82E2B651}"/>
              </a:ext>
            </a:extLst>
          </p:cNvPr>
          <p:cNvSpPr txBox="1"/>
          <p:nvPr/>
        </p:nvSpPr>
        <p:spPr>
          <a:xfrm>
            <a:off x="1331640" y="188640"/>
            <a:ext cx="64807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   </a:t>
            </a: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Актуализация знаний</a:t>
            </a:r>
            <a:endParaRPr lang="ru-RU" sz="4000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E0FFDD7-6B38-4087-8A98-4D6D94729260}"/>
              </a:ext>
            </a:extLst>
          </p:cNvPr>
          <p:cNvSpPr txBox="1"/>
          <p:nvPr/>
        </p:nvSpPr>
        <p:spPr>
          <a:xfrm>
            <a:off x="6431" y="2492896"/>
            <a:ext cx="478802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5600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x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70=             </a:t>
            </a:r>
          </a:p>
          <a:p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9200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x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50=</a:t>
            </a:r>
          </a:p>
          <a:p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0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x 30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endParaRPr lang="ru-RU" sz="3600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B9BA451-5635-4526-9272-03CC7BC15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849" y="952858"/>
            <a:ext cx="6480720" cy="528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5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9C5EA0A-DEFE-434D-B85A-EDCA30FA0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656"/>
            <a:ext cx="8820471" cy="62758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8A273AA-A5F8-4719-B949-7B70293BAA46}"/>
              </a:ext>
            </a:extLst>
          </p:cNvPr>
          <p:cNvSpPr txBox="1"/>
          <p:nvPr/>
        </p:nvSpPr>
        <p:spPr>
          <a:xfrm>
            <a:off x="683568" y="0"/>
            <a:ext cx="7488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</a:rPr>
              <a:t>Первичное усвоение новых знаний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631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691680" y="260648"/>
            <a:ext cx="5241776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Алгоритм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980728"/>
            <a:ext cx="8640960" cy="230425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n-cs"/>
              </a:rPr>
              <a:t>– это точное и понятное предписание выполнить конечную последовательность действий, направленную на решение поставленной задачи.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475656" y="3068960"/>
            <a:ext cx="6553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Wingdings 3" pitchFamily="18" charset="2"/>
              <a:buChar char="c"/>
              <a:defRPr/>
            </a:pPr>
            <a:r>
              <a:rPr lang="ru-RU" sz="3200" kern="0" dirty="0">
                <a:solidFill>
                  <a:srgbClr val="000066"/>
                </a:solidFill>
                <a:latin typeface="Cambria Math" pitchFamily="18" charset="0"/>
                <a:ea typeface="Cambria Math" pitchFamily="18" charset="0"/>
              </a:rPr>
              <a:t>Синонимы слова</a:t>
            </a:r>
            <a:r>
              <a:rPr lang="ru-RU" sz="3200" kern="0" dirty="0">
                <a:solidFill>
                  <a:srgbClr val="0000CC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kern="0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sz="3200" b="1" kern="0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алгоритм</a:t>
            </a:r>
            <a:r>
              <a:rPr lang="ru-RU" sz="3200" kern="0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»: 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CC"/>
                </a:solidFill>
                <a:latin typeface="Cambria Math" pitchFamily="18" charset="0"/>
                <a:ea typeface="Cambria Math" pitchFamily="18" charset="0"/>
              </a:rPr>
              <a:t> план;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CC"/>
                </a:solidFill>
                <a:latin typeface="Cambria Math" pitchFamily="18" charset="0"/>
                <a:ea typeface="Cambria Math" pitchFamily="18" charset="0"/>
              </a:rPr>
              <a:t> инструкция;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CC"/>
                </a:solidFill>
                <a:latin typeface="Cambria Math" pitchFamily="18" charset="0"/>
                <a:ea typeface="Cambria Math" pitchFamily="18" charset="0"/>
              </a:rPr>
              <a:t> рецепт;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CC"/>
                </a:solidFill>
                <a:latin typeface="Cambria Math" pitchFamily="18" charset="0"/>
                <a:ea typeface="Cambria Math" pitchFamily="18" charset="0"/>
              </a:rPr>
              <a:t> предписание.</a:t>
            </a:r>
          </a:p>
          <a:p>
            <a:pPr marL="342900" indent="-342900" eaLnBrk="0" hangingPunct="0">
              <a:spcBef>
                <a:spcPct val="20000"/>
              </a:spcBef>
              <a:buFont typeface="Wingdings 3" pitchFamily="18" charset="2"/>
              <a:buChar char="c"/>
              <a:defRPr/>
            </a:pPr>
            <a:endParaRPr lang="ru-RU" sz="3200" kern="0" dirty="0">
              <a:latin typeface="+mn-lt"/>
            </a:endParaRPr>
          </a:p>
        </p:txBody>
      </p:sp>
      <p:pic>
        <p:nvPicPr>
          <p:cNvPr id="5" name="Рисунок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149080"/>
            <a:ext cx="1403716" cy="196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39552" y="1700808"/>
            <a:ext cx="2809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latin typeface="Cambria Math" pitchFamily="18" charset="0"/>
                <a:ea typeface="Cambria Math" pitchFamily="18" charset="0"/>
              </a:rPr>
              <a:t>Делимое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491880" y="1700808"/>
            <a:ext cx="28797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делитель</a:t>
            </a:r>
          </a:p>
        </p:txBody>
      </p:sp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3348038" y="1557338"/>
            <a:ext cx="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H="1">
            <a:off x="3348038" y="2492375"/>
            <a:ext cx="2819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300192" y="1700808"/>
            <a:ext cx="266471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частное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27584" y="1772816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latin typeface="Cambria Math" pitchFamily="18" charset="0"/>
                <a:ea typeface="Cambria Math" pitchFamily="18" charset="0"/>
              </a:rPr>
              <a:t>653.900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707904" y="1700808"/>
            <a:ext cx="76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8607" y="404664"/>
            <a:ext cx="759541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Первичное усвоение новых знаний</a:t>
            </a:r>
          </a:p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Письменные приёмы деления: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2405E-6 C 0.01562 0.02752 0.00694 0.0081 0.00243 0.07817 C 0.00191 0.0865 -0.00191 0.10061 -0.00712 0.10685 C -0.01285 0.11356 -0.02205 0.11564 -0.02917 0.11841 C -0.04809 0.12604 -0.06754 0.13113 -0.08542 0.14154 C -0.11632 0.13992 -0.15087 0.14223 -0.18073 0.12998 C -0.21337 0.13252 -0.24583 0.13645 -0.27865 0.13876 C -0.29375 0.14339 -0.2849 0.14154 -0.30521 0.14154 " pathEditMode="relative" rAng="0" ptsTypes="fffffff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 animBg="1"/>
      <p:bldP spid="5" grpId="0" animBg="1"/>
      <p:bldP spid="6" grpId="0"/>
      <p:bldP spid="6" grpId="1"/>
      <p:bldP spid="6" grpId="2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59632" y="332656"/>
            <a:ext cx="6912768" cy="11521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Алгоритм  действий.</a:t>
            </a: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547664" y="1340768"/>
            <a:ext cx="6805264" cy="144016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 Найти первое неполное делимое.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547664" y="2708920"/>
            <a:ext cx="7056784" cy="151216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2.  Определить число цифр в частном.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619672" y="3933056"/>
            <a:ext cx="7272808" cy="151216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3.  Найти цифры в каждом разряде частного.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6" descr="isp2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459165" cy="128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4.92137E-6 L 0.00781 0.1993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19935 C 0.00816 0.21207 0.01458 0.26087 0.00625 0.27706 C 0.00035 0.30342 -0.00087 0.33557 0.01094 0.35916 C 0.01007 0.37072 0.00781 0.38228 0.00781 0.39385 " pathEditMode="relative" ptsTypes="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39385 C 0.00191 0.41744 0.00382 0.42692 0.00625 0.45953 C 0.00677 0.4667 0.01059 0.47294 0.01233 0.47988 C 0.01285 0.48196 0.01389 0.48612 0.01389 0.48612 C 0.0125 0.50046 0.01146 0.51896 0.00469 0.53122 C 0.00347 0.53353 0.00139 0.53492 2.77778E-6 0.53723 C -0.00226 0.54117 -0.00608 0.54972 -0.00608 0.54972 C -0.0059 0.55088 -0.00365 0.56591 -0.00295 0.56799 C 0.00781 0.59713 0.00035 0.56938 0.00469 0.58649 C 0.00521 0.59667 0.00625 0.61725 0.00625 0.61725 " pathEditMode="relative" ptsTypes="fffffffff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61748 C 0.0073 0.62627 0.00816 0.64015 0.01094 0.64824 C 0.0125 0.65263 0.01702 0.6605 0.01702 0.6605 C 0.02014 0.67275 0.01615 0.66142 0.02327 0.6709 C 0.02448 0.67252 0.02466 0.67553 0.02622 0.67692 C 0.03212 0.682 0.04289 0.68478 0.04931 0.68917 C 0.05712 0.69449 0.06389 0.69981 0.0724 0.70351 C 0.08021 0.70675 0.08785 0.71045 0.09549 0.71392 C 0.09862 0.71531 0.10469 0.71785 0.10469 0.71785 C 0.1875 0.71577 0.24879 0.71299 0.33698 0.71184 C 0.40018 0.69496 0.46459 0.70629 0.52934 0.70559 C 0.54514 0.70328 0.56129 0.69681 0.57709 0.69542 C 0.58993 0.69426 0.60261 0.69403 0.61546 0.69334 C 0.65487 0.69542 0.69341 0.70213 0.73247 0.70976 C 0.7599 0.7086 0.78507 0.70906 0.81094 0.6975 C 0.82171 0.69819 0.83247 0.69842 0.84323 0.69958 C 0.85 0.70028 0.85712 0.70652 0.8632 0.70976 C 0.87483 0.716 0.87448 0.71415 0.88941 0.716 C 0.954 0.71369 0.9283 0.71392 0.96632 0.71392 " pathEditMode="relative" ptsTypes="ffffffffffffffffff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2895600" y="1752600"/>
            <a:ext cx="20216" cy="11003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H="1">
            <a:off x="2895600" y="2348880"/>
            <a:ext cx="1892424" cy="1332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987824" y="1628800"/>
            <a:ext cx="76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9</a:t>
            </a:r>
          </a:p>
        </p:txBody>
      </p:sp>
      <p:sp>
        <p:nvSpPr>
          <p:cNvPr id="11270" name="Arc 6"/>
          <p:cNvSpPr>
            <a:spLocks/>
          </p:cNvSpPr>
          <p:nvPr/>
        </p:nvSpPr>
        <p:spPr bwMode="auto">
          <a:xfrm rot="14185361" flipV="1">
            <a:off x="1216365" y="1764979"/>
            <a:ext cx="398463" cy="455613"/>
          </a:xfrm>
          <a:custGeom>
            <a:avLst/>
            <a:gdLst>
              <a:gd name="T0" fmla="*/ 114816 w 21600"/>
              <a:gd name="T1" fmla="*/ 0 h 25274"/>
              <a:gd name="T2" fmla="*/ 389368 w 21600"/>
              <a:gd name="T3" fmla="*/ 455613 h 25274"/>
              <a:gd name="T4" fmla="*/ 0 w 21600"/>
              <a:gd name="T5" fmla="*/ 372869 h 25274"/>
              <a:gd name="T6" fmla="*/ 0 60000 65536"/>
              <a:gd name="T7" fmla="*/ 0 60000 65536"/>
              <a:gd name="T8" fmla="*/ 0 60000 65536"/>
              <a:gd name="T9" fmla="*/ 0 w 21600"/>
              <a:gd name="T10" fmla="*/ 0 h 25274"/>
              <a:gd name="T11" fmla="*/ 21600 w 21600"/>
              <a:gd name="T12" fmla="*/ 25274 h 252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274" fill="none" extrusionOk="0">
                <a:moveTo>
                  <a:pt x="6223" y="0"/>
                </a:moveTo>
                <a:cubicBezTo>
                  <a:pt x="15351" y="2746"/>
                  <a:pt x="21600" y="11151"/>
                  <a:pt x="21600" y="20684"/>
                </a:cubicBezTo>
                <a:cubicBezTo>
                  <a:pt x="21600" y="22227"/>
                  <a:pt x="21434" y="23765"/>
                  <a:pt x="21106" y="25273"/>
                </a:cubicBezTo>
              </a:path>
              <a:path w="21600" h="25274" stroke="0" extrusionOk="0">
                <a:moveTo>
                  <a:pt x="6223" y="0"/>
                </a:moveTo>
                <a:cubicBezTo>
                  <a:pt x="15351" y="2746"/>
                  <a:pt x="21600" y="11151"/>
                  <a:pt x="21600" y="20684"/>
                </a:cubicBezTo>
                <a:cubicBezTo>
                  <a:pt x="21600" y="22227"/>
                  <a:pt x="21434" y="23765"/>
                  <a:pt x="21106" y="25273"/>
                </a:cubicBezTo>
                <a:lnTo>
                  <a:pt x="0" y="20684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508104" y="1268760"/>
            <a:ext cx="32403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Cambria Math" pitchFamily="18" charset="0"/>
                <a:ea typeface="Cambria Math" pitchFamily="18" charset="0"/>
              </a:rPr>
              <a:t>1. Неполное делимое …</a:t>
            </a:r>
            <a:endParaRPr lang="ru-RU" sz="3200" b="1" dirty="0"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>
            <a:off x="1907704" y="2420888"/>
            <a:ext cx="0" cy="57606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4499992" y="2636912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●</a:t>
            </a:r>
          </a:p>
        </p:txBody>
      </p:sp>
      <p:sp>
        <p:nvSpPr>
          <p:cNvPr id="11274" name="Arc 10"/>
          <p:cNvSpPr>
            <a:spLocks/>
          </p:cNvSpPr>
          <p:nvPr/>
        </p:nvSpPr>
        <p:spPr bwMode="auto">
          <a:xfrm rot="13437328" flipV="1">
            <a:off x="1697953" y="1791142"/>
            <a:ext cx="419680" cy="394934"/>
          </a:xfrm>
          <a:custGeom>
            <a:avLst/>
            <a:gdLst>
              <a:gd name="T0" fmla="*/ 88361 w 20882"/>
              <a:gd name="T1" fmla="*/ 0 h 20779"/>
              <a:gd name="T2" fmla="*/ 312738 w 20882"/>
              <a:gd name="T3" fmla="*/ 219108 h 20779"/>
              <a:gd name="T4" fmla="*/ 0 w 20882"/>
              <a:gd name="T5" fmla="*/ 298450 h 20779"/>
              <a:gd name="T6" fmla="*/ 0 60000 65536"/>
              <a:gd name="T7" fmla="*/ 0 60000 65536"/>
              <a:gd name="T8" fmla="*/ 0 60000 65536"/>
              <a:gd name="T9" fmla="*/ 0 w 20882"/>
              <a:gd name="T10" fmla="*/ 0 h 20779"/>
              <a:gd name="T11" fmla="*/ 20882 w 20882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82" h="20779" fill="none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</a:path>
              <a:path w="20882" h="20779" stroke="0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2339752" y="1772816"/>
            <a:ext cx="4320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0</a:t>
            </a: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1691680" y="1772816"/>
            <a:ext cx="5040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5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971600" y="1772816"/>
            <a:ext cx="5040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7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331640" y="1772816"/>
            <a:ext cx="5760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6</a:t>
            </a:r>
          </a:p>
        </p:txBody>
      </p:sp>
      <p:sp>
        <p:nvSpPr>
          <p:cNvPr id="62479" name="Text Box 15"/>
          <p:cNvSpPr txBox="1">
            <a:spLocks noChangeArrowheads="1"/>
          </p:cNvSpPr>
          <p:nvPr/>
        </p:nvSpPr>
        <p:spPr bwMode="auto">
          <a:xfrm>
            <a:off x="1979712" y="1772816"/>
            <a:ext cx="5040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9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733800" y="3581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2482" name="Text Box 18"/>
          <p:cNvSpPr txBox="1">
            <a:spLocks noChangeArrowheads="1"/>
          </p:cNvSpPr>
          <p:nvPr/>
        </p:nvSpPr>
        <p:spPr bwMode="auto">
          <a:xfrm>
            <a:off x="3059832" y="2636912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●</a:t>
            </a:r>
          </a:p>
        </p:txBody>
      </p:sp>
      <p:sp>
        <p:nvSpPr>
          <p:cNvPr id="62484" name="Text Box 20"/>
          <p:cNvSpPr txBox="1">
            <a:spLocks noChangeArrowheads="1"/>
          </p:cNvSpPr>
          <p:nvPr/>
        </p:nvSpPr>
        <p:spPr bwMode="auto">
          <a:xfrm>
            <a:off x="3563888" y="2636912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●</a:t>
            </a:r>
          </a:p>
        </p:txBody>
      </p:sp>
      <p:sp>
        <p:nvSpPr>
          <p:cNvPr id="62486" name="Text Box 22"/>
          <p:cNvSpPr txBox="1">
            <a:spLocks noChangeArrowheads="1"/>
          </p:cNvSpPr>
          <p:nvPr/>
        </p:nvSpPr>
        <p:spPr bwMode="auto">
          <a:xfrm>
            <a:off x="4067944" y="2636912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83568" y="476672"/>
            <a:ext cx="788549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Письменные приёмы деления:</a:t>
            </a:r>
            <a:endParaRPr lang="ru-RU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2915816" y="2348880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8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755576" y="2060848"/>
            <a:ext cx="38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ym typeface="Symbol" pitchFamily="18" charset="2"/>
              </a:rPr>
              <a:t></a:t>
            </a: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>
            <a:off x="1547664" y="3933056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Arc 10"/>
          <p:cNvSpPr>
            <a:spLocks/>
          </p:cNvSpPr>
          <p:nvPr/>
        </p:nvSpPr>
        <p:spPr bwMode="auto">
          <a:xfrm rot="13437328" flipV="1">
            <a:off x="2057993" y="1791142"/>
            <a:ext cx="419680" cy="394934"/>
          </a:xfrm>
          <a:custGeom>
            <a:avLst/>
            <a:gdLst>
              <a:gd name="T0" fmla="*/ 88361 w 20882"/>
              <a:gd name="T1" fmla="*/ 0 h 20779"/>
              <a:gd name="T2" fmla="*/ 312738 w 20882"/>
              <a:gd name="T3" fmla="*/ 219108 h 20779"/>
              <a:gd name="T4" fmla="*/ 0 w 20882"/>
              <a:gd name="T5" fmla="*/ 298450 h 20779"/>
              <a:gd name="T6" fmla="*/ 0 60000 65536"/>
              <a:gd name="T7" fmla="*/ 0 60000 65536"/>
              <a:gd name="T8" fmla="*/ 0 60000 65536"/>
              <a:gd name="T9" fmla="*/ 0 w 20882"/>
              <a:gd name="T10" fmla="*/ 0 h 20779"/>
              <a:gd name="T11" fmla="*/ 20882 w 20882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82" h="20779" fill="none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</a:path>
              <a:path w="20882" h="20779" stroke="0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Arc 10"/>
          <p:cNvSpPr>
            <a:spLocks/>
          </p:cNvSpPr>
          <p:nvPr/>
        </p:nvSpPr>
        <p:spPr bwMode="auto">
          <a:xfrm rot="13437328" flipV="1">
            <a:off x="2418033" y="1791144"/>
            <a:ext cx="419680" cy="394934"/>
          </a:xfrm>
          <a:custGeom>
            <a:avLst/>
            <a:gdLst>
              <a:gd name="T0" fmla="*/ 88361 w 20882"/>
              <a:gd name="T1" fmla="*/ 0 h 20779"/>
              <a:gd name="T2" fmla="*/ 312738 w 20882"/>
              <a:gd name="T3" fmla="*/ 219108 h 20779"/>
              <a:gd name="T4" fmla="*/ 0 w 20882"/>
              <a:gd name="T5" fmla="*/ 298450 h 20779"/>
              <a:gd name="T6" fmla="*/ 0 60000 65536"/>
              <a:gd name="T7" fmla="*/ 0 60000 65536"/>
              <a:gd name="T8" fmla="*/ 0 60000 65536"/>
              <a:gd name="T9" fmla="*/ 0 w 20882"/>
              <a:gd name="T10" fmla="*/ 0 h 20779"/>
              <a:gd name="T11" fmla="*/ 20882 w 20882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82" h="20779" fill="none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</a:path>
              <a:path w="20882" h="20779" stroke="0" extrusionOk="0">
                <a:moveTo>
                  <a:pt x="5899" y="0"/>
                </a:moveTo>
                <a:cubicBezTo>
                  <a:pt x="13236" y="2083"/>
                  <a:pt x="18931" y="7881"/>
                  <a:pt x="20881" y="15255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1043608" y="2204864"/>
            <a:ext cx="93610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72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3419872" y="2348880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5</a:t>
            </a:r>
          </a:p>
        </p:txBody>
      </p:sp>
      <p:sp>
        <p:nvSpPr>
          <p:cNvPr id="36" name="Line 17"/>
          <p:cNvSpPr>
            <a:spLocks noChangeShapeType="1"/>
          </p:cNvSpPr>
          <p:nvPr/>
        </p:nvSpPr>
        <p:spPr bwMode="auto">
          <a:xfrm>
            <a:off x="1187624" y="2924944"/>
            <a:ext cx="57606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1115616" y="3068960"/>
            <a:ext cx="38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ym typeface="Symbol" pitchFamily="18" charset="2"/>
              </a:rPr>
              <a:t></a:t>
            </a: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1835696" y="4077072"/>
            <a:ext cx="38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ym typeface="Symbol" pitchFamily="18" charset="2"/>
              </a:rPr>
              <a:t>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1691680" y="2780928"/>
            <a:ext cx="5040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5</a:t>
            </a:r>
          </a:p>
        </p:txBody>
      </p: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2051720" y="3789040"/>
            <a:ext cx="5040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9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2339752" y="1772816"/>
            <a:ext cx="4320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0</a:t>
            </a:r>
          </a:p>
        </p:txBody>
      </p:sp>
      <p:sp>
        <p:nvSpPr>
          <p:cNvPr id="43" name="Text Box 18"/>
          <p:cNvSpPr txBox="1">
            <a:spLocks noChangeArrowheads="1"/>
          </p:cNvSpPr>
          <p:nvPr/>
        </p:nvSpPr>
        <p:spPr bwMode="auto">
          <a:xfrm>
            <a:off x="1331640" y="2780928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4</a:t>
            </a:r>
          </a:p>
        </p:txBody>
      </p: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5580112" y="2204864"/>
            <a:ext cx="26482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Cambria Math" pitchFamily="18" charset="0"/>
                <a:ea typeface="Cambria Math" pitchFamily="18" charset="0"/>
              </a:rPr>
              <a:t>2. Остаток меньше делителя </a:t>
            </a:r>
            <a:r>
              <a:rPr lang="ru-RU" sz="32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9</a:t>
            </a:r>
            <a:endParaRPr lang="ru-RU" sz="3200" dirty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1403648" y="3212976"/>
            <a:ext cx="93610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45</a:t>
            </a: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2051720" y="4725144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0</a:t>
            </a:r>
          </a:p>
        </p:txBody>
      </p:sp>
      <p:sp>
        <p:nvSpPr>
          <p:cNvPr id="47" name="Line 8"/>
          <p:cNvSpPr>
            <a:spLocks noChangeShapeType="1"/>
          </p:cNvSpPr>
          <p:nvPr/>
        </p:nvSpPr>
        <p:spPr bwMode="auto">
          <a:xfrm>
            <a:off x="2267744" y="2420888"/>
            <a:ext cx="0" cy="158417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3995936" y="2348880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1</a:t>
            </a:r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2051720" y="4221088"/>
            <a:ext cx="648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>
                <a:latin typeface="Cambria Math" pitchFamily="18" charset="0"/>
                <a:ea typeface="Cambria Math" pitchFamily="18" charset="0"/>
              </a:rPr>
              <a:t>9</a:t>
            </a:r>
          </a:p>
        </p:txBody>
      </p:sp>
      <p:sp>
        <p:nvSpPr>
          <p:cNvPr id="50" name="Line 17"/>
          <p:cNvSpPr>
            <a:spLocks noChangeShapeType="1"/>
          </p:cNvSpPr>
          <p:nvPr/>
        </p:nvSpPr>
        <p:spPr bwMode="auto">
          <a:xfrm>
            <a:off x="2051720" y="486916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18"/>
          <p:cNvSpPr>
            <a:spLocks noChangeShapeType="1"/>
          </p:cNvSpPr>
          <p:nvPr/>
        </p:nvSpPr>
        <p:spPr bwMode="auto">
          <a:xfrm>
            <a:off x="2411760" y="2420888"/>
            <a:ext cx="304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Text Box 51"/>
          <p:cNvSpPr txBox="1">
            <a:spLocks noChangeArrowheads="1"/>
          </p:cNvSpPr>
          <p:nvPr/>
        </p:nvSpPr>
        <p:spPr bwMode="auto">
          <a:xfrm>
            <a:off x="5508104" y="3717032"/>
            <a:ext cx="32403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latin typeface="Cambria Math" pitchFamily="18" charset="0"/>
                <a:ea typeface="Cambria Math" pitchFamily="18" charset="0"/>
              </a:rPr>
              <a:t>3. Если новым неполным делимым является </a:t>
            </a:r>
            <a:r>
              <a:rPr lang="ru-RU" sz="2800" b="1" dirty="0"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0</a:t>
            </a:r>
            <a:r>
              <a:rPr lang="ru-RU" sz="2800" b="1" dirty="0">
                <a:latin typeface="Cambria Math" pitchFamily="18" charset="0"/>
                <a:ea typeface="Cambria Math" pitchFamily="18" charset="0"/>
              </a:rPr>
              <a:t>, то его переписываем в частное.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6272E-6 L 0.22049 0.0839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62471" grpId="0"/>
      <p:bldP spid="62472" grpId="0" animBg="1"/>
      <p:bldP spid="62473" grpId="0"/>
      <p:bldP spid="11274" grpId="0" animBg="1"/>
      <p:bldP spid="11277" grpId="0"/>
      <p:bldP spid="11278" grpId="0"/>
      <p:bldP spid="62482" grpId="0"/>
      <p:bldP spid="62484" grpId="0"/>
      <p:bldP spid="62486" grpId="0"/>
      <p:bldP spid="23" grpId="0"/>
      <p:bldP spid="25" grpId="0"/>
      <p:bldP spid="26" grpId="0" animBg="1"/>
      <p:bldP spid="32" grpId="0" animBg="1"/>
      <p:bldP spid="33" grpId="0" animBg="1"/>
      <p:bldP spid="34" grpId="0"/>
      <p:bldP spid="35" grpId="0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 animBg="1"/>
      <p:bldP spid="48" grpId="0"/>
      <p:bldP spid="49" grpId="0"/>
      <p:bldP spid="50" grpId="0" animBg="1"/>
      <p:bldP spid="51" grpId="0" animBg="1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5800EFA-B8A8-4CCB-8BB7-1189CA21C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435280" cy="5026570"/>
          </a:xfrm>
        </p:spPr>
        <p:txBody>
          <a:bodyPr/>
          <a:lstStyle/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Учебник с. 87</a:t>
            </a:r>
          </a:p>
          <a:p>
            <a:pPr marL="0" indent="0" algn="ctr">
              <a:buNone/>
            </a:pPr>
            <a:r>
              <a:rPr lang="ru-RU" sz="3600" dirty="0"/>
              <a:t>№ 404</a:t>
            </a:r>
          </a:p>
          <a:p>
            <a:pPr marL="0" indent="0" algn="ctr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Open Sans"/>
              </a:rPr>
              <a:t>Выполни деление с объяснением.</a:t>
            </a:r>
          </a:p>
          <a:p>
            <a:pPr marL="0" indent="0" algn="ctr">
              <a:buNone/>
            </a:pPr>
            <a:endParaRPr lang="ru-RU" b="1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4581</a:t>
            </a:r>
            <a:r>
              <a:rPr lang="ru-RU" b="1" i="0" dirty="0">
                <a:solidFill>
                  <a:srgbClr val="000000"/>
                </a:solidFill>
                <a:effectLst/>
                <a:latin typeface="Open Sans"/>
              </a:rPr>
              <a:t> : 9=                29650 : 5=               </a:t>
            </a:r>
          </a:p>
          <a:p>
            <a:pPr marL="0" indent="0" algn="ctr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Open Sans"/>
              </a:rPr>
              <a:t>1824 : 3=                36800 : 8=</a:t>
            </a:r>
          </a:p>
          <a:p>
            <a:pPr marL="0" indent="0" algn="ctr">
              <a:buNone/>
            </a:pPr>
            <a:endParaRPr lang="ru-RU" sz="36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658F00-5B82-4929-AFD6-D44509B9F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Первичная проверка понимания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altLang="ru-RU" sz="3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</a:rPr>
              <a:t>Работа по учебнику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9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азминка для глаз зима">
            <a:hlinkClick r:id="" action="ppaction://media"/>
            <a:extLst>
              <a:ext uri="{FF2B5EF4-FFF2-40B4-BE49-F238E27FC236}">
                <a16:creationId xmlns="" xmlns:a16="http://schemas.microsoft.com/office/drawing/2014/main" id="{03FBADC0-DC6A-4ED1-BFAD-81EBC3D162F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20688"/>
            <a:ext cx="9144000" cy="6237312"/>
          </a:xfr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F90D51-2CA6-4AAB-ADA8-DBE9C92D7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99392"/>
            <a:ext cx="8219256" cy="864096"/>
          </a:xfrm>
        </p:spPr>
        <p:txBody>
          <a:bodyPr/>
          <a:lstStyle/>
          <a:p>
            <a:r>
              <a:rPr lang="ru-RU" dirty="0"/>
              <a:t>Физкультминутка</a:t>
            </a:r>
          </a:p>
        </p:txBody>
      </p:sp>
    </p:spTree>
    <p:extLst>
      <p:ext uri="{BB962C8B-B14F-4D97-AF65-F5344CB8AC3E}">
        <p14:creationId xmlns:p14="http://schemas.microsoft.com/office/powerpoint/2010/main" val="94219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1F19C95-ADF8-4FCC-BF1A-976661F89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F18DDC0-7127-4859-8104-2389B46DD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Реши задачу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4775F2DA-2200-4A47-A026-2F884EBAD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1600200"/>
            <a:ext cx="9009508" cy="38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069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8EBCBC-4B5B-40B7-A706-D4FE8172E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</a:t>
            </a:r>
            <a:r>
              <a:rPr lang="ru-RU" b="1" dirty="0"/>
              <a:t>Первичное закрепление</a:t>
            </a:r>
            <a:br>
              <a:rPr lang="ru-RU" b="1" dirty="0"/>
            </a:br>
            <a:r>
              <a:rPr lang="ru-RU" b="1" dirty="0"/>
              <a:t>           </a:t>
            </a:r>
            <a:r>
              <a:rPr lang="ru-RU" dirty="0"/>
              <a:t>Работа по учебнику</a:t>
            </a:r>
            <a:br>
              <a:rPr lang="ru-RU" dirty="0"/>
            </a:br>
            <a:r>
              <a:rPr lang="ru-RU" dirty="0"/>
              <a:t>                 с. 87 № 405, 408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7380 : 9=           56182 : 7=</a:t>
            </a:r>
            <a:br>
              <a:rPr lang="ru-RU" dirty="0"/>
            </a:br>
            <a:r>
              <a:rPr lang="ru-RU" dirty="0"/>
              <a:t>3010 : 5=           38412 : 6=</a:t>
            </a:r>
            <a:br>
              <a:rPr lang="ru-RU" dirty="0"/>
            </a:br>
            <a:r>
              <a:rPr lang="ru-RU" dirty="0"/>
              <a:t>56014 :7=          46800 : 5 х 2=</a:t>
            </a:r>
            <a:br>
              <a:rPr lang="ru-RU" dirty="0"/>
            </a:br>
            <a:r>
              <a:rPr lang="ru-RU" dirty="0"/>
              <a:t>13500 : 5 х 4=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107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4E3C290-63A1-4306-82E0-BC2C8D7DDE46}"/>
              </a:ext>
            </a:extLst>
          </p:cNvPr>
          <p:cNvSpPr txBox="1"/>
          <p:nvPr/>
        </p:nvSpPr>
        <p:spPr>
          <a:xfrm>
            <a:off x="1187624" y="1772816"/>
            <a:ext cx="619268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6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ctr"/>
            <a: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  <a:t>Математику, друзья, </a:t>
            </a:r>
            <a:b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  <a:t>  Не любить никак нельзя.</a:t>
            </a:r>
            <a:b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  <a:t>  Очень строгая наука, </a:t>
            </a:r>
            <a:b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  <a:t>  Очень точная наука,</a:t>
            </a:r>
            <a:b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  <a:latin typeface="Helvetica Neue"/>
              </a:rPr>
              <a:t>  Интересная наука – эта математика!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9BF463E-2B1E-4847-8FBF-A42368B30628}"/>
              </a:ext>
            </a:extLst>
          </p:cNvPr>
          <p:cNvSpPr txBox="1"/>
          <p:nvPr/>
        </p:nvSpPr>
        <p:spPr>
          <a:xfrm>
            <a:off x="683568" y="692696"/>
            <a:ext cx="6840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Helvetica Neue"/>
              </a:rPr>
              <a:t>Организационный момент</a:t>
            </a:r>
          </a:p>
        </p:txBody>
      </p:sp>
    </p:spTree>
    <p:extLst>
      <p:ext uri="{BB962C8B-B14F-4D97-AF65-F5344CB8AC3E}">
        <p14:creationId xmlns:p14="http://schemas.microsoft.com/office/powerpoint/2010/main" val="3289722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2366614"/>
            <a:ext cx="4032448" cy="4464496"/>
          </a:xfr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/>
              <a:t>    </a:t>
            </a:r>
            <a:r>
              <a:rPr lang="en-US" sz="4000" b="1" dirty="0">
                <a:latin typeface="Cambria Math" pitchFamily="18" charset="0"/>
                <a:ea typeface="Cambria Math" pitchFamily="18" charset="0"/>
              </a:rPr>
              <a:t>I </a:t>
            </a: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вариант               </a:t>
            </a: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7410 : 3= </a:t>
            </a:r>
            <a:r>
              <a:rPr lang="ru-RU" sz="4000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          </a:t>
            </a: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</a:t>
            </a:r>
            <a:endParaRPr lang="ru-RU" sz="4000" b="1" dirty="0">
              <a:solidFill>
                <a:schemeClr val="tx2"/>
              </a:solidFill>
              <a:latin typeface="Cambria Math" pitchFamily="18" charset="0"/>
              <a:ea typeface="Cambria Math" pitchFamily="18" charset="0"/>
            </a:endParaRP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618 : 6=</a:t>
            </a:r>
            <a:r>
              <a:rPr lang="ru-RU" sz="4000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        </a:t>
            </a:r>
            <a:endParaRPr lang="ru-RU" sz="4000" b="1" dirty="0">
              <a:solidFill>
                <a:schemeClr val="tx2"/>
              </a:solidFill>
              <a:latin typeface="Cambria Math" pitchFamily="18" charset="0"/>
              <a:ea typeface="Cambria Math" pitchFamily="18" charset="0"/>
            </a:endParaRP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37600 : 4=</a:t>
            </a: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424000 : 4=      </a:t>
            </a:r>
          </a:p>
        </p:txBody>
      </p:sp>
      <p:sp>
        <p:nvSpPr>
          <p:cNvPr id="6" name="Содержимое 12"/>
          <p:cNvSpPr>
            <a:spLocks noGrp="1"/>
          </p:cNvSpPr>
          <p:nvPr>
            <p:ph sz="half" idx="2"/>
          </p:nvPr>
        </p:nvSpPr>
        <p:spPr>
          <a:xfrm>
            <a:off x="0" y="260648"/>
            <a:ext cx="8748464" cy="736104"/>
          </a:xfr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400" i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Контроль усвоения </a:t>
            </a:r>
          </a:p>
          <a:p>
            <a:pPr algn="ctr">
              <a:buNone/>
            </a:pPr>
            <a:r>
              <a:rPr lang="ru-RU" sz="40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Самостоятельная  работа.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78890" y="2366614"/>
            <a:ext cx="3888432" cy="4464496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>
                <a:latin typeface="+mn-lt"/>
              </a:rPr>
              <a:t> 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II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вариант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 4850 : 5= 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 912 : 3=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4000" b="1" kern="0" dirty="0">
                <a:latin typeface="Cambria Math" pitchFamily="18" charset="0"/>
                <a:ea typeface="Cambria Math" pitchFamily="18" charset="0"/>
              </a:rPr>
              <a:t>81600 : 8=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 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86400 : 8=</a:t>
            </a:r>
          </a:p>
        </p:txBody>
      </p:sp>
      <p:pic>
        <p:nvPicPr>
          <p:cNvPr id="12" name="Picture 4" descr="EDCN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836" y="5301208"/>
            <a:ext cx="2088232" cy="173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670245"/>
            <a:ext cx="3312368" cy="453650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/>
              <a:t>    </a:t>
            </a:r>
            <a:r>
              <a:rPr lang="en-US" sz="4000" b="1" dirty="0">
                <a:latin typeface="Cambria Math" pitchFamily="18" charset="0"/>
                <a:ea typeface="Cambria Math" pitchFamily="18" charset="0"/>
              </a:rPr>
              <a:t>I </a:t>
            </a: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вариант</a:t>
            </a:r>
          </a:p>
          <a:p>
            <a:pPr eaLnBrk="1" hangingPunct="1">
              <a:buFontTx/>
              <a:buNone/>
            </a:pPr>
            <a:endParaRPr lang="ru-RU" sz="4000" b="1" dirty="0">
              <a:latin typeface="Cambria Math" pitchFamily="18" charset="0"/>
              <a:ea typeface="Cambria Math" pitchFamily="18" charset="0"/>
            </a:endParaRPr>
          </a:p>
          <a:p>
            <a:pPr eaLnBrk="1" hangingPunct="1">
              <a:buFontTx/>
              <a:buNone/>
            </a:pPr>
            <a:endParaRPr lang="ru-RU" sz="4000" b="1" dirty="0">
              <a:latin typeface="Cambria Math" pitchFamily="18" charset="0"/>
              <a:ea typeface="Cambria Math" pitchFamily="18" charset="0"/>
            </a:endParaRPr>
          </a:p>
          <a:p>
            <a:pPr eaLnBrk="1" hangingPunct="1">
              <a:buFontTx/>
              <a:buNone/>
            </a:pPr>
            <a:endParaRPr lang="ru-RU" sz="4000" b="1" dirty="0">
              <a:latin typeface="Cambria Math" pitchFamily="18" charset="0"/>
              <a:ea typeface="Cambria Math" pitchFamily="18" charset="0"/>
            </a:endParaRP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              </a:t>
            </a:r>
          </a:p>
          <a:p>
            <a:pPr eaLnBrk="1" hangingPunct="1">
              <a:buFontTx/>
              <a:buNone/>
            </a:pPr>
            <a:r>
              <a:rPr lang="ru-RU" sz="4000" b="1" dirty="0">
                <a:latin typeface="Cambria Math" pitchFamily="18" charset="0"/>
                <a:ea typeface="Cambria Math" pitchFamily="18" charset="0"/>
              </a:rPr>
              <a:t> </a:t>
            </a:r>
            <a:endParaRPr lang="ru-RU" sz="4000" b="1" dirty="0">
              <a:solidFill>
                <a:schemeClr val="tx2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7544" y="49604"/>
            <a:ext cx="7704856" cy="1617233"/>
          </a:xfr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Проверь себя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489338" y="1761925"/>
            <a:ext cx="3384376" cy="4464496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>
                <a:latin typeface="+mn-lt"/>
              </a:rPr>
              <a:t>   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II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вариант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 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48540" y="2276872"/>
            <a:ext cx="14093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2470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3114" y="3044279"/>
            <a:ext cx="122501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103 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1845" y="3740679"/>
            <a:ext cx="23710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9400</a:t>
            </a:r>
          </a:p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106000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4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 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9183" y="2276872"/>
            <a:ext cx="11031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kern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970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29933" y="3046314"/>
            <a:ext cx="1103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304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49378" y="3740679"/>
            <a:ext cx="2664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10200</a:t>
            </a:r>
          </a:p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10800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Picture 4" descr="EDCN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941168"/>
            <a:ext cx="1944216" cy="161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EFF2B3-3F6A-4CF3-A809-F56599BB8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52400"/>
            <a:ext cx="8352928" cy="1600200"/>
          </a:xfrm>
        </p:spPr>
        <p:txBody>
          <a:bodyPr/>
          <a:lstStyle/>
          <a:p>
            <a:r>
              <a:rPr kumimoji="0" lang="ru-RU" alt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Домашнее задание</a:t>
            </a:r>
            <a:br>
              <a:rPr kumimoji="0" lang="ru-RU" alt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endParaRPr lang="ru-RU" sz="2800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B763DAC-722F-45DE-94D2-8369E83BCB6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07504" y="1556792"/>
            <a:ext cx="8712968" cy="3929608"/>
          </a:xfrm>
        </p:spPr>
        <p:txBody>
          <a:bodyPr/>
          <a:lstStyle/>
          <a:p>
            <a:pPr marL="0" indent="0" algn="ctr">
              <a:buNone/>
            </a:pPr>
            <a:endParaRPr lang="ru-RU" sz="4400" dirty="0"/>
          </a:p>
          <a:p>
            <a:pPr marL="0" indent="0" algn="ctr">
              <a:buNone/>
            </a:pPr>
            <a:r>
              <a:rPr lang="ru-RU" sz="4400" dirty="0"/>
              <a:t>Уч. с. 91  №  5, 8</a:t>
            </a:r>
          </a:p>
        </p:txBody>
      </p:sp>
    </p:spTree>
    <p:extLst>
      <p:ext uri="{BB962C8B-B14F-4D97-AF65-F5344CB8AC3E}">
        <p14:creationId xmlns:p14="http://schemas.microsoft.com/office/powerpoint/2010/main" val="1746352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170541-640C-47E3-A810-3D9FF3A96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850E368F-4A0C-4E95-8202-66EC485C8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3508" y="116632"/>
            <a:ext cx="8856983" cy="660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1812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0633735-E4C4-45AD-808B-03F24C1BC742}"/>
              </a:ext>
            </a:extLst>
          </p:cNvPr>
          <p:cNvSpPr txBox="1"/>
          <p:nvPr/>
        </p:nvSpPr>
        <p:spPr>
          <a:xfrm>
            <a:off x="107504" y="2040489"/>
            <a:ext cx="892899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Цель:</a:t>
            </a:r>
          </a:p>
          <a:p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Sitka Banner" panose="02000505000000020004" pitchFamily="2" charset="0"/>
              </a:rPr>
              <a:t>познакомить с письменным приемом деления многозначного числа на однозначное число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Задачи: </a:t>
            </a:r>
          </a:p>
          <a:p>
            <a:r>
              <a:rPr lang="ru-RU" sz="2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отрабатывать у учащихся навыки применения различных приемов при делении чисел ;решать задачи изученных видов; закреплять умение определять количество цифр в частном</a:t>
            </a:r>
            <a:endParaRPr lang="en-US" sz="280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5858E95-DB98-49FD-8408-B456F188DC95}"/>
              </a:ext>
            </a:extLst>
          </p:cNvPr>
          <p:cNvSpPr txBox="1"/>
          <p:nvPr/>
        </p:nvSpPr>
        <p:spPr>
          <a:xfrm>
            <a:off x="611560" y="620688"/>
            <a:ext cx="74168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Тип урока:  комбинированный.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93718"/>
            <a:ext cx="5814392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Математический диктант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SimSun"/>
              </a:rPr>
              <a:t>1)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Найдите сумму чисел 8500 и 7000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2)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Увеличьте число 490 в 1000 раз.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3)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Запишите наибольшее пятизначное число.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4)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Сколько цифр в записи числа 88 755 788?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5)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Найдите четвертую часть от числа 1200.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6)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Найдите три пятых от 2500.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7)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Выразите 2400 мин в часах.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8)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Выразите 3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</a:rPr>
              <a:t>сут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. 4 ч в часах.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</a:rPr>
              <a:t>9)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Найдите разность чисел 10 000 и 1.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10) Выразите 3400 ц в тоннах. 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11) Найди  ¼  от числа 48.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12) Длина классной комнаты 6м, а ширина 4м. Найди площадь классной комнаты.</a:t>
            </a:r>
            <a:endParaRPr lang="ru-RU" sz="2000" dirty="0">
              <a:latin typeface="Calibri"/>
              <a:ea typeface="SimSu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000" dirty="0">
              <a:effectLst/>
              <a:latin typeface="Calibri"/>
              <a:ea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223384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="" xmlns:a16="http://schemas.microsoft.com/office/drawing/2014/main" id="{A24CED20-27B7-4494-9A74-F29A2B3FF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1354137"/>
          </a:xfrm>
        </p:spPr>
        <p:txBody>
          <a:bodyPr/>
          <a:lstStyle/>
          <a:p>
            <a:pPr algn="l"/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Прочитай выражение и найди его значение. </a:t>
            </a:r>
            <a:endParaRPr lang="ru-RU" altLang="ru-RU" sz="3200" b="1" dirty="0"/>
          </a:p>
        </p:txBody>
      </p:sp>
      <p:sp>
        <p:nvSpPr>
          <p:cNvPr id="20529" name="Text Box 50">
            <a:extLst>
              <a:ext uri="{FF2B5EF4-FFF2-40B4-BE49-F238E27FC236}">
                <a16:creationId xmlns="" xmlns:a16="http://schemas.microsoft.com/office/drawing/2014/main" id="{78EE0EDF-3578-4373-B4FF-AD02EEC93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992" y="4508500"/>
            <a:ext cx="161835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3" y="3244334"/>
            <a:ext cx="71287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700 000 - (65 020 • 5 + 40) + 80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BED177-F71B-4BEF-8FC5-2A1592C2F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Девятое января.</a:t>
            </a:r>
            <a:endParaRPr kumimoji="0" lang="ru-RU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Классная </a:t>
            </a:r>
            <a:r>
              <a:rPr kumimoji="0" lang="ru-RU" alt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работа.</a:t>
            </a:r>
            <a:endParaRPr kumimoji="0" lang="ru-RU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Чистописание: цифра 8.</a:t>
            </a:r>
            <a:endParaRPr kumimoji="0" lang="ru-RU" altLang="ru-RU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226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7250" y="188640"/>
            <a:ext cx="5559727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800" b="1" dirty="0"/>
              <a:t>Мотивация учебной деятельности</a:t>
            </a:r>
            <a:br>
              <a:rPr lang="ru-RU" altLang="ru-RU" sz="2800" b="1" dirty="0"/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Математические действия</a:t>
            </a: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 rot="21150915" flipH="1">
            <a:off x="2621393" y="1507732"/>
            <a:ext cx="601108" cy="300019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872294" y="1468909"/>
            <a:ext cx="491869" cy="37576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71600" y="1628800"/>
            <a:ext cx="2228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устные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572000" y="1700808"/>
            <a:ext cx="34563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письменные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rot="21259208" flipH="1">
            <a:off x="995363" y="2384425"/>
            <a:ext cx="776287" cy="9366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 rot="21259208" flipH="1">
            <a:off x="1295400" y="2590800"/>
            <a:ext cx="3495675" cy="5349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81000" y="3276600"/>
            <a:ext cx="260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сложение</a:t>
            </a: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rot="1083381">
            <a:off x="1673225" y="2603500"/>
            <a:ext cx="1836738" cy="1219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 rot="21259208" flipH="1">
            <a:off x="3417888" y="2571750"/>
            <a:ext cx="1651000" cy="14271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692275" y="3933825"/>
            <a:ext cx="29517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вычитание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rot="1124671">
            <a:off x="1855788" y="2855913"/>
            <a:ext cx="3360737" cy="1217612"/>
          </a:xfrm>
          <a:prstGeom prst="line">
            <a:avLst/>
          </a:prstGeom>
          <a:noFill/>
          <a:ln w="57150">
            <a:solidFill>
              <a:srgbClr val="99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H="1">
            <a:off x="5076825" y="2492375"/>
            <a:ext cx="142875" cy="2016125"/>
          </a:xfrm>
          <a:prstGeom prst="line">
            <a:avLst/>
          </a:prstGeom>
          <a:noFill/>
          <a:ln w="57150">
            <a:solidFill>
              <a:srgbClr val="99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67174" y="4508500"/>
            <a:ext cx="302510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990099"/>
                </a:solidFill>
                <a:latin typeface="Cambria Math" pitchFamily="18" charset="0"/>
                <a:ea typeface="Cambria Math" pitchFamily="18" charset="0"/>
              </a:rPr>
              <a:t>умножение</a:t>
            </a: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rot="417910">
            <a:off x="2743200" y="2667000"/>
            <a:ext cx="3241675" cy="40957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6084888" y="2349500"/>
            <a:ext cx="0" cy="86360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5435600" y="3141663"/>
            <a:ext cx="228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деление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5004048" y="3140968"/>
            <a:ext cx="358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ДЕЛЕНИЕ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8" grpId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7606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Чему будет равен результат, если :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 9 увеличить в 40 раз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5 увеличить в 80 раз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640 уменьшить в 8 раз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250 уменьшить в 5 раз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– Я задумала число, если его увеличить в 6 раз, то получится 120. Какое число я задумала?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Cambria Math" pitchFamily="18" charset="0"/>
                <a:ea typeface="Cambria Math" pitchFamily="18" charset="0"/>
              </a:rPr>
              <a:t>- Если число 25 увеличить в несколько раз, то получится 250. Во сколько раз нужно увеличить число?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85000"/>
                    <a:satMod val="150000"/>
                  </a:schemeClr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lt"/>
              </a:rPr>
              <a:t>Математический диктант.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484784"/>
            <a:ext cx="8136904" cy="50405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060848"/>
            <a:ext cx="8136904" cy="50405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636912"/>
            <a:ext cx="8136904" cy="43204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3140968"/>
            <a:ext cx="8136904" cy="43204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645024"/>
            <a:ext cx="8136904" cy="136815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5085184"/>
            <a:ext cx="8136904" cy="136815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980728"/>
            <a:ext cx="2160240" cy="56612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>
                <a:latin typeface="Cambria Math" pitchFamily="18" charset="0"/>
                <a:ea typeface="Cambria Math" pitchFamily="18" charset="0"/>
              </a:rPr>
              <a:t>…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chemeClr val="tx2">
                    <a:shade val="85000"/>
                    <a:satMod val="150000"/>
                  </a:schemeClr>
                </a:solidFill>
                <a:latin typeface="Cambria Math" pitchFamily="18" charset="0"/>
                <a:ea typeface="Cambria Math" pitchFamily="18" charset="0"/>
                <a:cs typeface="+mj-lt"/>
              </a:rPr>
              <a:t>Проверим  ответы: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85000"/>
                  <a:satMod val="150000"/>
                </a:schemeClr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11760" y="1052736"/>
            <a:ext cx="15841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360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1760" y="1844824"/>
            <a:ext cx="10960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400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83768" y="2564904"/>
            <a:ext cx="8640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80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83768" y="3356992"/>
            <a:ext cx="10081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50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flipH="1">
            <a:off x="2483768" y="4221088"/>
            <a:ext cx="115197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20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83768" y="5013176"/>
            <a:ext cx="93610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10</a:t>
            </a:r>
          </a:p>
        </p:txBody>
      </p:sp>
      <p:pic>
        <p:nvPicPr>
          <p:cNvPr id="12" name="Picture 9" descr="J02875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492450">
            <a:off x="6376292" y="4068839"/>
            <a:ext cx="2006287" cy="1676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890</TotalTime>
  <Words>492</Words>
  <Application>Microsoft Office PowerPoint</Application>
  <PresentationFormat>Экран (4:3)</PresentationFormat>
  <Paragraphs>156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 выражение и найди его значение.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Первичная проверка понимания  Работа по учебнику</vt:lpstr>
      <vt:lpstr>Физкультминутка</vt:lpstr>
      <vt:lpstr>Реши задачу</vt:lpstr>
      <vt:lpstr>                   Первичное закрепление            Работа по учебнику                  с. 87 № 405, 408  7380 : 9=           56182 : 7= 3010 : 5=           38412 : 6= 56014 :7=          46800 : 5 х 2= 13500 : 5 х 4=      </vt:lpstr>
      <vt:lpstr>Презентация PowerPoint</vt:lpstr>
      <vt:lpstr>Презентация PowerPoint</vt:lpstr>
      <vt:lpstr>Домашнее задание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Преподаватель</dc:creator>
  <cp:lastModifiedBy>1</cp:lastModifiedBy>
  <cp:revision>68</cp:revision>
  <dcterms:created xsi:type="dcterms:W3CDTF">2013-01-17T17:18:18Z</dcterms:created>
  <dcterms:modified xsi:type="dcterms:W3CDTF">2024-03-15T13:59:21Z</dcterms:modified>
</cp:coreProperties>
</file>