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10" r:id="rId5"/>
    <p:sldId id="311" r:id="rId6"/>
    <p:sldId id="321" r:id="rId7"/>
    <p:sldId id="312" r:id="rId8"/>
    <p:sldId id="313" r:id="rId9"/>
    <p:sldId id="314" r:id="rId10"/>
    <p:sldId id="322" r:id="rId11"/>
    <p:sldId id="315" r:id="rId12"/>
    <p:sldId id="316" r:id="rId13"/>
    <p:sldId id="318" r:id="rId14"/>
    <p:sldId id="319" r:id="rId15"/>
    <p:sldId id="320" r:id="rId16"/>
    <p:sldId id="323" r:id="rId17"/>
    <p:sldId id="281" r:id="rId18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96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528" userDrawn="1">
          <p15:clr>
            <a:srgbClr val="A4A3A4"/>
          </p15:clr>
        </p15:guide>
        <p15:guide id="4" orient="horz" pos="3552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7" pos="4032" userDrawn="1">
          <p15:clr>
            <a:srgbClr val="A4A3A4"/>
          </p15:clr>
        </p15:guide>
        <p15:guide id="9" pos="3648" userDrawn="1">
          <p15:clr>
            <a:srgbClr val="A4A3A4"/>
          </p15:clr>
        </p15:guide>
        <p15:guide id="10" orient="horz" pos="1536" userDrawn="1">
          <p15:clr>
            <a:srgbClr val="A4A3A4"/>
          </p15:clr>
        </p15:guide>
        <p15:guide id="11" orient="horz" pos="18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5701"/>
  </p:normalViewPr>
  <p:slideViewPr>
    <p:cSldViewPr>
      <p:cViewPr varScale="1">
        <p:scale>
          <a:sx n="76" d="100"/>
          <a:sy n="76" d="100"/>
        </p:scale>
        <p:origin x="126" y="1056"/>
      </p:cViewPr>
      <p:guideLst>
        <p:guide pos="7296"/>
        <p:guide pos="384"/>
        <p:guide orient="horz" pos="528"/>
        <p:guide orient="horz" pos="3552"/>
        <p:guide orient="horz" pos="768"/>
        <p:guide pos="4032"/>
        <p:guide pos="3648"/>
        <p:guide orient="horz" pos="1536"/>
        <p:guide orient="horz" pos="1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27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96DF4A1-647D-45ED-4039-DB1F96860E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45B069F-A8F2-8387-8C92-A2E5464B75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653DF011-7E5D-410B-B704-516B718BB50A}" type="datetime1">
              <a:rPr lang="ru-RU" smtClean="0"/>
              <a:t>20.02.2024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10553D-995D-EFE2-4EAC-170D76D066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3C3C56-8BAD-E984-BB24-4EA71CA2EB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44AAF311-A558-444C-927C-8328B655F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2189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D4D2DA09-4E9C-44B8-BC33-6EB8C02EED6A}" type="datetime1">
              <a:rPr lang="ru-RU" smtClean="0"/>
              <a:pPr/>
              <a:t>20.02.2024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821E5FCA-B2DD-C941-A2C1-63893943348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24896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14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30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734DBF-D33A-9B28-288C-C2DAB9E541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ru-MO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ru-MO" sz="2400" b="1" baseline="0">
                <a:latin typeface="+mn-lt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45C5D8-082A-AC27-3801-7A6EC37519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9"/>
          <a:stretch/>
        </p:blipFill>
        <p:spPr>
          <a:xfrm>
            <a:off x="0" y="0"/>
            <a:ext cx="5467552" cy="235000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31883F-9B23-B442-5F02-C2D25BB37C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1236" y="1234440"/>
            <a:ext cx="4950764" cy="56235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3127248"/>
            <a:ext cx="2029968" cy="2514600"/>
          </a:xfr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84378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2843784" y="3127248"/>
            <a:ext cx="2029968" cy="2514600"/>
          </a:xfr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8406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84064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id="{843F725B-A33F-7FB2-E5C4-96EA15466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5200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id="{D9DD0DA7-5A1E-5312-178F-13561EF7C23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315200" y="3127248"/>
            <a:ext cx="2029968" cy="2514600"/>
          </a:xfr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2" name="Текст 4">
            <a:extLst>
              <a:ext uri="{FF2B5EF4-FFF2-40B4-BE49-F238E27FC236}">
                <a16:creationId xmlns:a16="http://schemas.microsoft.com/office/drawing/2014/main" id="{5FBC3880-98AC-466C-7AD1-FDC8B3958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6336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Объект 5">
            <a:extLst>
              <a:ext uri="{FF2B5EF4-FFF2-40B4-BE49-F238E27FC236}">
                <a16:creationId xmlns:a16="http://schemas.microsoft.com/office/drawing/2014/main" id="{24965100-8EF5-0264-CEE5-BD5BF190163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546336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65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CC3D06-2435-B655-8AA5-11CCBBEF19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2234" y="0"/>
            <a:ext cx="3429766" cy="68214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5D1E9421-BC85-99CB-EB40-1863FA6227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5907" y="3072704"/>
            <a:ext cx="1783080" cy="512064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1" name="Текст 40">
            <a:extLst>
              <a:ext uri="{FF2B5EF4-FFF2-40B4-BE49-F238E27FC236}">
                <a16:creationId xmlns:a16="http://schemas.microsoft.com/office/drawing/2014/main" id="{47BABAF8-5220-1E24-CE43-927FCCA269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46218" y="2432434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8" name="Текст 33">
            <a:extLst>
              <a:ext uri="{FF2B5EF4-FFF2-40B4-BE49-F238E27FC236}">
                <a16:creationId xmlns:a16="http://schemas.microsoft.com/office/drawing/2014/main" id="{F1D095F8-4552-1F88-C37B-99775B68AC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196136" y="4517644"/>
            <a:ext cx="1783080" cy="512064"/>
          </a:xfrm>
          <a:solidFill>
            <a:schemeClr val="accent2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8" name="Текст 40">
            <a:extLst>
              <a:ext uri="{FF2B5EF4-FFF2-40B4-BE49-F238E27FC236}">
                <a16:creationId xmlns:a16="http://schemas.microsoft.com/office/drawing/2014/main" id="{4C4BFA3E-7B57-DCDD-4EA6-16C64A3756B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83307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Текст 33">
            <a:extLst>
              <a:ext uri="{FF2B5EF4-FFF2-40B4-BE49-F238E27FC236}">
                <a16:creationId xmlns:a16="http://schemas.microsoft.com/office/drawing/2014/main" id="{C65BF0DD-74C0-E055-CCAC-600751F517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4418179" y="3067943"/>
            <a:ext cx="1783080" cy="512064"/>
          </a:xfrm>
          <a:solidFill>
            <a:schemeClr val="accent3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4" name="Текст 40">
            <a:extLst>
              <a:ext uri="{FF2B5EF4-FFF2-40B4-BE49-F238E27FC236}">
                <a16:creationId xmlns:a16="http://schemas.microsoft.com/office/drawing/2014/main" id="{25927394-D1A0-C084-C689-F7A4EEE924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89586" y="2432435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9" name="Текст 33">
            <a:extLst>
              <a:ext uri="{FF2B5EF4-FFF2-40B4-BE49-F238E27FC236}">
                <a16:creationId xmlns:a16="http://schemas.microsoft.com/office/drawing/2014/main" id="{08F0F1F2-0D4E-95EA-349B-D734163FD5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6640222" y="4517644"/>
            <a:ext cx="1783080" cy="512064"/>
          </a:xfrm>
          <a:solidFill>
            <a:schemeClr val="accent4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6" name="Текст 40">
            <a:extLst>
              <a:ext uri="{FF2B5EF4-FFF2-40B4-BE49-F238E27FC236}">
                <a16:creationId xmlns:a16="http://schemas.microsoft.com/office/drawing/2014/main" id="{B322E7EB-0174-5A8C-5BE3-F501B5670F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27392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33">
            <a:extLst>
              <a:ext uri="{FF2B5EF4-FFF2-40B4-BE49-F238E27FC236}">
                <a16:creationId xmlns:a16="http://schemas.microsoft.com/office/drawing/2014/main" id="{36C15449-A445-41A6-EAD9-37446450CC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862264" y="3072704"/>
            <a:ext cx="1783080" cy="512064"/>
          </a:xfrm>
          <a:solidFill>
            <a:schemeClr val="accent5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5" name="Текст 40">
            <a:extLst>
              <a:ext uri="{FF2B5EF4-FFF2-40B4-BE49-F238E27FC236}">
                <a16:creationId xmlns:a16="http://schemas.microsoft.com/office/drawing/2014/main" id="{E6B7327B-EA3B-790D-AB08-0ED1D2FB40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035230" y="2437196"/>
            <a:ext cx="1796654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070F102-837A-486A-0CD4-E957B66B8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931920"/>
            <a:ext cx="5470497" cy="29260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19FAF77-1797-C11F-A1A9-B351E30B37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8215" y="0"/>
            <a:ext cx="4983785" cy="227685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5157787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5157787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00800" y="2438400"/>
            <a:ext cx="5183188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00800" y="2871216"/>
            <a:ext cx="5183188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E1E66A3-7FD1-08A5-8B20-36C5331DCF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3650" y="4014216"/>
            <a:ext cx="5738350" cy="28437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464B067-71A6-CB30-BD46-5499FAAE00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458968" cy="291991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0740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0740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83880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83880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287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F45936-2436-D9FD-A05D-F3C70F90FD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758530"/>
            <a:ext cx="4700016" cy="30994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F862D5-CF3B-E45B-934F-ACEF42B35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48072" cy="3436275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ru-MO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88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9AFB71-7F33-280E-7877-06F4AFFF06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ru-MO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3483864"/>
            <a:ext cx="10040112" cy="1280160"/>
          </a:xfrm>
        </p:spPr>
        <p:txBody>
          <a:bodyPr rtlCol="0"/>
          <a:lstStyle>
            <a:lvl1pPr marL="0" indent="0" algn="l">
              <a:buNone/>
              <a:defRPr lang="ru-MO" sz="2400" b="1" baseline="0">
                <a:latin typeface="+mn-lt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035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EDC48-AA67-6FC9-FF0E-CD3CB49A5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418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754AE8D-13E4-BDDA-7C36-A9E08FD0A0E8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CE37136-8479-8CDC-7EEB-030C1A8151EF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DC6EFE9-BD9C-6124-823A-BD1C488321D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1B53473-DF27-C657-627F-ED66976E076B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1D3B0F0-DE71-18AB-7957-4CFA29C3A3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57290"/>
            <a:ext cx="5797296" cy="60007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04770F-E995-EF98-B4D1-9F13733EE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07199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400" b="1" spc="2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24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24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24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24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84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328C38-4E83-27EA-9D01-DDDF734988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0576" y="3428234"/>
            <a:ext cx="6821424" cy="34297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70B91D-A39E-3D53-DBBB-DF836D19B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654518" cy="523951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ru-MO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5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EC1861-1570-5A6A-D3BA-4A17F008A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ru-MO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ru-MO" sz="2400" b="1" baseline="0">
                <a:latin typeface="+mn-lt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37D9B2-AE86-9092-7072-0F717E3CA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55535"/>
            <a:ext cx="4727448" cy="32024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F7E0A5-7E8E-4A90-B415-12984C7AB2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8245" y="0"/>
            <a:ext cx="5643755" cy="231343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ru-MO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80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FA7995-D0F4-05F2-CDF1-463407E3BA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909" y="0"/>
            <a:ext cx="5160091" cy="40416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2D768B-E662-B315-7576-313DFCE2AB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27248"/>
            <a:ext cx="4162200" cy="37307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7" y="2441448"/>
            <a:ext cx="10972800" cy="304495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39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8303F0-A6CC-605A-D08C-4E4ED07C2F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196903" cy="361188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4458FB-E7BB-F476-4A31-9C5AA406E2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02680" y="4079057"/>
            <a:ext cx="5989320" cy="2778943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240" y="2651760"/>
            <a:ext cx="6309360" cy="1580714"/>
          </a:xfrm>
        </p:spPr>
        <p:txBody>
          <a:bodyPr lIns="91440" rIns="91440" rtlCol="0" anchor="t"/>
          <a:lstStyle>
            <a:lvl1pPr algn="l">
              <a:lnSpc>
                <a:spcPct val="100000"/>
              </a:lnSpc>
              <a:defRPr lang="ru-MO" sz="2800" cap="none" spc="2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94138E8D-4D76-2023-4B97-8ACB8894C5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63240" y="4232475"/>
            <a:ext cx="5775960" cy="333945"/>
          </a:xfrm>
        </p:spPr>
        <p:txBody>
          <a:bodyPr rtlCol="0"/>
          <a:lstStyle>
            <a:lvl1pPr marL="0" indent="0">
              <a:buNone/>
              <a:defRPr lang="ru-MO" sz="1800" spc="2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D1FFE415-7AFC-D826-1BD1-1993DED3B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37922" y="3591339"/>
            <a:ext cx="1171575" cy="238760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ru-MO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”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id="{0962DFC0-ADB3-684B-6F72-9C45BB48C2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9261" y="1982216"/>
            <a:ext cx="1171575" cy="2386584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ru-MO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33087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C6FB24-160F-388E-8450-E5C970E24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4792"/>
            <a:ext cx="5359935" cy="509320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0AF7F25-1C65-DB7F-9FA3-300318BD4B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62085" y="0"/>
            <a:ext cx="2929915" cy="2752344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0120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0" name="Текст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8956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8956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30752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2" name="Текст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29588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29588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4808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Текст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3644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3644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98864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Текст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97700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97700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4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6A3FD7E-DF96-B9E4-8D70-DA62CC3390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6265"/>
            <a:ext cx="5358384" cy="5091735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28">
            <a:extLst>
              <a:ext uri="{FF2B5EF4-FFF2-40B4-BE49-F238E27FC236}">
                <a16:creationId xmlns:a16="http://schemas.microsoft.com/office/drawing/2014/main" id="{739AFCF1-55F0-974F-0F5C-34444B290B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:a16="http://schemas.microsoft.com/office/drawing/2014/main" id="{77CF7DE5-8E6D-2C2C-A514-BAB6D4B6FF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720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993392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1" name="Рисунок 23">
            <a:extLst>
              <a:ext uri="{FF2B5EF4-FFF2-40B4-BE49-F238E27FC236}">
                <a16:creationId xmlns:a16="http://schemas.microsoft.com/office/drawing/2014/main" id="{DBA744D6-401F-C995-EF58-BD24A0DD8581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1993392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2" name="Текст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18688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18688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0" name="Текст 28">
            <a:extLst>
              <a:ext uri="{FF2B5EF4-FFF2-40B4-BE49-F238E27FC236}">
                <a16:creationId xmlns:a16="http://schemas.microsoft.com/office/drawing/2014/main" id="{B1201CED-247A-16CA-9F03-BF32393D3B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18688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1" name="Текст 28">
            <a:extLst>
              <a:ext uri="{FF2B5EF4-FFF2-40B4-BE49-F238E27FC236}">
                <a16:creationId xmlns:a16="http://schemas.microsoft.com/office/drawing/2014/main" id="{2D5FA954-036C-191F-7040-1848AB2BE3C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18688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745736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Рисунок 23">
            <a:extLst>
              <a:ext uri="{FF2B5EF4-FFF2-40B4-BE49-F238E27FC236}">
                <a16:creationId xmlns:a16="http://schemas.microsoft.com/office/drawing/2014/main" id="{8CFBAF86-D36B-F789-2C9C-78C6830B13C9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4745736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Текст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66787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66787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2" name="Текст 28">
            <a:extLst>
              <a:ext uri="{FF2B5EF4-FFF2-40B4-BE49-F238E27FC236}">
                <a16:creationId xmlns:a16="http://schemas.microsoft.com/office/drawing/2014/main" id="{6E32CE61-2D9B-C245-0D18-C33760B085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66787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3" name="Текст 28">
            <a:extLst>
              <a:ext uri="{FF2B5EF4-FFF2-40B4-BE49-F238E27FC236}">
                <a16:creationId xmlns:a16="http://schemas.microsoft.com/office/drawing/2014/main" id="{E4068D0A-21CD-897C-9CC1-0BFDAABB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966787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498080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6" name="Рисунок 23">
            <a:extLst>
              <a:ext uri="{FF2B5EF4-FFF2-40B4-BE49-F238E27FC236}">
                <a16:creationId xmlns:a16="http://schemas.microsoft.com/office/drawing/2014/main" id="{C110D526-1AE4-5106-E956-0B2ED3A4D4BC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498080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Текст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3252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252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4" name="Текст 28">
            <a:extLst>
              <a:ext uri="{FF2B5EF4-FFF2-40B4-BE49-F238E27FC236}">
                <a16:creationId xmlns:a16="http://schemas.microsoft.com/office/drawing/2014/main" id="{3858F91A-46AA-AF23-2716-3B2B678BBE0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252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5" name="Текст 28">
            <a:extLst>
              <a:ext uri="{FF2B5EF4-FFF2-40B4-BE49-F238E27FC236}">
                <a16:creationId xmlns:a16="http://schemas.microsoft.com/office/drawing/2014/main" id="{EBC002F6-7435-833F-0E8B-30A53B0755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73252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0250424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Рисунок 23">
            <a:extLst>
              <a:ext uri="{FF2B5EF4-FFF2-40B4-BE49-F238E27FC236}">
                <a16:creationId xmlns:a16="http://schemas.microsoft.com/office/drawing/2014/main" id="{2CBF8435-BD05-F386-4E6E-F2B6F6894FD7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10250424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52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Образец фона&#10;&#10;Автоматически созданное описание">
            <a:extLst>
              <a:ext uri="{FF2B5EF4-FFF2-40B4-BE49-F238E27FC236}">
                <a16:creationId xmlns:a16="http://schemas.microsoft.com/office/drawing/2014/main" id="{E020D11E-3FF2-1E7F-038B-4F9534916FE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60127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104752"/>
            <a:ext cx="11430000" cy="2092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MO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MO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&lt;##&gt;</a:t>
            </a:r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1" r:id="rId4"/>
    <p:sldLayoutId id="2147483662" r:id="rId5"/>
    <p:sldLayoutId id="2147483665" r:id="rId6"/>
    <p:sldLayoutId id="2147483669" r:id="rId7"/>
    <p:sldLayoutId id="2147483658" r:id="rId8"/>
    <p:sldLayoutId id="2147483666" r:id="rId9"/>
    <p:sldLayoutId id="2147483668" r:id="rId10"/>
    <p:sldLayoutId id="2147483670" r:id="rId11"/>
    <p:sldLayoutId id="2147483653" r:id="rId12"/>
    <p:sldLayoutId id="2147483667" r:id="rId13"/>
    <p:sldLayoutId id="2147483661" r:id="rId14"/>
    <p:sldLayoutId id="2147483660" r:id="rId15"/>
    <p:sldLayoutId id="2147483655" r:id="rId16"/>
    <p:sldLayoutId id="2147483659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4400" b="1" i="0" kern="1200" cap="all" spc="400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MO" sz="2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24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20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19B727DE-9C16-360C-F34F-96B63BA55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575" y="763588"/>
            <a:ext cx="10613057" cy="3817540"/>
          </a:xfrm>
        </p:spPr>
        <p:txBody>
          <a:bodyPr rtlCol="0"/>
          <a:lstStyle>
            <a:defPPr>
              <a:defRPr lang="ru-MO"/>
            </a:defPPr>
          </a:lstStyle>
          <a:p>
            <a:pPr rtl="0">
              <a:lnSpc>
                <a:spcPct val="150000"/>
              </a:lnSpc>
            </a:pP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Certainly, travel is more than the seeing of sights; it’s the change that goes on, deep and permanent, in the ideas of living.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067AB90-919C-547C-EA0C-C5763E0BC2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71575" y="336848"/>
            <a:ext cx="6208008" cy="426740"/>
          </a:xfrm>
        </p:spPr>
        <p:txBody>
          <a:bodyPr rtlCol="0"/>
          <a:lstStyle>
            <a:defPPr>
              <a:defRPr lang="ru-MO"/>
            </a:defPPr>
          </a:lstStyle>
          <a:p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lesson warming up stage</a:t>
            </a:r>
            <a:endParaRPr lang="ru-RU" sz="3200" b="1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838F1D27-7C00-ADDA-3E62-FDBF008D5D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817396" y="3704563"/>
            <a:ext cx="1171575" cy="238760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”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65E24183-EEFA-02B9-BFB3-2C57E0B5A3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763588"/>
            <a:ext cx="1171575" cy="2386584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“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FD405E57-4578-44D4-9A93-43A6C1264103}"/>
              </a:ext>
            </a:extLst>
          </p:cNvPr>
          <p:cNvSpPr txBox="1">
            <a:spLocks/>
          </p:cNvSpPr>
          <p:nvPr/>
        </p:nvSpPr>
        <p:spPr>
          <a:xfrm>
            <a:off x="5144576" y="4957720"/>
            <a:ext cx="6208008" cy="662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1800" b="0" i="0" kern="1200" spc="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24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Marry Rita Barrett</a:t>
            </a:r>
            <a:endParaRPr lang="ru-RU" sz="3600" b="1" dirty="0"/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D420FDA9-74D4-4A13-869F-BD1D9EED1C85}"/>
              </a:ext>
            </a:extLst>
          </p:cNvPr>
          <p:cNvSpPr txBox="1">
            <a:spLocks/>
          </p:cNvSpPr>
          <p:nvPr/>
        </p:nvSpPr>
        <p:spPr>
          <a:xfrm>
            <a:off x="1374604" y="5761054"/>
            <a:ext cx="9689948" cy="662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1800" b="0" i="0" kern="1200" spc="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24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kern="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how do you understand these catch words?</a:t>
            </a:r>
            <a:endParaRPr lang="ru-RU" sz="3200" b="1" kern="1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713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1340768"/>
            <a:ext cx="11856640" cy="4392488"/>
          </a:xfrm>
        </p:spPr>
        <p:txBody>
          <a:bodyPr/>
          <a:lstStyle/>
          <a:p>
            <a:r>
              <a:rPr lang="en-US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to ship off – to send one to a different location, often abruptly, unceremoniously, perhaps as punishment </a:t>
            </a:r>
            <a:b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4.to be in the same boat – to be in the same unpleasant situation or to have the same problem as other people </a:t>
            </a:r>
            <a:b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07FFED-7400-4264-825B-5D227874D164}"/>
              </a:ext>
            </a:extLst>
          </p:cNvPr>
          <p:cNvSpPr txBox="1">
            <a:spLocks/>
          </p:cNvSpPr>
          <p:nvPr/>
        </p:nvSpPr>
        <p:spPr>
          <a:xfrm>
            <a:off x="1711896" y="413048"/>
            <a:ext cx="9073008" cy="927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Transport idioms</a:t>
            </a:r>
            <a:endParaRPr lang="ru-RU" sz="4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B346E1-9EB5-4791-B608-D06950E0853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3756124"/>
            <a:ext cx="3506713" cy="2655912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0C05E28-C12E-44F7-89E9-1688AD20A7DB}"/>
              </a:ext>
            </a:extLst>
          </p:cNvPr>
          <p:cNvSpPr txBox="1">
            <a:spLocks/>
          </p:cNvSpPr>
          <p:nvPr/>
        </p:nvSpPr>
        <p:spPr>
          <a:xfrm>
            <a:off x="4079776" y="3933056"/>
            <a:ext cx="7200800" cy="12961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-Can you pay for the ticket? I don’t get paid until tomorrow!</a:t>
            </a:r>
          </a:p>
          <a:p>
            <a:r>
              <a:rPr lang="en-US" sz="2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-I can’t! I’m in the same boat as you, I get paid tomorrow too.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FD645A-0D97-48E8-ABA9-9CD968D11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112" y="5369216"/>
            <a:ext cx="6222578" cy="1177720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3F74393-3730-47AF-9750-2971C8E312FC}"/>
              </a:ext>
            </a:extLst>
          </p:cNvPr>
          <p:cNvSpPr txBox="1">
            <a:spLocks/>
          </p:cNvSpPr>
          <p:nvPr/>
        </p:nvSpPr>
        <p:spPr>
          <a:xfrm>
            <a:off x="304800" y="127258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120120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1340768"/>
            <a:ext cx="11856640" cy="4392488"/>
          </a:xfrm>
        </p:spPr>
        <p:txBody>
          <a:bodyPr/>
          <a:lstStyle/>
          <a:p>
            <a:r>
              <a:rPr lang="en-US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lang="en-GB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fly off the handle — </a:t>
            </a:r>
            <a:r>
              <a:rPr lang="en-GB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get angry and maybe violent</a:t>
            </a:r>
            <a:r>
              <a:rPr lang="en-US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6.to hit the road  - to go away; to  leave a place </a:t>
            </a:r>
            <a:b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07FFED-7400-4264-825B-5D227874D164}"/>
              </a:ext>
            </a:extLst>
          </p:cNvPr>
          <p:cNvSpPr txBox="1">
            <a:spLocks/>
          </p:cNvSpPr>
          <p:nvPr/>
        </p:nvSpPr>
        <p:spPr>
          <a:xfrm>
            <a:off x="1711896" y="413048"/>
            <a:ext cx="9073008" cy="927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Transport idioms</a:t>
            </a:r>
            <a:endParaRPr lang="ru-RU" sz="4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02C078-A87E-4CD2-AF10-202583FEB8A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10363" y="2488655"/>
            <a:ext cx="3546277" cy="28056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456F92-7731-4A86-81BA-572BABE38FC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727849" y="3631834"/>
            <a:ext cx="3384376" cy="30374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C306A8-ECB8-4415-B1E1-AAC78A9EFC3E}"/>
              </a:ext>
            </a:extLst>
          </p:cNvPr>
          <p:cNvPicPr/>
          <p:nvPr/>
        </p:nvPicPr>
        <p:blipFill rotWithShape="1">
          <a:blip r:embed="rId4"/>
          <a:srcRect b="21602"/>
          <a:stretch/>
        </p:blipFill>
        <p:spPr bwMode="auto">
          <a:xfrm>
            <a:off x="168021" y="2523059"/>
            <a:ext cx="5362182" cy="3037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788E460-CCF6-4365-9707-903CB456D3C8}"/>
              </a:ext>
            </a:extLst>
          </p:cNvPr>
          <p:cNvSpPr txBox="1">
            <a:spLocks/>
          </p:cNvSpPr>
          <p:nvPr/>
        </p:nvSpPr>
        <p:spPr>
          <a:xfrm>
            <a:off x="1199456" y="230623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945899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204864"/>
            <a:ext cx="11521280" cy="4240088"/>
          </a:xfrm>
        </p:spPr>
        <p:txBody>
          <a:bodyPr/>
          <a:lstStyle/>
          <a:p>
            <a:pPr marL="342900" indent="-342900" fontAlgn="base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GB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“My father flew off the handle when I crashed the car,” </a:t>
            </a:r>
            <a:r>
              <a:rPr lang="en-US" sz="3600" kern="0" dirty="0" err="1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Nonna</a:t>
            </a:r>
            <a:r>
              <a:rPr lang="en-US" sz="36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said.</a:t>
            </a:r>
            <a:br>
              <a:rPr lang="en-US" sz="36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“I want to stay off the beaten track,” Mary said.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“We must hit the road” Helen said.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07FFED-7400-4264-825B-5D227874D164}"/>
              </a:ext>
            </a:extLst>
          </p:cNvPr>
          <p:cNvSpPr txBox="1">
            <a:spLocks/>
          </p:cNvSpPr>
          <p:nvPr/>
        </p:nvSpPr>
        <p:spPr>
          <a:xfrm>
            <a:off x="335360" y="413048"/>
            <a:ext cx="11521280" cy="927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0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40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the task together.</a:t>
            </a:r>
            <a:r>
              <a:rPr lang="en-US" sz="1800" kern="0" dirty="0">
                <a:solidFill>
                  <a:srgbClr val="FF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kern="0" dirty="0">
              <a:solidFill>
                <a:srgbClr val="FF0000"/>
              </a:solidFill>
              <a:effectLst/>
              <a:latin typeface="PT Serif" panose="020A060304050502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Change the direct speech into reported speech. </a:t>
            </a:r>
            <a:endParaRPr lang="ru-RU" sz="36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4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4F537FE-AB12-48C4-BAA3-1832A0E7545C}"/>
              </a:ext>
            </a:extLst>
          </p:cNvPr>
          <p:cNvSpPr txBox="1">
            <a:spLocks/>
          </p:cNvSpPr>
          <p:nvPr/>
        </p:nvSpPr>
        <p:spPr>
          <a:xfrm>
            <a:off x="407368" y="260648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572163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12" y="1556792"/>
            <a:ext cx="11521280" cy="4240088"/>
          </a:xfrm>
        </p:spPr>
        <p:txBody>
          <a:bodyPr/>
          <a:lstStyle/>
          <a:p>
            <a:pPr marL="342900" indent="-342900" fontAlgn="base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kern="0" dirty="0">
                <a:solidFill>
                  <a:srgbClr val="000000"/>
                </a:solidFill>
                <a:effectLst/>
                <a:latin typeface="PT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07FFED-7400-4264-825B-5D227874D164}"/>
              </a:ext>
            </a:extLst>
          </p:cNvPr>
          <p:cNvSpPr txBox="1">
            <a:spLocks/>
          </p:cNvSpPr>
          <p:nvPr/>
        </p:nvSpPr>
        <p:spPr>
          <a:xfrm>
            <a:off x="335360" y="413048"/>
            <a:ext cx="11521280" cy="927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40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Feedback. Feedback. Feedback</a:t>
            </a:r>
            <a:endParaRPr lang="ru-RU" sz="36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4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11132B-8C13-4735-B5FC-72F80232C90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3816424" cy="21602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AF5C9A-EBAB-43B9-864E-4E0B79D7749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126136" y="2391727"/>
            <a:ext cx="3443381" cy="21602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1CBBD6-0DAD-4649-946F-CCB6795A01D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577901" y="4466272"/>
            <a:ext cx="3630667" cy="2160240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462B282-D0AF-4A51-885E-017DFE930086}"/>
              </a:ext>
            </a:extLst>
          </p:cNvPr>
          <p:cNvSpPr txBox="1">
            <a:spLocks/>
          </p:cNvSpPr>
          <p:nvPr/>
        </p:nvSpPr>
        <p:spPr>
          <a:xfrm>
            <a:off x="345580" y="261460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928764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848" y="5206380"/>
            <a:ext cx="10040112" cy="1008112"/>
          </a:xfrm>
        </p:spPr>
        <p:txBody>
          <a:bodyPr rtlCol="0" anchor="t">
            <a:noAutofit/>
          </a:bodyPr>
          <a:lstStyle>
            <a:defPPr>
              <a:defRPr lang="ru-MO"/>
            </a:defPPr>
          </a:lstStyle>
          <a:p>
            <a:br>
              <a:rPr lang="ru-RU" sz="28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384" y="0"/>
            <a:ext cx="10729192" cy="6525344"/>
          </a:xfrm>
        </p:spPr>
        <p:txBody>
          <a:bodyPr rtlCol="0" anchor="t">
            <a:normAutofit fontScale="92500" lnSpcReduction="10000"/>
          </a:bodyPr>
          <a:lstStyle>
            <a:defPPr>
              <a:defRPr lang="ru-MO"/>
            </a:defPPr>
          </a:lstStyle>
          <a:p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4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Well done!</a:t>
            </a:r>
          </a:p>
          <a:p>
            <a:pPr algn="ctr"/>
            <a:endParaRPr lang="en-GB" sz="4800" kern="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4800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4800" kern="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4800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4800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4800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4800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48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Thank you for your participation!</a:t>
            </a:r>
            <a:endParaRPr lang="ru-RU" sz="48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C41BBB-8E64-4AD8-BA3E-C3DC71BB5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488" y="980728"/>
            <a:ext cx="6231024" cy="4673268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B9AB925-1FC5-47A6-8820-D174486F89C2}"/>
              </a:ext>
            </a:extLst>
          </p:cNvPr>
          <p:cNvSpPr txBox="1">
            <a:spLocks/>
          </p:cNvSpPr>
          <p:nvPr/>
        </p:nvSpPr>
        <p:spPr>
          <a:xfrm>
            <a:off x="148156" y="243678"/>
            <a:ext cx="1078520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MO" sz="9600" b="1" i="0" kern="1200" cap="all" spc="300" baseline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62773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44E284-DC19-4E42-84F3-F5DAEA5F5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940" y="2762210"/>
            <a:ext cx="6196136" cy="388031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230623"/>
            <a:ext cx="936104" cy="799660"/>
          </a:xfrm>
        </p:spPr>
        <p:txBody>
          <a:bodyPr/>
          <a:lstStyle/>
          <a:p>
            <a:pPr algn="ctr"/>
            <a:r>
              <a:rPr lang="ru-RU" sz="4800" dirty="0"/>
              <a:t>2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96D1BA-95E9-4C40-B415-2BC35BEA4CC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35360" y="1283641"/>
            <a:ext cx="3925833" cy="26837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11F801-AC96-4CF1-8BD7-8996E0BB6AF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536160" y="1556792"/>
            <a:ext cx="3925833" cy="2683768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3CBDBA3-85A9-4F5F-9569-D714DED8A8CB}"/>
              </a:ext>
            </a:extLst>
          </p:cNvPr>
          <p:cNvSpPr txBox="1">
            <a:spLocks/>
          </p:cNvSpPr>
          <p:nvPr/>
        </p:nvSpPr>
        <p:spPr>
          <a:xfrm>
            <a:off x="1423864" y="701080"/>
            <a:ext cx="907300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800">
                <a:latin typeface="Times New Roman" panose="02020603050405020304" pitchFamily="18" charset="0"/>
                <a:ea typeface="Calibri" panose="020F0502020204030204" pitchFamily="34" charset="0"/>
              </a:rPr>
              <a:t>Means of transport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3766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744" y="260648"/>
            <a:ext cx="4032448" cy="774328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4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Homework</a:t>
            </a:r>
            <a:endParaRPr lang="ru-RU" sz="48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F2AFABF-1F82-468C-9711-26AC66736DF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040216" y="4052478"/>
            <a:ext cx="4036576" cy="2641476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D513F66-5367-4329-9245-3A84B9639385}"/>
              </a:ext>
            </a:extLst>
          </p:cNvPr>
          <p:cNvSpPr txBox="1">
            <a:spLocks/>
          </p:cNvSpPr>
          <p:nvPr/>
        </p:nvSpPr>
        <p:spPr>
          <a:xfrm>
            <a:off x="407368" y="1340768"/>
            <a:ext cx="11165368" cy="35283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While on holiday, I enjoy </a:t>
            </a:r>
            <a:r>
              <a:rPr lang="en-US" sz="4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visiting museums. </a:t>
            </a:r>
            <a:r>
              <a:rPr lang="en-US" sz="48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Just for a change, </a:t>
            </a:r>
            <a:r>
              <a:rPr lang="en-US" sz="4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can go on guided tours and see famous landmarks.</a:t>
            </a:r>
            <a:br>
              <a:rPr lang="ru-RU" sz="4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41DAADF-1695-42FE-9C06-9DF167F241E8}"/>
              </a:ext>
            </a:extLst>
          </p:cNvPr>
          <p:cNvSpPr txBox="1">
            <a:spLocks/>
          </p:cNvSpPr>
          <p:nvPr/>
        </p:nvSpPr>
        <p:spPr>
          <a:xfrm>
            <a:off x="1199456" y="230623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49650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732" y="205808"/>
            <a:ext cx="9073008" cy="1224136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P.96, ex.3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People can travel by land, by sea and by air</a:t>
            </a:r>
            <a:b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When people travel by land they can use bikes, motorbikes, cars, trains and buses. 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96D1BA-95E9-4C40-B415-2BC35BEA4CC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83641"/>
            <a:ext cx="3925833" cy="26837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44A0C5-1FCE-4A1F-9627-06BA3412895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654187" y="1504493"/>
            <a:ext cx="3925833" cy="23431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038C6F-CB05-470F-916B-5BD550140D2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524129" y="3756225"/>
            <a:ext cx="4880269" cy="28287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F2AFABF-1F82-468C-9711-26AC66736DF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53686" y="3967409"/>
            <a:ext cx="4036576" cy="26414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A4D77E-7A89-4467-8C91-CE18FF08B6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1201" y="2136013"/>
            <a:ext cx="4235439" cy="2585974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4FE47627-7BC3-4666-8AD9-FC21E48BE6B6}"/>
              </a:ext>
            </a:extLst>
          </p:cNvPr>
          <p:cNvSpPr txBox="1">
            <a:spLocks/>
          </p:cNvSpPr>
          <p:nvPr/>
        </p:nvSpPr>
        <p:spPr>
          <a:xfrm>
            <a:off x="1199456" y="230623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52376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732" y="205808"/>
            <a:ext cx="9073008" cy="1224136"/>
          </a:xfrm>
        </p:spPr>
        <p:txBody>
          <a:bodyPr/>
          <a:lstStyle/>
          <a:p>
            <a:r>
              <a:rPr lang="en-US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people travel by sea they can use ships, boats, yachts, ferries and </a:t>
            </a:r>
            <a:r>
              <a:rPr lang="en-US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even canoes.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B4C556-3D4A-4BE1-971F-2D1544F48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557" y="2564220"/>
            <a:ext cx="5915361" cy="392664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26DF88B-378B-4A4E-869C-A92B957D3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587" y="1144620"/>
            <a:ext cx="3670326" cy="32886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15EE61B-91E3-4E1B-A177-9AF8585EE43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3275" y="3486897"/>
            <a:ext cx="4608512" cy="31652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4E13354-7242-45A8-9820-4929E0DC99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6467" y="1238933"/>
            <a:ext cx="2902258" cy="3288612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C2644CA-4D4F-4606-9EA1-8C96B3672040}"/>
              </a:ext>
            </a:extLst>
          </p:cNvPr>
          <p:cNvSpPr txBox="1">
            <a:spLocks/>
          </p:cNvSpPr>
          <p:nvPr/>
        </p:nvSpPr>
        <p:spPr>
          <a:xfrm>
            <a:off x="1199456" y="230623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188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65D729C-8E18-453F-BDDA-9D6718E52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932" y="2789881"/>
            <a:ext cx="6196136" cy="388031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732" y="205808"/>
            <a:ext cx="9073008" cy="122413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W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hen people travel by air they can use planes, helicopters and hot air balloons. 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243D9A-6929-4F43-81C1-365D1A0B245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40488" y="1255214"/>
            <a:ext cx="5091415" cy="291487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467ADB-2435-41D9-A51D-A43288BB8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0681" y="1090190"/>
            <a:ext cx="4640831" cy="2914874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0002DD6-F4C6-4C20-A64D-1E81BA99B185}"/>
              </a:ext>
            </a:extLst>
          </p:cNvPr>
          <p:cNvSpPr txBox="1">
            <a:spLocks/>
          </p:cNvSpPr>
          <p:nvPr/>
        </p:nvSpPr>
        <p:spPr>
          <a:xfrm>
            <a:off x="1199456" y="230623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49570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205808"/>
            <a:ext cx="11373364" cy="122413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p.96,ex.4 Listen to Sophie, Greg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and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Peter. They are giving their opinions on different means of transport. How does each person prefer to travel? Why?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F55D32-8CA3-4606-A3C3-902925BCA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429944"/>
            <a:ext cx="4606304" cy="29997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928039F-2201-4CBB-8D79-6EFC7BF64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802487"/>
            <a:ext cx="4851251" cy="32530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7506D6-9A61-4FBE-B822-09F3D743B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559" y="3437306"/>
            <a:ext cx="4471781" cy="3236411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DAA6260-9B70-4E82-90DD-F94ADDD61F6B}"/>
              </a:ext>
            </a:extLst>
          </p:cNvPr>
          <p:cNvSpPr txBox="1">
            <a:spLocks/>
          </p:cNvSpPr>
          <p:nvPr/>
        </p:nvSpPr>
        <p:spPr>
          <a:xfrm>
            <a:off x="564792" y="5543592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5704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1340768"/>
            <a:ext cx="11856640" cy="4392488"/>
          </a:xfrm>
        </p:spPr>
        <p:txBody>
          <a:bodyPr/>
          <a:lstStyle/>
          <a:p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group: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travel by train you can _____________ but on the other hand you can ________ .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travel by plane you can _____________ but on the other hand you can ________.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travel by bicycle you can ____________ but on the other hand you can _______ .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second group:</a:t>
            </a:r>
            <a:b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travel by boat/ ship you can _________ but on the other hand you can _________.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travel by car you can _______________ but on the other hand you can _________ .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travel by bus you can _______________ but on the other hand you can _________ .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07FFED-7400-4264-825B-5D227874D164}"/>
              </a:ext>
            </a:extLst>
          </p:cNvPr>
          <p:cNvSpPr txBox="1">
            <a:spLocks/>
          </p:cNvSpPr>
          <p:nvPr/>
        </p:nvSpPr>
        <p:spPr>
          <a:xfrm>
            <a:off x="1711896" y="413048"/>
            <a:ext cx="9073008" cy="927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Advantages and disadvantages</a:t>
            </a:r>
            <a:endParaRPr lang="ru-RU" sz="4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C379ABF-2366-4C7D-BBFC-5F9A5B2DAED5}"/>
              </a:ext>
            </a:extLst>
          </p:cNvPr>
          <p:cNvSpPr txBox="1">
            <a:spLocks/>
          </p:cNvSpPr>
          <p:nvPr/>
        </p:nvSpPr>
        <p:spPr>
          <a:xfrm>
            <a:off x="417588" y="96596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82507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6A8D-A7A4-4497-AFB3-81205658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1340768"/>
            <a:ext cx="11856640" cy="4392488"/>
          </a:xfrm>
        </p:spPr>
        <p:txBody>
          <a:bodyPr/>
          <a:lstStyle/>
          <a:p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1.It drives me up the wall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annoy someone greatly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off the beaten track</a:t>
            </a:r>
            <a:r>
              <a:rPr lang="en-US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24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away from usual routes and places</a:t>
            </a:r>
            <a:b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07FFED-7400-4264-825B-5D227874D164}"/>
              </a:ext>
            </a:extLst>
          </p:cNvPr>
          <p:cNvSpPr txBox="1">
            <a:spLocks/>
          </p:cNvSpPr>
          <p:nvPr/>
        </p:nvSpPr>
        <p:spPr>
          <a:xfrm>
            <a:off x="1711896" y="413048"/>
            <a:ext cx="9073008" cy="927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P.97, ex.11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Transport idioms</a:t>
            </a:r>
            <a:endParaRPr lang="ru-RU" sz="4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D7CAA2-2438-4948-BB50-B7864E091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151" y="2780928"/>
            <a:ext cx="3389561" cy="34277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67A6A7-5EDB-4C5E-8205-9786727E4A1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7448" y="2904703"/>
            <a:ext cx="3960440" cy="2638673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16677D3-87FA-4A8E-923B-E5CE2896E712}"/>
              </a:ext>
            </a:extLst>
          </p:cNvPr>
          <p:cNvSpPr txBox="1">
            <a:spLocks/>
          </p:cNvSpPr>
          <p:nvPr/>
        </p:nvSpPr>
        <p:spPr>
          <a:xfrm>
            <a:off x="87524" y="88088"/>
            <a:ext cx="936104" cy="7996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MO" sz="2800" b="1" i="0" kern="1200" cap="none" spc="200" baseline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8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1503269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Droplet">
      <a:dk1>
        <a:srgbClr val="000000"/>
      </a:dk1>
      <a:lt1>
        <a:srgbClr val="FFFFFF"/>
      </a:lt1>
      <a:dk2>
        <a:srgbClr val="0065A8"/>
      </a:dk2>
      <a:lt2>
        <a:srgbClr val="E7E6E6"/>
      </a:lt2>
      <a:accent1>
        <a:srgbClr val="FDCFFD"/>
      </a:accent1>
      <a:accent2>
        <a:srgbClr val="B6DFFF"/>
      </a:accent2>
      <a:accent3>
        <a:srgbClr val="8AE3A8"/>
      </a:accent3>
      <a:accent4>
        <a:srgbClr val="A69BFB"/>
      </a:accent4>
      <a:accent5>
        <a:srgbClr val="B5C3FF"/>
      </a:accent5>
      <a:accent6>
        <a:srgbClr val="73E9C4"/>
      </a:accent6>
      <a:hlink>
        <a:srgbClr val="0563C1"/>
      </a:hlink>
      <a:folHlink>
        <a:srgbClr val="954F72"/>
      </a:folHlink>
    </a:clrScheme>
    <a:fontScheme name="Custom 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1600_TF34316244_Win32" id="{F23ED7DB-3505-4CCC-A23C-737A653B864F}" vid="{EE05B8AF-BDE5-44BA-8AE4-882478C46B6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21B937-7172-47A3-B8EF-010B04CBBB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4FA603-F875-4A03-93C9-402691CFAD8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customXml/itemProps3.xml><?xml version="1.0" encoding="utf-8"?>
<ds:datastoreItem xmlns:ds="http://schemas.openxmlformats.org/officeDocument/2006/customXml" ds:itemID="{2F87CEBD-BBDE-418A-B819-466B763DD4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Капля</Template>
  <TotalTime>537</TotalTime>
  <Words>597</Words>
  <Application>Microsoft Office PowerPoint</Application>
  <PresentationFormat>Широкоэкранный</PresentationFormat>
  <Paragraphs>54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PT Serif</vt:lpstr>
      <vt:lpstr>Times New Roman</vt:lpstr>
      <vt:lpstr>Тема Office</vt:lpstr>
      <vt:lpstr>Certainly, travel is more than the seeing of sights; it’s the change that goes on, deep and permanent, in the ideas of living.</vt:lpstr>
      <vt:lpstr>2</vt:lpstr>
      <vt:lpstr> Homework</vt:lpstr>
      <vt:lpstr> P.96, ex.3 People can travel by land, by sea and by air When people travel by land they can use bikes, motorbikes, cars, trains and buses. </vt:lpstr>
      <vt:lpstr>When people travel by sea they can use ships, boats, yachts, ferries and even canoes.</vt:lpstr>
      <vt:lpstr>When people travel by air they can use planes, helicopters and hot air balloons. </vt:lpstr>
      <vt:lpstr>p.96,ex.4 Listen to Sophie, Greg and Peter. They are giving their opinions on different means of transport. How does each person prefer to travel? Why?</vt:lpstr>
      <vt:lpstr>The first group:   When you travel by train you can _____________ but on the other hand you can ________ .   When you travel by plane you can _____________ but on the other hand you can ________.   When you travel by bicycle you can ____________ but on the other hand you can _______ .       The second group:  When you travel by boat/ ship you can _________ but on the other hand you can _________.   When you travel by car you can _______________ but on the other hand you can _________ .   When you travel by bus you can _______________ but on the other hand you can _________ .    </vt:lpstr>
      <vt:lpstr>1.It drives me up the wall – annoy someone greatly    2.off the beaten track  - away from usual routes and places   </vt:lpstr>
      <vt:lpstr>3. to ship off – to send one to a different location, often abruptly, unceremoniously, perhaps as punishment   4.to be in the same boat – to be in the same unpleasant situation or to have the same problem as other people         </vt:lpstr>
      <vt:lpstr>5.to fly off the handle — to get angry and maybe violent   6.to hit the road  - to go away; to  leave a place        </vt:lpstr>
      <vt:lpstr> “My father flew off the handle when I crashed the car,” Nonna said.  “I want to stay off the beaten track,” Mary said.  “We must hit the road” Helen said.           </vt:lpstr>
      <vt:lpstr>         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Семейный досуг и традиции</dc:title>
  <dc:creator>Таня</dc:creator>
  <cp:lastModifiedBy>Таня</cp:lastModifiedBy>
  <cp:revision>73</cp:revision>
  <dcterms:created xsi:type="dcterms:W3CDTF">2024-01-20T18:16:58Z</dcterms:created>
  <dcterms:modified xsi:type="dcterms:W3CDTF">2024-02-20T18:01:25Z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