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sldIdLst>
    <p:sldId id="256" r:id="rId2"/>
    <p:sldId id="296" r:id="rId3"/>
    <p:sldId id="307" r:id="rId4"/>
    <p:sldId id="360" r:id="rId5"/>
    <p:sldId id="293" r:id="rId6"/>
    <p:sldId id="295" r:id="rId7"/>
    <p:sldId id="331" r:id="rId8"/>
    <p:sldId id="333" r:id="rId9"/>
    <p:sldId id="334" r:id="rId10"/>
    <p:sldId id="335" r:id="rId11"/>
    <p:sldId id="336" r:id="rId12"/>
    <p:sldId id="337" r:id="rId13"/>
    <p:sldId id="310" r:id="rId14"/>
    <p:sldId id="321" r:id="rId15"/>
    <p:sldId id="338" r:id="rId16"/>
    <p:sldId id="339" r:id="rId17"/>
    <p:sldId id="342" r:id="rId18"/>
    <p:sldId id="341" r:id="rId19"/>
    <p:sldId id="344" r:id="rId20"/>
    <p:sldId id="299" r:id="rId21"/>
    <p:sldId id="350" r:id="rId22"/>
    <p:sldId id="345" r:id="rId23"/>
    <p:sldId id="346" r:id="rId24"/>
    <p:sldId id="359" r:id="rId25"/>
    <p:sldId id="347" r:id="rId26"/>
    <p:sldId id="348" r:id="rId27"/>
    <p:sldId id="319" r:id="rId28"/>
    <p:sldId id="330" r:id="rId29"/>
    <p:sldId id="316" r:id="rId30"/>
    <p:sldId id="317" r:id="rId31"/>
    <p:sldId id="351" r:id="rId32"/>
    <p:sldId id="353" r:id="rId33"/>
    <p:sldId id="354" r:id="rId34"/>
    <p:sldId id="355" r:id="rId35"/>
    <p:sldId id="356" r:id="rId36"/>
    <p:sldId id="358" r:id="rId37"/>
    <p:sldId id="312" r:id="rId38"/>
    <p:sldId id="357" r:id="rId39"/>
    <p:sldId id="361" r:id="rId40"/>
    <p:sldId id="276" r:id="rId41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515" autoAdjust="0"/>
    <p:restoredTop sz="88757" autoAdjust="0"/>
  </p:normalViewPr>
  <p:slideViewPr>
    <p:cSldViewPr>
      <p:cViewPr varScale="1">
        <p:scale>
          <a:sx n="64" d="100"/>
          <a:sy n="64" d="100"/>
        </p:scale>
        <p:origin x="-136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xmlns="" id="{270BA6E4-4280-4632-91A9-20F7C759317D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>
              <a:extLst>
                <a:ext uri="{FF2B5EF4-FFF2-40B4-BE49-F238E27FC236}">
                  <a16:creationId xmlns:a16="http://schemas.microsoft.com/office/drawing/2014/main" xmlns="" id="{587A6867-7BE8-4EA9-8E21-D93840E05908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>
                <a:extLst>
                  <a:ext uri="{FF2B5EF4-FFF2-40B4-BE49-F238E27FC236}">
                    <a16:creationId xmlns:a16="http://schemas.microsoft.com/office/drawing/2014/main" xmlns="" id="{414806CD-29E5-4623-B47E-8D4FDA9A8860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/>
              </a:p>
            </p:txBody>
          </p:sp>
          <p:sp>
            <p:nvSpPr>
              <p:cNvPr id="9" name="Freeform 5">
                <a:extLst>
                  <a:ext uri="{FF2B5EF4-FFF2-40B4-BE49-F238E27FC236}">
                    <a16:creationId xmlns:a16="http://schemas.microsoft.com/office/drawing/2014/main" xmlns="" id="{D285F4A6-2567-462A-95DB-329500A29BA9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/>
              </a:p>
            </p:txBody>
          </p:sp>
          <p:sp>
            <p:nvSpPr>
              <p:cNvPr id="10" name="Freeform 6">
                <a:extLst>
                  <a:ext uri="{FF2B5EF4-FFF2-40B4-BE49-F238E27FC236}">
                    <a16:creationId xmlns:a16="http://schemas.microsoft.com/office/drawing/2014/main" xmlns="" id="{07F9967A-5397-4704-A052-F0198D808386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/>
              </a:p>
            </p:txBody>
          </p:sp>
          <p:sp>
            <p:nvSpPr>
              <p:cNvPr id="11" name="Freeform 7">
                <a:extLst>
                  <a:ext uri="{FF2B5EF4-FFF2-40B4-BE49-F238E27FC236}">
                    <a16:creationId xmlns:a16="http://schemas.microsoft.com/office/drawing/2014/main" xmlns="" id="{B050A921-7529-4085-9306-943F1C8F6EF1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" name="Freeform 8">
                <a:extLst>
                  <a:ext uri="{FF2B5EF4-FFF2-40B4-BE49-F238E27FC236}">
                    <a16:creationId xmlns:a16="http://schemas.microsoft.com/office/drawing/2014/main" xmlns="" id="{C7B20CD6-08D0-40F5-9F9B-78E47255835D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/>
              </a:p>
            </p:txBody>
          </p:sp>
        </p:grpSp>
        <p:sp>
          <p:nvSpPr>
            <p:cNvPr id="6" name="Freeform 9">
              <a:extLst>
                <a:ext uri="{FF2B5EF4-FFF2-40B4-BE49-F238E27FC236}">
                  <a16:creationId xmlns:a16="http://schemas.microsoft.com/office/drawing/2014/main" xmlns="" id="{3077474C-4854-4E64-9AA5-4057AFE45CA9}"/>
                </a:ext>
              </a:extLst>
            </p:cNvPr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7" name="Freeform 10">
              <a:extLst>
                <a:ext uri="{FF2B5EF4-FFF2-40B4-BE49-F238E27FC236}">
                  <a16:creationId xmlns:a16="http://schemas.microsoft.com/office/drawing/2014/main" xmlns="" id="{9BC2E421-2AB4-4D41-9CE4-4850482862A9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437 h 1906"/>
                <a:gd name="T4" fmla="*/ 5812 w 5740"/>
                <a:gd name="T5" fmla="*/ 1437 h 1906"/>
                <a:gd name="T6" fmla="*/ 5812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2235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ru-RU" altLang="ru-RU" noProof="0"/>
              <a:t>Образец заголовка</a:t>
            </a:r>
          </a:p>
        </p:txBody>
      </p:sp>
      <p:sp>
        <p:nvSpPr>
          <p:cNvPr id="52236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ru-RU" altLang="ru-RU" noProof="0"/>
              <a:t>Образец подзаголовка</a:t>
            </a:r>
          </a:p>
        </p:txBody>
      </p:sp>
      <p:sp>
        <p:nvSpPr>
          <p:cNvPr id="13" name="Rectangle 13">
            <a:extLst>
              <a:ext uri="{FF2B5EF4-FFF2-40B4-BE49-F238E27FC236}">
                <a16:creationId xmlns:a16="http://schemas.microsoft.com/office/drawing/2014/main" xmlns="" id="{269F9107-8634-4E94-A85E-CB8B6D0B9189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4" name="Rectangle 14">
            <a:extLst>
              <a:ext uri="{FF2B5EF4-FFF2-40B4-BE49-F238E27FC236}">
                <a16:creationId xmlns:a16="http://schemas.microsoft.com/office/drawing/2014/main" xmlns="" id="{24065BF6-46FA-4152-A62C-239ADE380D3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5" name="Rectangle 15">
            <a:extLst>
              <a:ext uri="{FF2B5EF4-FFF2-40B4-BE49-F238E27FC236}">
                <a16:creationId xmlns:a16="http://schemas.microsoft.com/office/drawing/2014/main" xmlns="" id="{70841DBA-29C6-47FC-9B0B-9E3A1CB597F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3B27C6E-570E-4CC8-9A20-CF62B90B6F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893509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201C19DF-D82D-42E8-89EA-96E4FC1ED1F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xmlns="" id="{A819A120-9226-4378-B62F-322872752E8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161066-2692-40BD-B378-364FC0505D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xmlns="" id="{7CDEF93B-37A1-4CA8-991D-E851762AA286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907129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8B3D4476-5CF4-4119-A113-85978944396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xmlns="" id="{419E847C-3AB2-4D91-9884-52F08A41F7C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73C9AA-EFC9-49B9-A05D-CBE8BFF61B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xmlns="" id="{522DCCB9-2958-4433-9C66-83538D4617C0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965090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570C1F30-EC0D-40CC-A9B7-AE634DD8DC5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xmlns="" id="{908E0891-DDDC-404A-A0D5-2F6EFE25E41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9B3463-E986-4048-A71C-B18BA5DCD4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xmlns="" id="{EB380AE6-BF8F-4264-BFAF-A188B30EAB82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152286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5151FAD3-7E74-4D5E-9C48-C05E6656D34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xmlns="" id="{44F8E680-E3CE-49D9-9A03-A5D1852FD47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11A8C4-23CA-434F-8D7F-45BFCB1566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xmlns="" id="{33194D65-30E7-4C67-8955-34F1B286F64A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383589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xmlns="" id="{DA94005F-DE28-49B8-A24C-37314222B8C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xmlns="" id="{EC2C29FC-E819-4EF8-BC39-89789CD7419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CB9CB8-8C46-4D5E-BEA4-19CB856A8C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14">
            <a:extLst>
              <a:ext uri="{FF2B5EF4-FFF2-40B4-BE49-F238E27FC236}">
                <a16:creationId xmlns:a16="http://schemas.microsoft.com/office/drawing/2014/main" xmlns="" id="{4B8782B1-56D9-4BD1-B526-7287C3C86C0B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287767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xmlns="" id="{F105BC79-2970-4F21-A07C-05BA0B79C64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xmlns="" id="{D437666D-33A5-4A55-8AB8-BDC79D8FAF6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3AB002-2DBE-4F72-973B-4D72122433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9" name="Rectangle 14">
            <a:extLst>
              <a:ext uri="{FF2B5EF4-FFF2-40B4-BE49-F238E27FC236}">
                <a16:creationId xmlns:a16="http://schemas.microsoft.com/office/drawing/2014/main" xmlns="" id="{ABD9A86B-26A6-4B2D-8A21-2CD834DD594D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535940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443BFDA1-8822-4ED8-9A61-289677ACAC6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9B5E8D8B-C049-4BDD-A262-15E617AE2C7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736723-43DE-4A26-98B6-A68FC29E3C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xmlns="" id="{3C3DAA45-8526-44AD-B45B-EC921DF565DB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777211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xmlns="" id="{E486CB52-82A4-4CCE-929D-64BA96B46CB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xmlns="" id="{8A055911-42FA-410D-8A7C-532494A8646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BEE639-055F-4478-B563-F46D6D94B9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4" name="Rectangle 14">
            <a:extLst>
              <a:ext uri="{FF2B5EF4-FFF2-40B4-BE49-F238E27FC236}">
                <a16:creationId xmlns:a16="http://schemas.microsoft.com/office/drawing/2014/main" xmlns="" id="{DD8371DF-0E4D-4191-89D4-AA93658E9742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962111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xmlns="" id="{08B7CC06-7F25-4C4F-BF6F-B85EBBB89B6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xmlns="" id="{CCCC4220-F50E-42C4-8D5F-8654A64CED7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900FCD-66C6-41A6-B323-60D996EA66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14">
            <a:extLst>
              <a:ext uri="{FF2B5EF4-FFF2-40B4-BE49-F238E27FC236}">
                <a16:creationId xmlns:a16="http://schemas.microsoft.com/office/drawing/2014/main" xmlns="" id="{E5712FDE-4B61-470C-A45D-77C095B20456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9823464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xmlns="" id="{2BE58A3F-B616-4043-B23D-1B6E6F42A63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xmlns="" id="{26A26C6C-EF7F-4100-B939-2607FA293EC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BFF9B1-22DE-4D71-A69A-A937B1F762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14">
            <a:extLst>
              <a:ext uri="{FF2B5EF4-FFF2-40B4-BE49-F238E27FC236}">
                <a16:creationId xmlns:a16="http://schemas.microsoft.com/office/drawing/2014/main" xmlns="" id="{C736EA46-87F3-40AD-B27F-CEC497C4C595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790269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7999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>
            <a:extLst>
              <a:ext uri="{FF2B5EF4-FFF2-40B4-BE49-F238E27FC236}">
                <a16:creationId xmlns:a16="http://schemas.microsoft.com/office/drawing/2014/main" xmlns="" id="{33C99C9A-F085-4D4F-8099-FE39214E3025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1203" name="Rectangle 3">
            <a:extLst>
              <a:ext uri="{FF2B5EF4-FFF2-40B4-BE49-F238E27FC236}">
                <a16:creationId xmlns:a16="http://schemas.microsoft.com/office/drawing/2014/main" xmlns="" id="{5DE107BC-DB09-4DF1-B478-C9EA90508BB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CC0870E-4271-460D-8196-00B051CA2F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grpSp>
        <p:nvGrpSpPr>
          <p:cNvPr id="1028" name="Group 4">
            <a:extLst>
              <a:ext uri="{FF2B5EF4-FFF2-40B4-BE49-F238E27FC236}">
                <a16:creationId xmlns:a16="http://schemas.microsoft.com/office/drawing/2014/main" xmlns="" id="{A9F6D390-6C8B-4283-A031-A5817B8245FB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>
              <a:extLst>
                <a:ext uri="{FF2B5EF4-FFF2-40B4-BE49-F238E27FC236}">
                  <a16:creationId xmlns:a16="http://schemas.microsoft.com/office/drawing/2014/main" xmlns="" id="{405FE320-AD58-4D6B-8AF5-0BAD9322CC87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51206" name="Freeform 6">
                <a:extLst>
                  <a:ext uri="{FF2B5EF4-FFF2-40B4-BE49-F238E27FC236}">
                    <a16:creationId xmlns:a16="http://schemas.microsoft.com/office/drawing/2014/main" xmlns="" id="{B45E262C-460D-4C2F-BDC7-FE6D50DD7FE4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/>
              </a:p>
            </p:txBody>
          </p:sp>
          <p:sp>
            <p:nvSpPr>
              <p:cNvPr id="51207" name="Freeform 7">
                <a:extLst>
                  <a:ext uri="{FF2B5EF4-FFF2-40B4-BE49-F238E27FC236}">
                    <a16:creationId xmlns:a16="http://schemas.microsoft.com/office/drawing/2014/main" xmlns="" id="{355F23E0-4CB4-4E2A-A464-79FD5F511134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/>
              </a:p>
            </p:txBody>
          </p:sp>
          <p:sp>
            <p:nvSpPr>
              <p:cNvPr id="51208" name="Freeform 8">
                <a:extLst>
                  <a:ext uri="{FF2B5EF4-FFF2-40B4-BE49-F238E27FC236}">
                    <a16:creationId xmlns:a16="http://schemas.microsoft.com/office/drawing/2014/main" xmlns="" id="{921D02B8-67EF-4081-A04B-30D3BDE7401D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/>
              </a:p>
            </p:txBody>
          </p:sp>
          <p:sp>
            <p:nvSpPr>
              <p:cNvPr id="1038" name="Freeform 9">
                <a:extLst>
                  <a:ext uri="{FF2B5EF4-FFF2-40B4-BE49-F238E27FC236}">
                    <a16:creationId xmlns:a16="http://schemas.microsoft.com/office/drawing/2014/main" xmlns="" id="{2D4F031B-A19C-455B-889D-4851F9467C7A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210" name="Freeform 10">
                <a:extLst>
                  <a:ext uri="{FF2B5EF4-FFF2-40B4-BE49-F238E27FC236}">
                    <a16:creationId xmlns:a16="http://schemas.microsoft.com/office/drawing/2014/main" xmlns="" id="{90AF548A-C67B-4E2B-89CC-1159F8F2FB84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/>
              </a:p>
            </p:txBody>
          </p:sp>
        </p:grpSp>
        <p:sp>
          <p:nvSpPr>
            <p:cNvPr id="51211" name="Freeform 11">
              <a:extLst>
                <a:ext uri="{FF2B5EF4-FFF2-40B4-BE49-F238E27FC236}">
                  <a16:creationId xmlns:a16="http://schemas.microsoft.com/office/drawing/2014/main" xmlns="" id="{D4C5A191-F4F8-451C-A27F-EAF5A3FA2073}"/>
                </a:ext>
              </a:extLst>
            </p:cNvPr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1034" name="Freeform 12">
              <a:extLst>
                <a:ext uri="{FF2B5EF4-FFF2-40B4-BE49-F238E27FC236}">
                  <a16:creationId xmlns:a16="http://schemas.microsoft.com/office/drawing/2014/main" xmlns="" id="{AF08FB3B-8F39-4D41-9415-3324B6A9978A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437 h 1906"/>
                <a:gd name="T4" fmla="*/ 5812 w 5740"/>
                <a:gd name="T5" fmla="*/ 1437 h 1906"/>
                <a:gd name="T6" fmla="*/ 5812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1213" name="Rectangle 13">
            <a:extLst>
              <a:ext uri="{FF2B5EF4-FFF2-40B4-BE49-F238E27FC236}">
                <a16:creationId xmlns:a16="http://schemas.microsoft.com/office/drawing/2014/main" xmlns="" id="{7B0A7C21-26AE-4BFB-B207-F0821BF038DA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51214" name="Rectangle 14">
            <a:extLst>
              <a:ext uri="{FF2B5EF4-FFF2-40B4-BE49-F238E27FC236}">
                <a16:creationId xmlns:a16="http://schemas.microsoft.com/office/drawing/2014/main" xmlns="" id="{11B7FD9C-62A8-4791-BD8A-D0617A00BC1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1215" name="Rectangle 15">
            <a:extLst>
              <a:ext uri="{FF2B5EF4-FFF2-40B4-BE49-F238E27FC236}">
                <a16:creationId xmlns:a16="http://schemas.microsoft.com/office/drawing/2014/main" xmlns="" id="{38514292-87D7-4E38-A435-AED2C281AC4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08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32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28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n"/>
        <a:defRPr sz="24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slideLayout" Target="../slideLayouts/slideLayout4.xml"/><Relationship Id="rId1" Type="http://schemas.openxmlformats.org/officeDocument/2006/relationships/video" Target="file:///C:\Users\&#1057;&#1059;&#1057;&#1051;&#1048;&#1050;&#1048;\Desktop\&#1087;&#1088;&#1077;&#1079;&#1077;&#1085;&#1090;&#1072;&#1094;&#1080;&#1103;\VID-20230226-WA0048.mp4" TargetMode="Externa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7" Type="http://schemas.openxmlformats.org/officeDocument/2006/relationships/image" Target="../media/image84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6.jpeg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2542E2BB-B5A9-4CE0-8510-695B8D03F18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90500" y="104775"/>
            <a:ext cx="8763000" cy="314325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28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МБДОУ </a:t>
            </a:r>
            <a:r>
              <a:rPr lang="ru-RU" altLang="ru-RU" sz="28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«Детский </a:t>
            </a:r>
            <a:r>
              <a:rPr lang="ru-RU" altLang="ru-RU" sz="28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сад №</a:t>
            </a:r>
            <a:r>
              <a:rPr lang="ru-RU" altLang="ru-RU" sz="28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altLang="ru-RU" sz="28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п.Верховье</a:t>
            </a:r>
            <a:r>
              <a:rPr lang="ru-RU" altLang="ru-RU" sz="28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altLang="ru-RU" sz="28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3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«Формирование </a:t>
            </a:r>
            <a:r>
              <a:rPr lang="ru-RU" alt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экологической культуры детей </a:t>
            </a:r>
            <a:br>
              <a:rPr lang="ru-RU" alt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старшего возраста </a:t>
            </a:r>
            <a:br>
              <a:rPr lang="ru-RU" alt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через ознакомление </a:t>
            </a:r>
            <a:br>
              <a:rPr lang="ru-RU" alt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3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природой родного края»</a:t>
            </a: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DB86E1D1-369C-4A9A-B7BC-259CAB58EBB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267200" y="4114800"/>
            <a:ext cx="4495800" cy="1905000"/>
          </a:xfrm>
        </p:spPr>
        <p:txBody>
          <a:bodyPr/>
          <a:lstStyle/>
          <a:p>
            <a:pPr algn="r" eaLnBrk="1" hangingPunct="1">
              <a:lnSpc>
                <a:spcPct val="80000"/>
              </a:lnSpc>
              <a:defRPr/>
            </a:pPr>
            <a:r>
              <a:rPr lang="ru-RU" altLang="ru-RU" sz="2800" b="1" dirty="0"/>
              <a:t>                                         </a:t>
            </a: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Подготовила</a:t>
            </a:r>
            <a:r>
              <a:rPr lang="ru-RU" alt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</a:p>
          <a:p>
            <a:pPr algn="r" eaLnBrk="1" hangingPunct="1">
              <a:lnSpc>
                <a:spcPct val="80000"/>
              </a:lnSpc>
              <a:defRPr/>
            </a:pPr>
            <a:r>
              <a:rPr lang="ru-RU" alt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воспитатель                                  Мусликова Елена      </a:t>
            </a: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Александровна</a:t>
            </a:r>
          </a:p>
          <a:p>
            <a:pPr algn="r" eaLnBrk="1" hangingPunct="1">
              <a:lnSpc>
                <a:spcPct val="80000"/>
              </a:lnSpc>
              <a:defRPr/>
            </a:pPr>
            <a:endParaRPr lang="ru-RU" alt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 eaLnBrk="1" hangingPunct="1">
              <a:lnSpc>
                <a:spcPct val="80000"/>
              </a:lnSpc>
              <a:defRPr/>
            </a:pP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2023 г.</a:t>
            </a:r>
            <a:endParaRPr lang="ru-RU" alt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AD28041-A361-43F2-9181-B798F88894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8200" y="533400"/>
            <a:ext cx="2074517" cy="29587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F0D6A6B-0C71-4B8B-9FCE-C87567828C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48400" y="457200"/>
            <a:ext cx="2098483" cy="29784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FFB34DA-B53E-4A18-A8C6-39509619FE3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05200" y="343159"/>
            <a:ext cx="2181832" cy="30728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31720E66-52BD-4DE0-AD21-60D4C38DD61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28800" y="3887184"/>
            <a:ext cx="6324600" cy="28978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9987708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0DE52E7-076C-4A88-90D4-CF337DF71D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" y="64957"/>
            <a:ext cx="4535905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12B7183-F520-4D95-A18C-3649A5DBB1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649" y="2743200"/>
            <a:ext cx="3028950" cy="4038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5A28E841-3177-41C3-8FC3-314A72FF24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4267572" y="2149271"/>
            <a:ext cx="3999073" cy="52190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1448F8AD-96C4-4542-96D8-54C568ECCF4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5873342" y="-663348"/>
            <a:ext cx="2390422" cy="41508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5266882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9BDBAF71-4F97-4198-B835-C798AABF86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-82958" y="492290"/>
            <a:ext cx="381000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0AF6AAA-3A0D-48F4-A891-D2EF5816BB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4363454" y="-717885"/>
            <a:ext cx="3789948" cy="525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DCEE8E49-B7C8-43B2-B414-99D8200B8FF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026" b="4809"/>
          <a:stretch/>
        </p:blipFill>
        <p:spPr>
          <a:xfrm rot="16200000">
            <a:off x="880843" y="3471839"/>
            <a:ext cx="2898809" cy="38739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DF8CA48A-921C-4DFC-8163-7EB2741F043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5265620" y="3377365"/>
            <a:ext cx="2874548" cy="4038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0376589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F4FBE26-8932-4227-85BC-AF02E6544B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Чтение художественной литературы 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Объект 7">
            <a:extLst>
              <a:ext uri="{FF2B5EF4-FFF2-40B4-BE49-F238E27FC236}">
                <a16:creationId xmlns:a16="http://schemas.microsoft.com/office/drawing/2014/main" xmlns="" id="{0879CD7C-F3DF-49E0-91B7-FE13BF13B260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2347913"/>
            <a:ext cx="4038600" cy="3028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196" name="Объект 9">
            <a:extLst>
              <a:ext uri="{FF2B5EF4-FFF2-40B4-BE49-F238E27FC236}">
                <a16:creationId xmlns:a16="http://schemas.microsoft.com/office/drawing/2014/main" xmlns="" id="{93071E30-8184-4DED-9090-7E3C81AE5A51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8200" y="2347913"/>
            <a:ext cx="4038600" cy="3028950"/>
          </a:xfrm>
          <a:prstGeom prst="roundRect">
            <a:avLst>
              <a:gd name="adj" fmla="val 16667"/>
            </a:avLst>
          </a:prstGeom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0FB4112-A929-4F57-913E-1D9F1E2826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4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Ведение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дневников наблюдения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xmlns="" id="{BABD7286-99C4-4D56-AF3A-BD6911505E9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4400" y="1746083"/>
            <a:ext cx="3291718" cy="22707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Объект 9">
            <a:extLst>
              <a:ext uri="{FF2B5EF4-FFF2-40B4-BE49-F238E27FC236}">
                <a16:creationId xmlns:a16="http://schemas.microsoft.com/office/drawing/2014/main" xmlns="" id="{DFAC4E4A-0836-4658-BB2C-E7441E88819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2048035"/>
            <a:ext cx="4038600" cy="393763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700C6820-549E-4505-90D5-1BB0881A17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19200" y="4304288"/>
            <a:ext cx="2878472" cy="23859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7C11CC9-E61D-48B9-8162-924B1943A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«Огород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подоконнике»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917122D3-7811-480C-8716-B5A9469C5F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1986" y="2147162"/>
            <a:ext cx="2471634" cy="370231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D7EEA3AA-16B9-4AC3-9470-3B95DA077CD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5201" y="4419600"/>
            <a:ext cx="4876800" cy="19504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17AABDAA-680D-4823-A6CC-85619FFA2E56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0" y="1676400"/>
            <a:ext cx="2829450" cy="21210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BD6E4B44-B29A-4EDF-A6AA-C8037863FF3D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77271" y="1905000"/>
            <a:ext cx="3115326" cy="22069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6708852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29B3159-8775-4DCB-AD7E-A5A84556A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Посадка семян</a:t>
            </a:r>
            <a:endParaRPr lang="ru-RU" sz="4000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779E9FA1-8D9A-4DEA-8F09-C849F23C365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-521572" y="2231886"/>
            <a:ext cx="3189466" cy="16579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xmlns="" id="{4B7EF02C-ACA0-4C8C-9564-B05042EE0AC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754" r="25988"/>
          <a:stretch/>
        </p:blipFill>
        <p:spPr>
          <a:xfrm>
            <a:off x="914400" y="4114800"/>
            <a:ext cx="2209800" cy="24757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8F872EF8-9582-424D-A0B8-C0ACFA5E597C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62200" y="1219200"/>
            <a:ext cx="1828800" cy="270216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C95ADB2F-1CD4-49C1-B569-90B2B8FE0031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52800" y="3733800"/>
            <a:ext cx="2371089" cy="293056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26E228E3-C08A-4675-A56F-B8EC1E23CA39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86400" y="1295400"/>
            <a:ext cx="3032395" cy="21353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Объект 7">
            <a:extLst>
              <a:ext uri="{FF2B5EF4-FFF2-40B4-BE49-F238E27FC236}">
                <a16:creationId xmlns:a16="http://schemas.microsoft.com/office/drawing/2014/main" xmlns="" id="{18643615-0713-4101-81A2-92B28A2E131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019800" y="3708922"/>
            <a:ext cx="2693232" cy="2995561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2482631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5120C09-9484-48EE-93A3-CCBD7B799F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xmlns="" id="{7B1D666C-CA74-47BE-8C59-2EA23E531F1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85454" y="2209800"/>
            <a:ext cx="2462709" cy="35203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C601CAF1-3148-4368-809E-7B1EA1F62F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2223" y="2209800"/>
            <a:ext cx="2480468" cy="34441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A72479BD-447E-4459-8B1F-1774DCA5F83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12085" r="22447"/>
          <a:stretch/>
        </p:blipFill>
        <p:spPr>
          <a:xfrm>
            <a:off x="3099769" y="1905000"/>
            <a:ext cx="3206423" cy="43944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6111957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8522D24-9F85-4287-81E6-4CBC4BD13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Уход за растениями</a:t>
            </a:r>
            <a:endParaRPr lang="ru-RU" sz="40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2F932DB-1CDC-43A3-95FD-37A66B6CE6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05200" y="1981200"/>
            <a:ext cx="2246122" cy="37148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Picture 6" descr="C:\Users\Admin\Pictures\492b2c2f-72d8-44f9-99d3-a7ebc40bfd5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00" y="1219200"/>
            <a:ext cx="2000250" cy="2667000"/>
          </a:xfrm>
          <a:prstGeom prst="rect">
            <a:avLst/>
          </a:prstGeom>
          <a:noFill/>
        </p:spPr>
      </p:pic>
      <p:pic>
        <p:nvPicPr>
          <p:cNvPr id="13" name="Picture 7" descr="C:\Users\Admin\Pictures\117033f2-0485-4c8f-a9fb-470efa8ea05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400" y="4114800"/>
            <a:ext cx="1924014" cy="2563750"/>
          </a:xfrm>
          <a:prstGeom prst="rect">
            <a:avLst/>
          </a:prstGeom>
          <a:noFill/>
        </p:spPr>
      </p:pic>
      <p:pic>
        <p:nvPicPr>
          <p:cNvPr id="14" name="Picture 5" descr="C:\Users\Admin\Pictures\a320b6ad-c986-4608-9581-b7e2139e65f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" y="1219200"/>
            <a:ext cx="1943100" cy="2590800"/>
          </a:xfrm>
          <a:prstGeom prst="rect">
            <a:avLst/>
          </a:prstGeom>
          <a:noFill/>
        </p:spPr>
      </p:pic>
      <p:pic>
        <p:nvPicPr>
          <p:cNvPr id="15" name="Picture 9" descr="C:\Users\Admin\Pictures\5ee306d8-9b97-43e7-85ce-65b996fae61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0600" y="4038600"/>
            <a:ext cx="1943100" cy="2590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864040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ED15F1-1E32-4924-A92E-D2C5DACA6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chemeClr val="tx1"/>
                </a:solidFill>
              </a:rPr>
              <a:t>Наблюдение </a:t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>за развитием растений в группе</a:t>
            </a: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3A78CEF7-8555-4CAB-BA2B-351BFDF53E6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591303" y="2157238"/>
            <a:ext cx="3160569" cy="381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2821B0C7-277C-402E-B440-47E720B6551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5710277" y="3227088"/>
            <a:ext cx="4525963" cy="20366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E95631A0-8DE2-4CED-89CF-ED79B0D863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00" y="1905000"/>
            <a:ext cx="3235858" cy="43144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2858607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5A60FB2-86E7-4249-A18C-540E20E4C4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3400" y="381000"/>
            <a:ext cx="4648200" cy="5562600"/>
          </a:xfrm>
        </p:spPr>
        <p:txBody>
          <a:bodyPr/>
          <a:lstStyle/>
          <a:p>
            <a:pPr>
              <a:defRPr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«Всё хорошее в людях – из детства!</a:t>
            </a:r>
            <a:b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 истоки добра пробудить?</a:t>
            </a:r>
            <a:b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Прикоснуться к природе всем</a:t>
            </a:r>
            <a:b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сердцем</a:t>
            </a:r>
            <a:b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Удивиться, узнать, полюбить!</a:t>
            </a:r>
            <a:b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Мы хотим, чтоб земля расцветала,</a:t>
            </a:r>
            <a:b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росли, как цветы, малыши,</a:t>
            </a:r>
            <a:b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Чтоб для них экология стала,</a:t>
            </a:r>
            <a:b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 наукой, а частью души! »</a:t>
            </a:r>
            <a:b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Н. Луконин</a:t>
            </a:r>
            <a: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7" name="Picture 9" descr="https://voop.spb.ru/wp-content/uploads/2020/05/67363538.jpg">
            <a:extLst>
              <a:ext uri="{FF2B5EF4-FFF2-40B4-BE49-F238E27FC236}">
                <a16:creationId xmlns:a16="http://schemas.microsoft.com/office/drawing/2014/main" xmlns="" id="{AC26D4EC-1DB5-4B6B-9494-99F131D0E15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066800"/>
            <a:ext cx="4267200" cy="44213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chemeClr val="tx1"/>
                </a:solidFill>
              </a:rPr>
              <a:t>Наблюдение </a:t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>за развитием растений в природе</a:t>
            </a:r>
            <a:endParaRPr lang="ru-RU" sz="4000" dirty="0"/>
          </a:p>
        </p:txBody>
      </p:sp>
      <p:pic>
        <p:nvPicPr>
          <p:cNvPr id="22531" name="Объект 21">
            <a:extLst>
              <a:ext uri="{FF2B5EF4-FFF2-40B4-BE49-F238E27FC236}">
                <a16:creationId xmlns:a16="http://schemas.microsoft.com/office/drawing/2014/main" xmlns="" id="{39BC8572-E957-4862-994C-45B2CCAF8BFC}"/>
              </a:ext>
            </a:extLst>
          </p:cNvPr>
          <p:cNvPicPr>
            <a:picLocks noGrp="1" noChangeAspect="1" noChangeArrowheads="1"/>
          </p:cNvPicPr>
          <p:nvPr>
            <p:ph sz="half" idx="429496729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7034"/>
          <a:stretch/>
        </p:blipFill>
        <p:spPr>
          <a:xfrm>
            <a:off x="6248400" y="2209800"/>
            <a:ext cx="2667000" cy="42297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2532" name="Объект 23">
            <a:extLst>
              <a:ext uri="{FF2B5EF4-FFF2-40B4-BE49-F238E27FC236}">
                <a16:creationId xmlns:a16="http://schemas.microsoft.com/office/drawing/2014/main" xmlns="" id="{FDCB7982-AAAC-48F2-B5CE-DC7A86C490E1}"/>
              </a:ext>
            </a:extLst>
          </p:cNvPr>
          <p:cNvPicPr>
            <a:picLocks noGrp="1" noChangeAspect="1" noChangeArrowheads="1"/>
          </p:cNvPicPr>
          <p:nvPr>
            <p:ph sz="half" idx="4294967295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090" b="24780"/>
          <a:stretch/>
        </p:blipFill>
        <p:spPr>
          <a:xfrm>
            <a:off x="228600" y="2362200"/>
            <a:ext cx="2869532" cy="4114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F33351D-CAEC-4589-B1D0-A0F50D93F546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29000" y="1752600"/>
            <a:ext cx="2507914" cy="41395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6A3C435-DFC1-4DC5-8BBF-4451E9A7A0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>
                <a:solidFill>
                  <a:schemeClr val="tx1"/>
                </a:solidFill>
              </a:rPr>
              <a:t>Э</a:t>
            </a:r>
            <a:r>
              <a:rPr lang="ru-RU" dirty="0" err="1" smtClean="0">
                <a:solidFill>
                  <a:schemeClr val="tx1"/>
                </a:solidFill>
              </a:rPr>
              <a:t>ксперементирование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C7971C9B-1667-43CE-86BE-F9F4317BF49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366560" y="2590800"/>
            <a:ext cx="4410879" cy="33047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DE69B7B5-9FD7-4EE5-B298-5AFD1807A00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6882691" y="3852687"/>
            <a:ext cx="2261310" cy="28811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F070E7FF-5568-484B-A56F-4EE70498CC31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980" y="1676401"/>
            <a:ext cx="2176159" cy="2895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5938164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E4BA8CD-28D7-4160-9BF9-B09B0487D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Исследование окружающего мира</a:t>
            </a:r>
            <a:endParaRPr lang="ru-RU" sz="4000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E34A678B-34E3-4723-B95F-5D398B1D5EE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05400" y="4103461"/>
            <a:ext cx="3480216" cy="26503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xmlns="" id="{6D1C26F2-A22F-45D6-BF07-9764158E8A2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11" t="17188" r="15320" b="2537"/>
          <a:stretch/>
        </p:blipFill>
        <p:spPr>
          <a:xfrm>
            <a:off x="587582" y="4088617"/>
            <a:ext cx="3417291" cy="24947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7A34FF5F-3A8A-4060-BF5D-840881CB6278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6555579" y="1369221"/>
            <a:ext cx="2228229" cy="23853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D4AAD98C-3BF0-472A-B70F-631A1922C50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r="10807"/>
          <a:stretch/>
        </p:blipFill>
        <p:spPr>
          <a:xfrm>
            <a:off x="533400" y="1295400"/>
            <a:ext cx="3048000" cy="25655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DDA20C0-3B1A-4C98-A411-E293156C545C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62400" y="1295400"/>
            <a:ext cx="2267909" cy="26641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910172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8AF4088-A58E-4DC2-A418-89FAF28537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chemeClr val="tx1"/>
                </a:solidFill>
              </a:rPr>
              <a:t>Акция «Покорми птиц»</a:t>
            </a: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5" name="VID-20230226-WA0048">
            <a:hlinkClick r:id="" action="ppaction://media"/>
            <a:extLst>
              <a:ext uri="{FF2B5EF4-FFF2-40B4-BE49-F238E27FC236}">
                <a16:creationId xmlns:a16="http://schemas.microsoft.com/office/drawing/2014/main" xmlns="" id="{5AE78F5A-CBDA-4C30-B6F8-AF7941A62005}"/>
              </a:ext>
            </a:extLst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905000" y="4114800"/>
            <a:ext cx="1992662" cy="25363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E8003838-1C50-45F9-8C10-ACA81A27B73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600" y="1371600"/>
            <a:ext cx="4926381" cy="25363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D394CFFE-707C-4ED9-854A-594479BE202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189915">
            <a:off x="5092573" y="2490611"/>
            <a:ext cx="4404942" cy="34353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382074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33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D99EB61-FFB7-47B5-BF01-9437784D66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Акция «Весенние окна»</a:t>
            </a:r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0641490A-9215-4E12-8A9E-82547B6EF3B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0600" y="3810000"/>
            <a:ext cx="3291647" cy="24687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xmlns="" id="{8B482E09-82E2-47C3-A1A2-27DF05F771C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76800" y="3810000"/>
            <a:ext cx="3393006" cy="25447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6AE778C-390D-4D2B-9046-259675AB74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475" r="5085"/>
          <a:stretch>
            <a:fillRect/>
          </a:stretch>
        </p:blipFill>
        <p:spPr>
          <a:xfrm>
            <a:off x="914400" y="1371600"/>
            <a:ext cx="3886200" cy="21948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C4E5DB0F-5189-4113-9CF4-BA8E909009D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5000" y="1524000"/>
            <a:ext cx="2615848" cy="19618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4089630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04CE55F-8922-48FF-BA8E-1AE89738E8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chemeClr val="tx1"/>
                </a:solidFill>
              </a:rPr>
              <a:t>Лепка</a:t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>«Птицы – наши друзья!»</a:t>
            </a: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xmlns="" id="{A8BB6286-6158-413F-8C20-5A37A04376D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753875">
            <a:off x="4993811" y="1974163"/>
            <a:ext cx="3678244" cy="218126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CF9BF041-D164-409F-B8F6-6127B1F0C6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203386">
            <a:off x="711200" y="1905000"/>
            <a:ext cx="3091680" cy="23187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99B2B49F-9E92-443B-93B2-76A4483C9E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1808"/>
          <a:stretch/>
        </p:blipFill>
        <p:spPr>
          <a:xfrm>
            <a:off x="2590800" y="4172661"/>
            <a:ext cx="4282071" cy="251119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12918760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6AA1ACE-C32A-4020-81AB-291BF9483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Пластилинография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«Весёлая пчёлка»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F3FB6C4A-987E-4E44-A750-71A8F21CF61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/>
          <a:srcRect l="156" t="26552" r="-156" b="3885"/>
          <a:stretch/>
        </p:blipFill>
        <p:spPr>
          <a:xfrm>
            <a:off x="1219200" y="1981200"/>
            <a:ext cx="2999898" cy="45501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46F0D889-E3AA-48E9-A68D-CA835F4F940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0" y="1990267"/>
            <a:ext cx="3200400" cy="45641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7947282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9B4BACD-7B62-436E-92B8-CADCA338A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Рисование</a:t>
            </a:r>
          </a:p>
        </p:txBody>
      </p:sp>
      <p:pic>
        <p:nvPicPr>
          <p:cNvPr id="13315" name="Объект 8">
            <a:extLst>
              <a:ext uri="{FF2B5EF4-FFF2-40B4-BE49-F238E27FC236}">
                <a16:creationId xmlns:a16="http://schemas.microsoft.com/office/drawing/2014/main" xmlns="" id="{49CF8888-6B30-43B4-ADB3-BA6BDBA66DBE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181600" y="4267200"/>
            <a:ext cx="3557041" cy="211828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316" name="Объект 15">
            <a:extLst>
              <a:ext uri="{FF2B5EF4-FFF2-40B4-BE49-F238E27FC236}">
                <a16:creationId xmlns:a16="http://schemas.microsoft.com/office/drawing/2014/main" xmlns="" id="{8627A2D8-0810-4F00-A3BC-A7075E442BB1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029200" y="1828800"/>
            <a:ext cx="3785641" cy="22544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2E5248D-3A1D-4772-AA46-A396288F7C5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1309" y="2743200"/>
            <a:ext cx="4128002" cy="30960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A226F1C-FFFD-47A5-ABDC-D0EFB31750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H="1">
            <a:off x="503238" y="274638"/>
            <a:ext cx="8183562" cy="1143000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Аппликация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4339" name="Объект 7">
            <a:extLst>
              <a:ext uri="{FF2B5EF4-FFF2-40B4-BE49-F238E27FC236}">
                <a16:creationId xmlns:a16="http://schemas.microsoft.com/office/drawing/2014/main" xmlns="" id="{7A158508-26D4-45B4-86DD-0BD646F003DD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739809" y="3200400"/>
            <a:ext cx="4038600" cy="3028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340" name="Объект 9">
            <a:extLst>
              <a:ext uri="{FF2B5EF4-FFF2-40B4-BE49-F238E27FC236}">
                <a16:creationId xmlns:a16="http://schemas.microsoft.com/office/drawing/2014/main" xmlns="" id="{D251A656-22D3-46F3-9FF5-3C22B6B46250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96823" y="1600200"/>
            <a:ext cx="4038600" cy="3028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8E96068-A5B8-47E1-8727-1901B1F0A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Труд в уголке природы</a:t>
            </a:r>
          </a:p>
        </p:txBody>
      </p:sp>
      <p:pic>
        <p:nvPicPr>
          <p:cNvPr id="16387" name="Объект 7">
            <a:extLst>
              <a:ext uri="{FF2B5EF4-FFF2-40B4-BE49-F238E27FC236}">
                <a16:creationId xmlns:a16="http://schemas.microsoft.com/office/drawing/2014/main" xmlns="" id="{68D82292-5F2F-46A5-974A-E4214C222E7B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57200" y="2971800"/>
            <a:ext cx="2632160" cy="35095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388" name="Объект 9">
            <a:extLst>
              <a:ext uri="{FF2B5EF4-FFF2-40B4-BE49-F238E27FC236}">
                <a16:creationId xmlns:a16="http://schemas.microsoft.com/office/drawing/2014/main" xmlns="" id="{9D86C3A5-F4C3-489A-9EDF-095AD4098F0B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324600" y="2971800"/>
            <a:ext cx="2555960" cy="34079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13CD5DC-B049-4333-B7D3-BB52FF7CCD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71800" y="1295400"/>
            <a:ext cx="3556000" cy="2667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4C3105C-16A5-4AA5-9696-4E57B97EB4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304800"/>
            <a:ext cx="7886700" cy="5715000"/>
          </a:xfrm>
        </p:spPr>
        <p:txBody>
          <a:bodyPr/>
          <a:lstStyle/>
          <a:p>
            <a:pPr>
              <a:defRPr/>
            </a:pPr>
            <a:r>
              <a:rPr lang="ru-RU" sz="3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Экологическое воспитание и образование детей – чрезвычайно актуальная проблема настоящего времени: только экологическое мировоззрение, экологическая культура ныне живущих людей могут вывести планету и человечество из того катастрофического состояния, в котором они </a:t>
            </a:r>
            <a:r>
              <a:rPr lang="ru-RU" sz="3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пребывают </a:t>
            </a:r>
            <a:r>
              <a:rPr lang="ru-RU" sz="3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сейчас</a:t>
            </a:r>
            <a:r>
              <a:rPr lang="ru-RU" sz="28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662F707-DE93-471F-8A96-D6E6B4D748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5324" y="298938"/>
            <a:ext cx="7824788" cy="844062"/>
          </a:xfrm>
        </p:spPr>
        <p:txBody>
          <a:bodyPr/>
          <a:lstStyle/>
          <a:p>
            <a:pPr algn="ctr">
              <a:defRPr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</a:p>
          <a:p>
            <a:pPr algn="ctr">
              <a:defRPr/>
            </a:pP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BDDA902-F598-4E89-8049-E6219FF7A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96962"/>
          </a:xfrm>
        </p:spPr>
        <p:txBody>
          <a:bodyPr/>
          <a:lstStyle/>
          <a:p>
            <a:pPr>
              <a:defRPr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Работа с календарём природы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1" name="Объект 9">
            <a:extLst>
              <a:ext uri="{FF2B5EF4-FFF2-40B4-BE49-F238E27FC236}">
                <a16:creationId xmlns:a16="http://schemas.microsoft.com/office/drawing/2014/main" xmlns="" id="{8BF639B0-FA5D-494B-A853-E400DFD53A0B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400800" y="3124200"/>
            <a:ext cx="2515791" cy="33543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412" name="Объект 11">
            <a:extLst>
              <a:ext uri="{FF2B5EF4-FFF2-40B4-BE49-F238E27FC236}">
                <a16:creationId xmlns:a16="http://schemas.microsoft.com/office/drawing/2014/main" xmlns="" id="{D511D1DC-7433-45F9-8A3D-AFC451713416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886200" y="1905000"/>
            <a:ext cx="2401491" cy="32019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BE69515-EFA3-454C-BF3F-FA2A5A61748E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1000" y="1447800"/>
            <a:ext cx="3361083" cy="25195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8022337-DFB3-4E27-92E7-F1FEC4F577F6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1000" y="4038600"/>
            <a:ext cx="3361082" cy="25233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C3F39FB-8829-4962-B033-D8B93FE158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Труд в природе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2ACF1317-92A5-4363-A73C-39F42DD6109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800" y="1066800"/>
            <a:ext cx="3352799" cy="2514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xmlns="" id="{E9081F03-6D71-4172-9DF5-FD0CB383C6C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135" r="11636"/>
          <a:stretch>
            <a:fillRect/>
          </a:stretch>
        </p:blipFill>
        <p:spPr>
          <a:xfrm>
            <a:off x="6553200" y="1295400"/>
            <a:ext cx="2389905" cy="30963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684C01ED-68DB-44BF-A349-74D1D34477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000" y="3581400"/>
            <a:ext cx="2271713" cy="3028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01398676-C7CE-42A0-9554-D10C5904FEE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r="26140"/>
          <a:stretch/>
        </p:blipFill>
        <p:spPr>
          <a:xfrm>
            <a:off x="4267200" y="1295400"/>
            <a:ext cx="1620357" cy="29200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0D05EEF-E246-4CF3-8634-6A0C4A8C580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l="30947" t="19669" r="24844" b="11489"/>
          <a:stretch/>
        </p:blipFill>
        <p:spPr>
          <a:xfrm>
            <a:off x="2895600" y="3657600"/>
            <a:ext cx="2286000" cy="2667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Объект 5">
            <a:extLst>
              <a:ext uri="{FF2B5EF4-FFF2-40B4-BE49-F238E27FC236}">
                <a16:creationId xmlns:a16="http://schemas.microsoft.com/office/drawing/2014/main" xmlns="" id="{462F39FF-679D-42AD-91D5-917245E2C39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964" t="32175" r="32871" b="12938"/>
          <a:stretch/>
        </p:blipFill>
        <p:spPr bwMode="auto">
          <a:xfrm>
            <a:off x="5715000" y="3962400"/>
            <a:ext cx="2209800" cy="22098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60945722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5A4810A-4A75-4886-9EF4-D36B303BE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>
                <a:solidFill>
                  <a:schemeClr val="tx1"/>
                </a:solidFill>
              </a:rPr>
              <a:t>Экскурсия </a:t>
            </a:r>
            <a:r>
              <a:rPr lang="ru-RU" sz="4000" dirty="0" smtClean="0">
                <a:solidFill>
                  <a:schemeClr val="tx1"/>
                </a:solidFill>
              </a:rPr>
              <a:t/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>по </a:t>
            </a:r>
            <a:r>
              <a:rPr lang="ru-RU" sz="4000" dirty="0">
                <a:solidFill>
                  <a:schemeClr val="tx1"/>
                </a:solidFill>
              </a:rPr>
              <a:t>территории </a:t>
            </a:r>
            <a:r>
              <a:rPr lang="ru-RU" sz="4000" dirty="0" smtClean="0">
                <a:solidFill>
                  <a:schemeClr val="tx1"/>
                </a:solidFill>
              </a:rPr>
              <a:t>детского сада</a:t>
            </a: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100216CC-C261-4235-911B-C8FA8EC068F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3318" y="1353055"/>
            <a:ext cx="3200400" cy="24003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xmlns="" id="{91107767-2578-4641-9896-6682814BC17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593"/>
          <a:stretch/>
        </p:blipFill>
        <p:spPr>
          <a:xfrm>
            <a:off x="6324600" y="2438400"/>
            <a:ext cx="2647952" cy="37798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02045A00-D0B4-4074-8395-755F77F69D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0000" y="1905000"/>
            <a:ext cx="2647952" cy="353060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9FCCB3FC-A68C-4463-A862-2CCB983B39A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3318" y="3994151"/>
            <a:ext cx="3200400" cy="24003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0213015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C5A7685-61FB-4309-8D0D-BA09F42738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Дидактическая игра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«Найди дерево»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3FD5526E-BA93-4463-9E9C-2E65971A940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798"/>
          <a:stretch/>
        </p:blipFill>
        <p:spPr>
          <a:xfrm>
            <a:off x="228600" y="1821305"/>
            <a:ext cx="2204316" cy="40150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xmlns="" id="{9BB09055-3CD0-44CE-AC2B-CF8CDFF3ABC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4174"/>
          <a:stretch/>
        </p:blipFill>
        <p:spPr>
          <a:xfrm>
            <a:off x="6482484" y="1821305"/>
            <a:ext cx="2204316" cy="44649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FAE2A8F0-EBDB-4103-92FB-1DBDF178D86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16036" r="7135"/>
          <a:stretch/>
        </p:blipFill>
        <p:spPr>
          <a:xfrm>
            <a:off x="2816658" y="2362200"/>
            <a:ext cx="3282084" cy="32006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26291963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F0B4461-41DE-43BF-AEF7-D377A96EBC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chemeClr val="tx1"/>
                </a:solidFill>
              </a:rPr>
              <a:t>Гербарии </a:t>
            </a:r>
            <a:r>
              <a:rPr lang="ru-RU" sz="4000" dirty="0">
                <a:solidFill>
                  <a:schemeClr val="tx1"/>
                </a:solidFill>
              </a:rPr>
              <a:t>деревьев и </a:t>
            </a:r>
            <a:r>
              <a:rPr lang="ru-RU" sz="4000" dirty="0" smtClean="0">
                <a:solidFill>
                  <a:schemeClr val="tx1"/>
                </a:solidFill>
              </a:rPr>
              <a:t>кустарников, растущих на </a:t>
            </a:r>
            <a:r>
              <a:rPr lang="ru-RU" sz="4000" dirty="0">
                <a:solidFill>
                  <a:schemeClr val="tx1"/>
                </a:solidFill>
              </a:rPr>
              <a:t>участке </a:t>
            </a:r>
            <a:r>
              <a:rPr lang="ru-RU" sz="4000" dirty="0" smtClean="0">
                <a:solidFill>
                  <a:schemeClr val="tx1"/>
                </a:solidFill>
              </a:rPr>
              <a:t>детского сада</a:t>
            </a:r>
            <a:endParaRPr lang="ru-RU" sz="4000" dirty="0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xmlns="" id="{93EABC92-7FA6-403C-94F9-E0C194676DB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1167992" y="3875079"/>
            <a:ext cx="2457453" cy="327660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9EE31616-9192-447A-8747-3B6BEDAFAB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8000" y="3980891"/>
            <a:ext cx="1865026" cy="273248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96D43D0A-B3AF-4578-B8F9-733C4D8E67A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1071850" y="1121066"/>
            <a:ext cx="2649736" cy="353298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735DDD34-6060-4652-81FB-E363B25FB29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27734" y="4053903"/>
            <a:ext cx="2010532" cy="268070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7576D189-82B6-4C1D-B796-77E2769EDBE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5362575" y="1134376"/>
            <a:ext cx="2457450" cy="32766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xmlns="" val="52463099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99CB75E-F14C-4A09-9050-828D0AF39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chemeClr val="tx1"/>
                </a:solidFill>
              </a:rPr>
              <a:t/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>Гербарий </a:t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>лекарственных растений, растущих на участке детского сада</a:t>
            </a: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754CC8BD-CCFF-4B9C-BCA6-793BAF8FE9D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" y="2133600"/>
            <a:ext cx="2566301" cy="34261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CC3A8643-B209-407D-B2F0-B47A337699B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95600" y="2743200"/>
            <a:ext cx="2639797" cy="35176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56E7A0D-4987-4F5A-8562-F665CE5DA21D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91200" y="2895600"/>
            <a:ext cx="2971003" cy="3962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8097237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8E4CEE8-392C-4111-9B10-F5A5B5D09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Театрализация сказки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8657CF9B-4CED-43D2-8B18-6DB148EAECE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77000" y="4267200"/>
            <a:ext cx="2362200" cy="23179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xmlns="" id="{6179949F-DD4D-4DF5-BB37-1D7CF46CC4F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91000" y="1524000"/>
            <a:ext cx="4038600" cy="24200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1F15A6FF-B009-4534-88C0-6531B67644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3400" y="2438400"/>
            <a:ext cx="2667193" cy="31676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D8440DF4-C7FC-488F-A2A6-3E1B2D9377A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29000" y="4267200"/>
            <a:ext cx="2743200" cy="22952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77784750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972F296-50A4-4819-8D09-5E5CE9F13D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25562"/>
          </a:xfrm>
        </p:spPr>
        <p:txBody>
          <a:bodyPr/>
          <a:lstStyle/>
          <a:p>
            <a:pPr>
              <a:defRPr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Участие в празднике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«Осень золотая»</a:t>
            </a:r>
          </a:p>
        </p:txBody>
      </p:sp>
      <p:pic>
        <p:nvPicPr>
          <p:cNvPr id="10243" name="Объект 7">
            <a:extLst>
              <a:ext uri="{FF2B5EF4-FFF2-40B4-BE49-F238E27FC236}">
                <a16:creationId xmlns:a16="http://schemas.microsoft.com/office/drawing/2014/main" xmlns="" id="{9693FC3F-1564-4417-B8CC-CE429C6CA73C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6185"/>
          <a:stretch>
            <a:fillRect/>
          </a:stretch>
        </p:blipFill>
        <p:spPr>
          <a:xfrm>
            <a:off x="228600" y="2438400"/>
            <a:ext cx="4503737" cy="39337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44" name="Объект 9">
            <a:extLst>
              <a:ext uri="{FF2B5EF4-FFF2-40B4-BE49-F238E27FC236}">
                <a16:creationId xmlns:a16="http://schemas.microsoft.com/office/drawing/2014/main" xmlns="" id="{86B7F079-C9B0-4196-B732-225EB76A4D19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105400" y="2315377"/>
            <a:ext cx="3741738" cy="42225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57A0DE6-03B8-476F-8800-3A980DCEB3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92362"/>
          </a:xfrm>
        </p:spPr>
        <p:txBody>
          <a:bodyPr/>
          <a:lstStyle/>
          <a:p>
            <a:pPr>
              <a:defRPr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Участие в театрализованном  представлении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«Зимняя сказка»</a:t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8" name="Объект 11">
            <a:extLst>
              <a:ext uri="{FF2B5EF4-FFF2-40B4-BE49-F238E27FC236}">
                <a16:creationId xmlns:a16="http://schemas.microsoft.com/office/drawing/2014/main" xmlns="" id="{43483E7C-E796-4880-9785-E1D7BA1E3FC2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234314" y="3657600"/>
            <a:ext cx="4636173" cy="29559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Объект 8">
            <a:extLst>
              <a:ext uri="{FF2B5EF4-FFF2-40B4-BE49-F238E27FC236}">
                <a16:creationId xmlns:a16="http://schemas.microsoft.com/office/drawing/2014/main" xmlns="" id="{F72F866F-AE9C-47F6-8126-DBB3BF1F376A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04800" y="2209800"/>
            <a:ext cx="4470400" cy="3352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23888" y="304801"/>
            <a:ext cx="7886700" cy="914400"/>
          </a:xfrm>
        </p:spPr>
        <p:txBody>
          <a:bodyPr/>
          <a:lstStyle/>
          <a:p>
            <a:r>
              <a:rPr lang="ru-RU" sz="4000" dirty="0" smtClean="0"/>
              <a:t>Заключение: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1447801"/>
            <a:ext cx="7886700" cy="3047999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представленная система экологического воспитания обеспечивает всестороннее развитие детей.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В ходе работы расширяется кругозор детей, развивается наблюдательность, речь, совершенствуется сенсорное восприятие, умение устанавливать связи, зависимости, обнаруживать причины и следствия.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Работая в данном направлении по экологическому воспитанию уделяется внимание и физическому развитию детей.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Также дети учатся видеть красоту окружающей природы, обращать внимание на то, как она передается в произведениях искусства, отражать ее в разных формах изобразительной деятельности.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Научность:</a:t>
            </a:r>
            <a:endParaRPr lang="ru-RU" sz="4000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xmlns="" id="{7C1FF198-D51D-4BF9-8913-EACFA13D3A09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457200" y="31242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8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:a16="http://schemas.microsoft.com/office/drawing/2014/main" xmlns="" id="{EFB56326-8B52-48B4-A031-70AC19A2FFEC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Цель:</a:t>
            </a:r>
            <a:endParaRPr lang="ru-RU" altLang="ru-RU" sz="4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275" name="Rectangle 3">
            <a:extLst>
              <a:ext uri="{FF2B5EF4-FFF2-40B4-BE49-F238E27FC236}">
                <a16:creationId xmlns:a16="http://schemas.microsoft.com/office/drawing/2014/main" xmlns="" id="{EF2EFDFE-0659-4C5C-B1AD-7F65D091323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ru-RU" sz="2800" dirty="0"/>
              <a:t> </a:t>
            </a:r>
            <a:r>
              <a:rPr lang="ru-RU" sz="2800" dirty="0" smtClean="0"/>
              <a:t>   познать живое во взаимосвязи со средой обитания и   выработать на этой основе правильные формы взаимодействия с ним</a:t>
            </a:r>
          </a:p>
          <a:p>
            <a:pPr>
              <a:buFont typeface="Wingdings" panose="05000000000000000000" pitchFamily="2" charset="2"/>
              <a:buNone/>
              <a:defRPr/>
            </a:pPr>
            <a:endParaRPr lang="ru-RU" sz="2800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7FCEC0B-9318-4BDD-9071-1D9ED6710A29}"/>
              </a:ext>
            </a:extLst>
          </p:cNvPr>
          <p:cNvSpPr txBox="1"/>
          <p:nvPr/>
        </p:nvSpPr>
        <p:spPr>
          <a:xfrm>
            <a:off x="381000" y="381000"/>
            <a:ext cx="8382000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формировать элементарные экологические представления детей</a:t>
            </a:r>
            <a:r>
              <a:rPr lang="ru-RU" alt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через ознакомление с природой родного края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учить устанавливать причинно-следственные связи  между природными явлениями;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учить самостоятельно делать элементарные выводы об охране окружающей среды;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знакомить с Красной книгой;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учить укреплять свое здоровье в процессе общения с природой;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развивать представления о том, что человек – часть природы и что он должен беречь, охранять и защищать ее;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воспитывать желание и умение правильно вести себя в природе.</a:t>
            </a: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46130B9-CC9D-4266-B18D-9AB4A13E5B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2800" b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800" b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0CF4471-85ED-4A5D-9408-1AD1CF244647}"/>
              </a:ext>
            </a:extLst>
          </p:cNvPr>
          <p:cNvSpPr txBox="1"/>
          <p:nvPr/>
        </p:nvSpPr>
        <p:spPr>
          <a:xfrm>
            <a:off x="2438400" y="152400"/>
            <a:ext cx="4572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8600" y="914401"/>
            <a:ext cx="8686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4800" y="1295400"/>
            <a:ext cx="3733800" cy="19812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Словесные: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чтение литературных произведений;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беседы с элементами диалога;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обобщающие рассказы воспитателя.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24400" y="1295400"/>
            <a:ext cx="4191000" cy="2057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Наглядные: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наблюдение с заполнением календаря природы;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показ сказок (педагогом, детьми);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рассматривание книжных иллюстраций, репродукций.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66800" y="3657600"/>
            <a:ext cx="7391400" cy="29718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Практические: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проведение разнообразных игр (малоподвижных, сюжетно-ролевых,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дидактических, игр - драматизаций и др.);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организация продуктивной деятельности детей;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оформление гербария растений, коллекции семян Орловской области;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постановка сказок,  литературных произведений, стихотворений С. А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Есенина, рассказов К. Г. Паустовского;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изготовление с детьми наглядных пособий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экскурсии, целевые прогулки.</a:t>
            </a:r>
            <a:endParaRPr lang="ru-RU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 rot="10800000" flipV="1">
            <a:off x="3048000" y="914400"/>
            <a:ext cx="76200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334000" y="914400"/>
            <a:ext cx="76200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4" idx="0"/>
          </p:cNvCxnSpPr>
          <p:nvPr/>
        </p:nvCxnSpPr>
        <p:spPr>
          <a:xfrm rot="16200000" flipH="1" flipV="1">
            <a:off x="3314700" y="2095500"/>
            <a:ext cx="2438399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313112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6232C4F-2A90-44F2-917B-9D4630722FFA}"/>
              </a:ext>
            </a:extLst>
          </p:cNvPr>
          <p:cNvSpPr txBox="1"/>
          <p:nvPr/>
        </p:nvSpPr>
        <p:spPr>
          <a:xfrm>
            <a:off x="262011" y="304800"/>
            <a:ext cx="8619978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Ожидаемый результат взаимодействия с детьми</a:t>
            </a:r>
            <a:r>
              <a:rPr lang="ru-RU" dirty="0"/>
              <a:t>: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Осознание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элементарных правил поведения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природе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(способе безопасного взаимодействия с растениями и животными)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Проявление интереса, доброты к природным явлениям и объектам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родного края;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Помощь друг другу, бережное, доброжелательное отношение к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проявление творчества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4492338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47271E75-8811-45A4-B84D-BEEE5BF6F0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8200" y="1143000"/>
            <a:ext cx="3347915" cy="295776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533A6800-09A6-4A78-88E6-579B291BF4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24400" y="1143000"/>
            <a:ext cx="3576514" cy="28927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7C2B7107-4AA2-4BBC-B3D1-034F93A16D7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05400" y="4267200"/>
            <a:ext cx="3082436" cy="23118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DB450414-3C5A-4DF2-8297-8C9292301AF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1003607" y="3634568"/>
            <a:ext cx="2723295" cy="364172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РППС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1004400296"/>
      </p:ext>
    </p:extLst>
  </p:cSld>
  <p:clrMapOvr>
    <a:masterClrMapping/>
  </p:clrMapOvr>
</p:sld>
</file>

<file path=ppt/theme/theme1.xml><?xml version="1.0" encoding="utf-8"?>
<a:theme xmlns:a="http://schemas.openxmlformats.org/drawingml/2006/main" name="Течение">
  <a:themeElements>
    <a:clrScheme name="Течение 3">
      <a:dk1>
        <a:srgbClr val="2A5400"/>
      </a:dk1>
      <a:lt1>
        <a:srgbClr val="FFFFFF"/>
      </a:lt1>
      <a:dk2>
        <a:srgbClr val="4A9400"/>
      </a:dk2>
      <a:lt2>
        <a:srgbClr val="BAE8BA"/>
      </a:lt2>
      <a:accent1>
        <a:srgbClr val="33CC33"/>
      </a:accent1>
      <a:accent2>
        <a:srgbClr val="99CC00"/>
      </a:accent2>
      <a:accent3>
        <a:srgbClr val="B1C8AA"/>
      </a:accent3>
      <a:accent4>
        <a:srgbClr val="DADADA"/>
      </a:accent4>
      <a:accent5>
        <a:srgbClr val="ADE2AD"/>
      </a:accent5>
      <a:accent6>
        <a:srgbClr val="8AB900"/>
      </a:accent6>
      <a:hlink>
        <a:srgbClr val="99FF33"/>
      </a:hlink>
      <a:folHlink>
        <a:srgbClr val="FFFF99"/>
      </a:folHlink>
    </a:clrScheme>
    <a:fontScheme name="Течение">
      <a:majorFont>
        <a:latin typeface="Garamond"/>
        <a:ea typeface=""/>
        <a:cs typeface="Arial"/>
      </a:majorFont>
      <a:minorFont>
        <a:latin typeface="Garamond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1876</TotalTime>
  <Words>350</Words>
  <Application>Microsoft Office PowerPoint</Application>
  <PresentationFormat>Экран (4:3)</PresentationFormat>
  <Paragraphs>70</Paragraphs>
  <Slides>40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Течение</vt:lpstr>
      <vt:lpstr>  МБДОУ «Детский сад №1 п.Верховье»  «Формирование  экологической культуры детей  старшего возраста  через ознакомление  с природой родного края»</vt:lpstr>
      <vt:lpstr>        «Всё хорошее в людях – из детства! Как истоки добра пробудить? Прикоснуться к природе всем сердцем Удивиться, узнать, полюбить! Мы хотим, чтоб земля расцветала, И росли, как цветы, малыши, Чтоб для них экология стала, Не наукой, а частью души! »  Н. Луконин   </vt:lpstr>
      <vt:lpstr>Экологическое воспитание и образование детей – чрезвычайно актуальная проблема настоящего времени: только экологическое мировоззрение, экологическая культура ныне живущих людей могут вывести планету и человечество из того катастрофического состояния, в котором они пребывают сейчас </vt:lpstr>
      <vt:lpstr>Научность:</vt:lpstr>
      <vt:lpstr>Цель:</vt:lpstr>
      <vt:lpstr>Слайд 6</vt:lpstr>
      <vt:lpstr>        </vt:lpstr>
      <vt:lpstr>Слайд 8</vt:lpstr>
      <vt:lpstr>Организация РППС</vt:lpstr>
      <vt:lpstr>Слайд 10</vt:lpstr>
      <vt:lpstr>Слайд 11</vt:lpstr>
      <vt:lpstr>Слайд 12</vt:lpstr>
      <vt:lpstr>Чтение художественной литературы  </vt:lpstr>
      <vt:lpstr>Ведение  дневников наблюдения</vt:lpstr>
      <vt:lpstr>Конкурс  «Огород на подоконнике»</vt:lpstr>
      <vt:lpstr>Посадка семян</vt:lpstr>
      <vt:lpstr>Слайд 17</vt:lpstr>
      <vt:lpstr>Уход за растениями</vt:lpstr>
      <vt:lpstr>Наблюдение  за развитием растений в группе</vt:lpstr>
      <vt:lpstr>Наблюдение  за развитием растений в природе</vt:lpstr>
      <vt:lpstr>Эксперементирование</vt:lpstr>
      <vt:lpstr>Исследование окружающего мира</vt:lpstr>
      <vt:lpstr>Акция «Покорми птиц»</vt:lpstr>
      <vt:lpstr>Акция «Весенние окна»</vt:lpstr>
      <vt:lpstr>Лепка «Птицы – наши друзья!»</vt:lpstr>
      <vt:lpstr>Пластилинография «Весёлая пчёлка»</vt:lpstr>
      <vt:lpstr>Рисование</vt:lpstr>
      <vt:lpstr>  Аппликация  </vt:lpstr>
      <vt:lpstr>Труд в уголке природы</vt:lpstr>
      <vt:lpstr>Работа с календарём природы</vt:lpstr>
      <vt:lpstr>Труд в природе</vt:lpstr>
      <vt:lpstr>Экскурсия  по территории детского сада</vt:lpstr>
      <vt:lpstr>Дидактическая игра «Найди дерево»</vt:lpstr>
      <vt:lpstr>Гербарии деревьев и кустарников, растущих на участке детского сада</vt:lpstr>
      <vt:lpstr> Гербарий  лекарственных растений, растущих на участке детского сада</vt:lpstr>
      <vt:lpstr>Театрализация сказки</vt:lpstr>
      <vt:lpstr>Участие в празднике  «Осень золотая»</vt:lpstr>
      <vt:lpstr>Участие в театрализованном  представлении «Зимняя сказка» </vt:lpstr>
      <vt:lpstr>Заключение:</vt:lpstr>
      <vt:lpstr>Спасибо за внимание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AVATAR</dc:creator>
  <cp:lastModifiedBy>Admin</cp:lastModifiedBy>
  <cp:revision>124</cp:revision>
  <cp:lastPrinted>1601-01-01T00:00:00Z</cp:lastPrinted>
  <dcterms:created xsi:type="dcterms:W3CDTF">2011-05-17T11:33:30Z</dcterms:created>
  <dcterms:modified xsi:type="dcterms:W3CDTF">2023-09-24T20:06:53Z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NXTAG2">
    <vt:lpwstr>0008000e110000000000010291210207f7000400038000</vt:lpwstr>
  </property>
</Properties>
</file>