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4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1%80%D0%B8%D1%81%D0%BE%D0%B2,_%D0%9D%D0%B8%D0%BA%D0%BE%D0%BB%D0%B0%D0%B9_%D0%A1%D0%B5%D1%80%D0%B3%D0%B5%D0%B5%D0%B2%D0%B8%D1%87" TargetMode="External"/><Relationship Id="rId3" Type="http://schemas.openxmlformats.org/officeDocument/2006/relationships/hyperlink" Target="https://ru.wikipedia.org/wiki/%D0%93%D0%BE%D0%BB%D0%BE%D0%B2%D0%BD%D0%BE%D0%B9_%D1%83%D0%B1%D0%BE%D1%80" TargetMode="External"/><Relationship Id="rId7" Type="http://schemas.openxmlformats.org/officeDocument/2006/relationships/hyperlink" Target="https://ru.wikipedia.org/w/index.php?title=%D0%9C%D0%BE%D1%81%D0%BA%D0%BE%D0%B2%D1%81%D0%BA%D0%BE-%D0%BE%D1%80%D0%B4%D1%8B%D0%BD%D1%81%D0%BA%D0%B8%D0%B9_%D1%81%D0%BE%D1%8E%D0%B7&amp;action=edit&amp;redlink=1" TargetMode="External"/><Relationship Id="rId2" Type="http://schemas.openxmlformats.org/officeDocument/2006/relationships/hyperlink" Target="https://ru.wikipedia.org/wiki/%D0%A1%D1%80%D0%B5%D0%B4%D0%BD%D1%8F%D1%8F_%D0%90%D0%B7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0%B2%D0%B0%D0%BD_%D0%9A%D0%B0%D0%BB%D0%B8%D1%82%D0%B0" TargetMode="External"/><Relationship Id="rId5" Type="http://schemas.openxmlformats.org/officeDocument/2006/relationships/hyperlink" Target="https://ru.wikipedia.org/wiki/%D0%AE%D1%80%D0%B8%D0%B9_%D0%94%D0%B0%D0%BD%D0%B8%D0%BB%D0%BE%D0%B2%D0%B8%D1%87" TargetMode="External"/><Relationship Id="rId4" Type="http://schemas.openxmlformats.org/officeDocument/2006/relationships/hyperlink" Target="https://ru.wikipedia.org/wiki/%D0%A3%D0%B7%D0%B1%D0%B5%D0%BA-%D1%85%D0%B0%D0%BD" TargetMode="External"/><Relationship Id="rId9" Type="http://schemas.openxmlformats.org/officeDocument/2006/relationships/hyperlink" Target="https://ru.wikipedia.org/wiki/%D0%A2%D1%8E%D0%B1%D0%B5%D1%82%D0%B5%D0%B9%D0%BA%D0%B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8%D0%BF%D0%B8%D0%BD%D0%B5%D0%BB%D1%8C" TargetMode="External"/><Relationship Id="rId2" Type="http://schemas.openxmlformats.org/officeDocument/2006/relationships/hyperlink" Target="https://ru.wikipedia.org/wiki/%D0%A1%D0%B0%D0%BF%D1%84%D0%B8%D1%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6%D0%B5%D0%BC%D1%87%D1%83%D0%B3" TargetMode="External"/><Relationship Id="rId5" Type="http://schemas.openxmlformats.org/officeDocument/2006/relationships/hyperlink" Target="https://ru.wikipedia.org/wiki/%D0%98%D0%B7%D1%83%D0%BC%D1%80%D1%83%D0%B4" TargetMode="External"/><Relationship Id="rId4" Type="http://schemas.openxmlformats.org/officeDocument/2006/relationships/hyperlink" Target="https://ru.wikipedia.org/wiki/%D0%A0%D1%83%D0%B1%D0%B8%D0%B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229600" cy="916154"/>
          </a:xfrm>
        </p:spPr>
        <p:txBody>
          <a:bodyPr>
            <a:normAutofit/>
          </a:bodyPr>
          <a:lstStyle/>
          <a:p>
            <a:r>
              <a:rPr lang="ru-RU" sz="6000" dirty="0" smtClean="0">
                <a:effectLst/>
              </a:rPr>
              <a:t>Шапка </a:t>
            </a:r>
            <a:r>
              <a:rPr lang="ru-RU" sz="6000" dirty="0" err="1" smtClean="0">
                <a:effectLst/>
              </a:rPr>
              <a:t>мономаха</a:t>
            </a:r>
            <a:endParaRPr lang="ru-RU" sz="60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785926"/>
            <a:ext cx="6521948" cy="457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86149" y="6488668"/>
            <a:ext cx="4557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 ученик 4а класса </a:t>
            </a:r>
            <a:r>
              <a:rPr lang="ru-RU" dirty="0" err="1" smtClean="0"/>
              <a:t>Касымов</a:t>
            </a:r>
            <a:r>
              <a:rPr lang="ru-RU" dirty="0" smtClean="0"/>
              <a:t> Артём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97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шапки </a:t>
            </a:r>
            <a:r>
              <a:rPr lang="ru-RU" dirty="0" err="1" smtClean="0"/>
              <a:t>мономаха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Шапка представляет собой </a:t>
            </a:r>
            <a:r>
              <a:rPr lang="ru-RU" dirty="0">
                <a:hlinkClick r:id="rId2" tooltip="Средняя Азия"/>
              </a:rPr>
              <a:t>среднеазиатский</a:t>
            </a:r>
            <a:r>
              <a:rPr lang="ru-RU" dirty="0"/>
              <a:t> </a:t>
            </a:r>
            <a:r>
              <a:rPr lang="ru-RU" dirty="0">
                <a:hlinkClick r:id="rId3" tooltip="Головной убор"/>
              </a:rPr>
              <a:t>головной </a:t>
            </a:r>
            <a:r>
              <a:rPr lang="ru-RU" dirty="0" smtClean="0">
                <a:solidFill>
                  <a:schemeClr val="bg1"/>
                </a:solidFill>
                <a:hlinkClick r:id="rId3" tooltip="Головной убор"/>
              </a:rPr>
              <a:t>убор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r>
              <a:rPr lang="ru-RU" dirty="0"/>
              <a:t>Не исключено, что эта наследственная регалия московских государей — дар </a:t>
            </a:r>
            <a:r>
              <a:rPr lang="ru-RU" dirty="0">
                <a:hlinkClick r:id="rId4" tooltip="Узбек-хан"/>
              </a:rPr>
              <a:t>Узбек-хана</a:t>
            </a:r>
            <a:r>
              <a:rPr lang="ru-RU" dirty="0"/>
              <a:t> </a:t>
            </a:r>
            <a:r>
              <a:rPr lang="ru-RU" dirty="0">
                <a:hlinkClick r:id="rId5" tooltip="Юрий Данилович"/>
              </a:rPr>
              <a:t>Юрию Даниловичу</a:t>
            </a:r>
            <a:r>
              <a:rPr lang="ru-RU" dirty="0"/>
              <a:t> или </a:t>
            </a:r>
            <a:r>
              <a:rPr lang="ru-RU" dirty="0">
                <a:hlinkClick r:id="rId6" tooltip="Иван Калита"/>
              </a:rPr>
              <a:t>Ивану Калите</a:t>
            </a:r>
            <a:r>
              <a:rPr lang="ru-RU" dirty="0"/>
              <a:t>, которым он покровительствовал. Среди историков распространено мнение, что шапка Мономаха является реликвией </a:t>
            </a:r>
            <a:r>
              <a:rPr lang="ru-RU" dirty="0">
                <a:hlinkClick r:id="rId7" tooltip="Московско-ордынский союз (страница отсутствует)"/>
              </a:rPr>
              <a:t>московско-ордынского союза</a:t>
            </a:r>
            <a:r>
              <a:rPr lang="ru-RU" dirty="0"/>
              <a:t>, который стал залогом политического взлёта Москвы в начале XIV века. </a:t>
            </a:r>
            <a:r>
              <a:rPr lang="ru-RU" dirty="0">
                <a:hlinkClick r:id="rId8" tooltip="Борисов, Николай Сергеевич"/>
              </a:rPr>
              <a:t>Н. С. Борисов</a:t>
            </a:r>
            <a:r>
              <a:rPr lang="ru-RU" dirty="0"/>
              <a:t>, например, пишет: «Тех, кто верно служил хану, он награждал одеждой и обувью. Среди историков существует мнение, что шапка Мономаха — это не что иное, как золотая </a:t>
            </a:r>
            <a:r>
              <a:rPr lang="ru-RU" dirty="0">
                <a:hlinkClick r:id="rId9" tooltip="Тюбетейка"/>
              </a:rPr>
              <a:t>тюбетейка</a:t>
            </a:r>
            <a:r>
              <a:rPr lang="ru-RU" dirty="0"/>
              <a:t>, которой хан Узбек наградил за преданность Ивана </a:t>
            </a:r>
            <a:r>
              <a:rPr lang="ru-RU" dirty="0" err="1"/>
              <a:t>Калиту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571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3142"/>
            <a:ext cx="9144000" cy="6891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578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728192"/>
          </a:xfrm>
        </p:spPr>
        <p:txBody>
          <a:bodyPr>
            <a:normAutofit/>
          </a:bodyPr>
          <a:lstStyle/>
          <a:p>
            <a:r>
              <a:rPr lang="ru-RU" dirty="0" smtClean="0"/>
              <a:t>Драгоценные камни на шапке </a:t>
            </a:r>
            <a:r>
              <a:rPr lang="ru-RU" dirty="0" err="1" smtClean="0"/>
              <a:t>мономаха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104496"/>
          </a:xfrm>
        </p:spPr>
        <p:txBody>
          <a:bodyPr>
            <a:normAutofit/>
          </a:bodyPr>
          <a:lstStyle/>
          <a:p>
            <a:r>
              <a:rPr lang="ru-RU" dirty="0">
                <a:hlinkClick r:id="rId2" tooltip="Сапфир"/>
              </a:rPr>
              <a:t>Сапфир</a:t>
            </a:r>
            <a:r>
              <a:rPr lang="ru-RU" dirty="0"/>
              <a:t> </a:t>
            </a:r>
            <a:r>
              <a:rPr lang="ru-RU" dirty="0" smtClean="0"/>
              <a:t>синий</a:t>
            </a:r>
            <a:endParaRPr lang="ru-RU" dirty="0"/>
          </a:p>
          <a:p>
            <a:r>
              <a:rPr lang="ru-RU" dirty="0">
                <a:hlinkClick r:id="rId2" tooltip="Сапфир"/>
              </a:rPr>
              <a:t>Сапфир</a:t>
            </a:r>
            <a:r>
              <a:rPr lang="ru-RU" dirty="0"/>
              <a:t> жёлтый </a:t>
            </a:r>
          </a:p>
          <a:p>
            <a:r>
              <a:rPr lang="ru-RU" dirty="0">
                <a:hlinkClick r:id="rId3" tooltip="Шпинель"/>
              </a:rPr>
              <a:t>Шпинель</a:t>
            </a:r>
            <a:r>
              <a:rPr lang="ru-RU" dirty="0"/>
              <a:t> </a:t>
            </a:r>
            <a:r>
              <a:rPr lang="ru-RU" dirty="0" smtClean="0"/>
              <a:t>красная</a:t>
            </a:r>
            <a:endParaRPr lang="ru-RU" dirty="0"/>
          </a:p>
          <a:p>
            <a:r>
              <a:rPr lang="ru-RU" dirty="0">
                <a:hlinkClick r:id="rId4" tooltip="Рубин"/>
              </a:rPr>
              <a:t>Рубин</a:t>
            </a:r>
            <a:r>
              <a:rPr lang="ru-RU" dirty="0"/>
              <a:t> 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>
                <a:hlinkClick r:id="rId5" tooltip="Изумруд"/>
              </a:rPr>
              <a:t>Изумруд</a:t>
            </a:r>
            <a:r>
              <a:rPr lang="ru-RU" dirty="0"/>
              <a:t> </a:t>
            </a:r>
          </a:p>
          <a:p>
            <a:r>
              <a:rPr lang="ru-RU" dirty="0">
                <a:hlinkClick r:id="rId6" tooltip="Жемчуг"/>
              </a:rPr>
              <a:t>Жемчуг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820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Драгоценные камни на шапке </a:t>
            </a:r>
            <a:r>
              <a:rPr lang="ru-RU" dirty="0" err="1" smtClean="0"/>
              <a:t>мономаха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87898" y="4857760"/>
            <a:ext cx="1728742" cy="422904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1714488"/>
            <a:ext cx="1960746" cy="2085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40" y="1571612"/>
            <a:ext cx="2055974" cy="205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000240"/>
            <a:ext cx="23907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4071942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78" y="4071942"/>
            <a:ext cx="2293670" cy="221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46" y="4143380"/>
            <a:ext cx="2798036" cy="228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41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</TotalTime>
  <Words>25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Шапка мономаха</vt:lpstr>
      <vt:lpstr>История шапки мономаха</vt:lpstr>
      <vt:lpstr>Слайд 3</vt:lpstr>
      <vt:lpstr>Драгоценные камни на шапке мономаха</vt:lpstr>
      <vt:lpstr>Драгоценные камни на шапке мономаха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Шапка мономаха</dc:title>
  <dc:creator>Admin</dc:creator>
  <cp:lastModifiedBy>Пользователь Windows</cp:lastModifiedBy>
  <cp:revision>6</cp:revision>
  <dcterms:created xsi:type="dcterms:W3CDTF">2017-03-24T08:27:08Z</dcterms:created>
  <dcterms:modified xsi:type="dcterms:W3CDTF">2024-02-14T08:22:59Z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342320</vt:lpwstr>
  </property>
  <property fmtid="{D5CDD505-2E9C-101B-9397-08002B2CF9AE}" pid="3" name="NXPowerLiteSettings">
    <vt:lpwstr>E6000400038000</vt:lpwstr>
  </property>
  <property fmtid="{D5CDD505-2E9C-101B-9397-08002B2CF9AE}" pid="4" name="NXPowerLiteVersion">
    <vt:lpwstr>D4.3.1</vt:lpwstr>
  </property>
</Properties>
</file>