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58" r:id="rId4"/>
    <p:sldId id="257" r:id="rId5"/>
    <p:sldId id="276" r:id="rId6"/>
    <p:sldId id="277" r:id="rId7"/>
    <p:sldId id="259" r:id="rId8"/>
    <p:sldId id="263" r:id="rId9"/>
    <p:sldId id="260" r:id="rId10"/>
    <p:sldId id="265" r:id="rId11"/>
    <p:sldId id="271" r:id="rId12"/>
    <p:sldId id="281" r:id="rId13"/>
    <p:sldId id="266" r:id="rId14"/>
    <p:sldId id="272" r:id="rId15"/>
    <p:sldId id="290" r:id="rId16"/>
    <p:sldId id="279" r:id="rId17"/>
    <p:sldId id="267" r:id="rId18"/>
    <p:sldId id="273" r:id="rId19"/>
    <p:sldId id="282" r:id="rId20"/>
    <p:sldId id="268" r:id="rId21"/>
    <p:sldId id="274" r:id="rId22"/>
    <p:sldId id="289" r:id="rId23"/>
    <p:sldId id="269" r:id="rId24"/>
    <p:sldId id="286" r:id="rId25"/>
    <p:sldId id="275" r:id="rId26"/>
    <p:sldId id="270" r:id="rId27"/>
    <p:sldId id="287" r:id="rId28"/>
    <p:sldId id="264" r:id="rId29"/>
    <p:sldId id="278" r:id="rId30"/>
    <p:sldId id="283" r:id="rId31"/>
    <p:sldId id="288" r:id="rId32"/>
    <p:sldId id="284" r:id="rId33"/>
    <p:sldId id="285" r:id="rId34"/>
    <p:sldId id="262" r:id="rId35"/>
    <p:sldId id="261" r:id="rId36"/>
    <p:sldId id="293" r:id="rId3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600CC"/>
    <a:srgbClr val="008000"/>
    <a:srgbClr val="FFCC00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28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72514-8A84-4849-8CA1-D05F86233D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72B42-C84E-4C11-B6FA-5652622316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DBCEA-6E73-45A8-ABBF-AF60F54EF1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5198B-B63E-4E5C-8FF3-08794F50F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FBF28-1AF8-4983-8779-14EE7F9D78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6EB65-6AAF-4360-A6A5-84791252E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BBF68-179F-439D-9FC2-F6D9FB14F6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878E1-55ED-40BB-9887-82FDC22520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5FB86-4C43-4710-A68E-3F6793AD8A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2C5E3-8F90-466C-89EF-E42B2824C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A9476-C95A-4211-A813-AC95D5B34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D49FDA69-EC29-490D-904B-3B66F568C8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nk1.ru/pics_books/9785699481682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http://www.mr7.ru/netcat_files/825/620/h_ea9b4fa6ff85999cc75a5b5e6cd0704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manyfacesofspaces.com/Quagga_op_800x629.jpg" TargetMode="External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hyperlink" Target="http://dobrochan.ru/src/jpg/0909/1253120403551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21region.org/uploads/posts/2011-08/1314250759_1.jpg" TargetMode="External"/><Relationship Id="rId5" Type="http://schemas.openxmlformats.org/officeDocument/2006/relationships/image" Target="../media/image17.jpeg"/><Relationship Id="rId4" Type="http://schemas.openxmlformats.org/officeDocument/2006/relationships/hyperlink" Target="http://turometr.ru/uploads/images/31/b2/bd/1183/9f51f5302e.jpg" TargetMode="External"/><Relationship Id="rId9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1.bp.blogspot.com/_JHklTiXb3O8/S9RESN4iKKI/AAAAAAAABL4/4teZJgJ4Lp0/s320/tarpan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zverki.org/wp-content/uploads/2010/09/0_103d7_612626cb_XL.jpe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hyperlink" Target="http://img15.nnm.ru/8/a/8/a/0/871bcb37782aebf0cf5d66b5235.jpg" TargetMode="Externa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kroko.narod.ru/image/1/croc2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hyperlink" Target="http://mulka.ru/uploads/posts4/14146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g-2007-07.photosight.ru/04/2179986.jp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hyperlink" Target="http://img-fotki.yandex.ru/get/4523/83602574.0/0_78312_a88a1c34_XL" TargetMode="External"/><Relationship Id="rId7" Type="http://schemas.openxmlformats.org/officeDocument/2006/relationships/hyperlink" Target="http://www.smolensk2.ru/images/img_16971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hyperlink" Target="http://i021.radikal.ru/1012/52/6b916e43ac93t.jpg" TargetMode="Externa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dic.academic.ru/pictures/wiki/files/84/Trollius-o5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hyperlink" Target="http://flower.onego.ru/lukov/enc_4727.jpg" TargetMode="Externa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hyperlink" Target="http://zveruhki.ucoz.com/foto/manki/2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img15.nnm.ru/2/3/e/8/3/6391cec14e7c664ee77784e06e9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hyperlink" Target="http://dino.rasdva.ru/attachments/CropImages/d16f456a758853ecb2f7aa6bbb96413c.jpe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outanimals.ru/Ads/photo/271006.jpg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hyperlink" Target="http://img11.nnm.ru/5/5/0/7/a/6696f297298f4515bfd7a0f1cb8.jpg" TargetMode="Externa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6.jpeg"/><Relationship Id="rId7" Type="http://schemas.openxmlformats.org/officeDocument/2006/relationships/image" Target="../media/image48.jpeg"/><Relationship Id="rId2" Type="http://schemas.openxmlformats.org/officeDocument/2006/relationships/hyperlink" Target="http://max-geolog.narod.ru/zuk_ole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r.neftegaz.ru/images/photos/2944/d7920d21ba5ef69a1c54d8b1955ee8ea.jpg" TargetMode="External"/><Relationship Id="rId5" Type="http://schemas.openxmlformats.org/officeDocument/2006/relationships/image" Target="../media/image47.jpeg"/><Relationship Id="rId4" Type="http://schemas.openxmlformats.org/officeDocument/2006/relationships/hyperlink" Target="http://www.media-kuban.ru/images/thumbs/7/6/3/46367_original.jpg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nature.air.ru/picture/mammal/1-52.jpg" TargetMode="External"/><Relationship Id="rId3" Type="http://schemas.openxmlformats.org/officeDocument/2006/relationships/image" Target="../media/image50.png"/><Relationship Id="rId7" Type="http://schemas.openxmlformats.org/officeDocument/2006/relationships/image" Target="../media/image52.jpeg"/><Relationship Id="rId2" Type="http://schemas.openxmlformats.org/officeDocument/2006/relationships/hyperlink" Target="http://www.lebza.ru/published/publicdata/LEBZA/attachments/SC/products_pictures/large_igrushka_deti_78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atureworld.ru/misc/carnivore/fret/mustela_nigripes_01.jpg" TargetMode="External"/><Relationship Id="rId5" Type="http://schemas.openxmlformats.org/officeDocument/2006/relationships/image" Target="../media/image51.jpeg"/><Relationship Id="rId4" Type="http://schemas.openxmlformats.org/officeDocument/2006/relationships/hyperlink" Target="http://static.diary.ru/userdir/3/1/9/5/319559/39757034.jpg" TargetMode="External"/><Relationship Id="rId9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gabay.com/images/2005-05/sumatra_rhino-mother_17.jpg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hyperlink" Target="http://bicsecns.files.wordpress.com/2010/09/laotianrockrat.jpg" TargetMode="External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hyperlink" Target="http://dic.academic.ru/pictures/wiki/files/115/salzkatz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hyperlink" Target="http://helpanimal.ucoz.ru/_ph/4/2/220187008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2" Type="http://schemas.openxmlformats.org/officeDocument/2006/relationships/hyperlink" Target="http://www.ljplus.ru/img4/b/u/burmat0ff/bfefa62e98e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hyperlink" Target="http://img0.bloggum.com/upload/lib/img/5018/o/r_uwkuruvcxij4juj0u5ij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endemik-prim.narod.ru/str/pic/image014.jpg" TargetMode="Externa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mailbox.gazetevatan.com/MailFoto/28.03.200860723_06.jpg" TargetMode="Externa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ponedelnik.info/resources/filesDb/5/0d/50d91e96b6ad1a3a98b6f5fe7a70b51f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76600" y="476250"/>
            <a:ext cx="5186363" cy="2765425"/>
          </a:xfrm>
        </p:spPr>
        <p:txBody>
          <a:bodyPr anchor="ctr"/>
          <a:lstStyle/>
          <a:p>
            <a:pPr eaLnBrk="1" hangingPunct="1"/>
            <a:r>
              <a:rPr lang="ru-RU" altLang="ru-RU" sz="4800" b="1" smtClean="0">
                <a:solidFill>
                  <a:srgbClr val="FF0000"/>
                </a:solidFill>
              </a:rPr>
              <a:t>«Красная книга </a:t>
            </a:r>
            <a:br>
              <a:rPr lang="ru-RU" altLang="ru-RU" sz="4800" b="1" smtClean="0">
                <a:solidFill>
                  <a:srgbClr val="FF0000"/>
                </a:solidFill>
              </a:rPr>
            </a:br>
            <a:r>
              <a:rPr lang="ru-RU" altLang="ru-RU" sz="4800" b="1" smtClean="0">
                <a:solidFill>
                  <a:srgbClr val="FF0000"/>
                </a:solidFill>
              </a:rPr>
              <a:t>России»</a:t>
            </a:r>
            <a:br>
              <a:rPr lang="ru-RU" altLang="ru-RU" sz="4800" b="1" smtClean="0">
                <a:solidFill>
                  <a:srgbClr val="FF0000"/>
                </a:solidFill>
              </a:rPr>
            </a:br>
            <a:endParaRPr lang="ru-RU" altLang="ru-RU" sz="4800" b="1" smtClean="0">
              <a:solidFill>
                <a:srgbClr val="FF0000"/>
              </a:solidFill>
            </a:endParaRPr>
          </a:p>
        </p:txBody>
      </p:sp>
      <p:pic>
        <p:nvPicPr>
          <p:cNvPr id="2051" name="Picture 5" descr="Картинка 32 из 6848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80352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7" descr="Картинка 30 из 6848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5" y="2928938"/>
            <a:ext cx="50768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42976" y="3786190"/>
            <a:ext cx="6858000" cy="1655762"/>
          </a:xfrm>
        </p:spPr>
        <p:txBody>
          <a:bodyPr/>
          <a:lstStyle/>
          <a:p>
            <a:pPr eaLnBrk="1" hangingPunct="1"/>
            <a:endParaRPr lang="ru-RU" altLang="ru-RU" sz="1400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r>
              <a:rPr lang="ru-RU" altLang="ru-RU" sz="1200" dirty="0" smtClean="0"/>
              <a:t>Подготовил ученик 4</a:t>
            </a:r>
            <a:r>
              <a:rPr lang="en-US" altLang="ru-RU" sz="1200" dirty="0" smtClean="0"/>
              <a:t>”a”</a:t>
            </a:r>
            <a:r>
              <a:rPr lang="ru-RU" altLang="ru-RU" sz="1200" dirty="0" smtClean="0"/>
              <a:t> класса</a:t>
            </a:r>
          </a:p>
          <a:p>
            <a:pPr eaLnBrk="1" hangingPunct="1"/>
            <a:r>
              <a:rPr lang="ru-RU" altLang="ru-RU" sz="1200" dirty="0" err="1" smtClean="0"/>
              <a:t>Касымов</a:t>
            </a:r>
            <a:r>
              <a:rPr lang="ru-RU" altLang="ru-RU" sz="1200" dirty="0" smtClean="0"/>
              <a:t> Артем </a:t>
            </a:r>
            <a:r>
              <a:rPr lang="ru-RU" altLang="ru-RU" sz="1200" dirty="0" err="1" smtClean="0"/>
              <a:t>Рустамжонович</a:t>
            </a:r>
            <a:endParaRPr lang="ru-RU" altLang="ru-RU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900113" y="620713"/>
            <a:ext cx="73437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8000" b="1">
                <a:solidFill>
                  <a:schemeClr val="bg1"/>
                </a:solidFill>
              </a:rPr>
              <a:t>Животные и растения, которых уже нет на Земле!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929454" y="2071678"/>
            <a:ext cx="1185842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84888" y="5157788"/>
            <a:ext cx="2951162" cy="6810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b="1" smtClean="0"/>
              <a:t>странствующие голуби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12292" name="Picture 5" descr="Картинка 7 из 748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4006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323850" y="2276475"/>
            <a:ext cx="2000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морская корова</a:t>
            </a:r>
          </a:p>
        </p:txBody>
      </p:sp>
      <p:pic>
        <p:nvPicPr>
          <p:cNvPr id="12294" name="Picture 8" descr="Картинка 10 из 19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5363" y="188913"/>
            <a:ext cx="28194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10" descr="Картинка 1 из 2589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2924175"/>
            <a:ext cx="266223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Rectangle 11"/>
          <p:cNvSpPr>
            <a:spLocks noChangeArrowheads="1"/>
          </p:cNvSpPr>
          <p:nvPr/>
        </p:nvSpPr>
        <p:spPr bwMode="auto">
          <a:xfrm>
            <a:off x="827088" y="6165850"/>
            <a:ext cx="858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дронт</a:t>
            </a:r>
          </a:p>
        </p:txBody>
      </p:sp>
      <p:sp>
        <p:nvSpPr>
          <p:cNvPr id="12297" name="Rectangle 12"/>
          <p:cNvSpPr>
            <a:spLocks noChangeArrowheads="1"/>
          </p:cNvSpPr>
          <p:nvPr/>
        </p:nvSpPr>
        <p:spPr bwMode="auto">
          <a:xfrm>
            <a:off x="3708400" y="6092825"/>
            <a:ext cx="1508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/>
              <a:t>зебра квагга</a:t>
            </a:r>
          </a:p>
        </p:txBody>
      </p:sp>
      <p:pic>
        <p:nvPicPr>
          <p:cNvPr id="12298" name="Picture 14" descr="Картинка 2 из 1389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16238" y="3500438"/>
            <a:ext cx="3140075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929454" y="3429000"/>
            <a:ext cx="1571636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51275" y="260350"/>
            <a:ext cx="1090613" cy="4603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b="1" smtClean="0"/>
              <a:t>тарпан </a:t>
            </a:r>
          </a:p>
        </p:txBody>
      </p:sp>
      <p:pic>
        <p:nvPicPr>
          <p:cNvPr id="13316" name="Picture 5" descr="Картинка 9 из 623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620713"/>
            <a:ext cx="28797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6300788" y="6165850"/>
            <a:ext cx="2493962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anchor="ctr">
            <a:spAutoFit/>
          </a:bodyPr>
          <a:lstStyle/>
          <a:p>
            <a:pPr eaLnBrk="1" hangingPunct="1"/>
            <a:r>
              <a:rPr lang="ru-RU" altLang="ru-RU" b="1"/>
              <a:t>бескрылая птица Моа</a:t>
            </a:r>
            <a:r>
              <a:rPr lang="ru-RU" altLang="ru-RU"/>
              <a:t/>
            </a:r>
            <a:br>
              <a:rPr lang="ru-RU" altLang="ru-RU"/>
            </a:br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  <p:pic>
        <p:nvPicPr>
          <p:cNvPr id="13318" name="Picture 8" descr="Бескрылая птица Моа Р#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9913" y="2133600"/>
            <a:ext cx="3292475" cy="380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Rectangle 9"/>
          <p:cNvSpPr>
            <a:spLocks noChangeArrowheads="1"/>
          </p:cNvSpPr>
          <p:nvPr/>
        </p:nvSpPr>
        <p:spPr bwMode="auto">
          <a:xfrm>
            <a:off x="323850" y="3573463"/>
            <a:ext cx="1736725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anchor="ctr">
            <a:spAutoFit/>
          </a:bodyPr>
          <a:lstStyle/>
          <a:p>
            <a:pPr eaLnBrk="1" hangingPunct="1"/>
            <a:r>
              <a:rPr lang="ru-RU" altLang="ru-RU" b="1"/>
              <a:t>сумчатый волк</a:t>
            </a:r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  <p:pic>
        <p:nvPicPr>
          <p:cNvPr id="13320" name="Picture 11" descr="Сумчатый волк Р#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860800"/>
            <a:ext cx="3816350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0"/>
            <a:ext cx="9396413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7200" b="1"/>
              <a:t>Животные и растения,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7200" b="1"/>
              <a:t>которые находятся на грани вымирания!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4" y="714356"/>
            <a:ext cx="2328850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6449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3600" b="1" smtClean="0"/>
              <a:t> 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15364" name="Picture 7" descr="601705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8913"/>
            <a:ext cx="4176713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8"/>
          <p:cNvSpPr>
            <a:spLocks noChangeArrowheads="1"/>
          </p:cNvSpPr>
          <p:nvPr/>
        </p:nvSpPr>
        <p:spPr bwMode="auto">
          <a:xfrm>
            <a:off x="2484438" y="2492375"/>
            <a:ext cx="1811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снежный барс</a:t>
            </a:r>
          </a:p>
        </p:txBody>
      </p:sp>
      <p:pic>
        <p:nvPicPr>
          <p:cNvPr id="15366" name="Picture 10" descr="Картинка 6 из 5971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88913"/>
            <a:ext cx="37433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Rectangle 11"/>
          <p:cNvSpPr>
            <a:spLocks noChangeArrowheads="1"/>
          </p:cNvSpPr>
          <p:nvPr/>
        </p:nvSpPr>
        <p:spPr bwMode="auto">
          <a:xfrm>
            <a:off x="6516688" y="3500438"/>
            <a:ext cx="1770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красный волк</a:t>
            </a:r>
          </a:p>
        </p:txBody>
      </p:sp>
      <p:pic>
        <p:nvPicPr>
          <p:cNvPr id="15368" name="Picture 13" descr="Картинка 23 из 17637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3141663"/>
            <a:ext cx="4824413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Rectangle 14"/>
          <p:cNvSpPr>
            <a:spLocks noChangeArrowheads="1"/>
          </p:cNvSpPr>
          <p:nvPr/>
        </p:nvSpPr>
        <p:spPr bwMode="auto">
          <a:xfrm>
            <a:off x="3059113" y="5949950"/>
            <a:ext cx="18240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амурский тигр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357554" y="928670"/>
            <a:ext cx="1971660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713" y="3213100"/>
            <a:ext cx="2735262" cy="4603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кубинский крокодил</a:t>
            </a:r>
          </a:p>
        </p:txBody>
      </p:sp>
      <p:pic>
        <p:nvPicPr>
          <p:cNvPr id="16388" name="Picture 5" descr="Картинка 37 из 75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15888"/>
            <a:ext cx="5640387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5867400" y="6021388"/>
            <a:ext cx="3060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altLang="ru-RU"/>
              <a:t>     </a:t>
            </a:r>
            <a:r>
              <a:rPr lang="ru-RU" altLang="ru-RU" b="1"/>
              <a:t>мадагаскарская</a:t>
            </a:r>
          </a:p>
          <a:p>
            <a:pPr eaLnBrk="1" hangingPunct="1"/>
            <a:r>
              <a:rPr lang="ru-RU" altLang="ru-RU" b="1"/>
              <a:t> клювогрудная черепаха </a:t>
            </a:r>
          </a:p>
        </p:txBody>
      </p:sp>
      <p:pic>
        <p:nvPicPr>
          <p:cNvPr id="16390" name="Picture 8" descr="Картинка 4 из 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3213100"/>
            <a:ext cx="3617913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Rectangle 9"/>
          <p:cNvSpPr>
            <a:spLocks noChangeArrowheads="1"/>
          </p:cNvSpPr>
          <p:nvPr/>
        </p:nvSpPr>
        <p:spPr bwMode="auto">
          <a:xfrm>
            <a:off x="2627313" y="6165850"/>
            <a:ext cx="2395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altLang="ru-RU" b="1"/>
              <a:t>гренадский голубь</a:t>
            </a:r>
            <a:r>
              <a:rPr lang="ru-RU" altLang="ru-RU"/>
              <a:t> </a:t>
            </a:r>
          </a:p>
        </p:txBody>
      </p:sp>
      <p:pic>
        <p:nvPicPr>
          <p:cNvPr id="16392" name="Picture 11" descr="grenad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3573463"/>
            <a:ext cx="3744913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11863" y="2133600"/>
            <a:ext cx="2098675" cy="436563"/>
          </a:xfrm>
        </p:spPr>
        <p:txBody>
          <a:bodyPr/>
          <a:lstStyle/>
          <a:p>
            <a:pPr eaLnBrk="1" hangingPunct="1"/>
            <a:r>
              <a:rPr lang="ru-RU" altLang="ru-RU" sz="1800" b="1" smtClean="0"/>
              <a:t>лилия водная белая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3933825"/>
            <a:ext cx="3240087" cy="533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Башмачок настоящий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«Венерин башмачок»</a:t>
            </a:r>
          </a:p>
        </p:txBody>
      </p:sp>
      <p:pic>
        <p:nvPicPr>
          <p:cNvPr id="17412" name="Picture 5" descr="information_items_28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46038"/>
            <a:ext cx="4992688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 descr="Картинка 10 из 991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2708275"/>
            <a:ext cx="49149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1042988" y="184150"/>
            <a:ext cx="7129462" cy="667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7200" b="1"/>
              <a:t>Животные и растения, количество которых стремительно снижается!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4" y="785794"/>
            <a:ext cx="2114536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333375"/>
            <a:ext cx="1530334" cy="1905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19460" name="Picture 5" descr="drofa3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260350"/>
            <a:ext cx="3527425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6588125" y="3284538"/>
            <a:ext cx="935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дрофа</a:t>
            </a:r>
          </a:p>
        </p:txBody>
      </p:sp>
      <p:pic>
        <p:nvPicPr>
          <p:cNvPr id="19462" name="Picture 8" descr="Картинка 2 из 19195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694113"/>
            <a:ext cx="44640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Rectangle 9"/>
          <p:cNvSpPr>
            <a:spLocks noChangeArrowheads="1"/>
          </p:cNvSpPr>
          <p:nvPr/>
        </p:nvSpPr>
        <p:spPr bwMode="auto">
          <a:xfrm>
            <a:off x="1116013" y="3284538"/>
            <a:ext cx="2414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розовый фламинго</a:t>
            </a:r>
          </a:p>
        </p:txBody>
      </p:sp>
      <p:pic>
        <p:nvPicPr>
          <p:cNvPr id="19464" name="Picture 11" descr="Картинка 12 из 2873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5575" y="46038"/>
            <a:ext cx="39846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Rectangle 14"/>
          <p:cNvSpPr>
            <a:spLocks noChangeArrowheads="1"/>
          </p:cNvSpPr>
          <p:nvPr/>
        </p:nvSpPr>
        <p:spPr bwMode="auto">
          <a:xfrm>
            <a:off x="1619250" y="2708275"/>
            <a:ext cx="11636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джейран</a:t>
            </a:r>
          </a:p>
        </p:txBody>
      </p:sp>
      <p:sp>
        <p:nvSpPr>
          <p:cNvPr id="19466" name="Rectangle 15"/>
          <p:cNvSpPr>
            <a:spLocks noChangeArrowheads="1"/>
          </p:cNvSpPr>
          <p:nvPr/>
        </p:nvSpPr>
        <p:spPr bwMode="auto">
          <a:xfrm>
            <a:off x="6443663" y="6308725"/>
            <a:ext cx="163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чёрный аист</a:t>
            </a:r>
          </a:p>
        </p:txBody>
      </p:sp>
      <p:pic>
        <p:nvPicPr>
          <p:cNvPr id="19467" name="Picture 17" descr="Картинка 2 из 5644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40425" y="3716338"/>
            <a:ext cx="2663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3800" y="260350"/>
            <a:ext cx="3754438" cy="581025"/>
          </a:xfrm>
        </p:spPr>
        <p:txBody>
          <a:bodyPr/>
          <a:lstStyle/>
          <a:p>
            <a:pPr eaLnBrk="1" hangingPunct="1"/>
            <a:r>
              <a:rPr lang="ru-RU" altLang="ru-RU" sz="1800" b="1" smtClean="0"/>
              <a:t>тюльпан шренка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400" b="1" smtClean="0"/>
              <a:t>ьпан</a:t>
            </a:r>
          </a:p>
        </p:txBody>
      </p:sp>
      <p:pic>
        <p:nvPicPr>
          <p:cNvPr id="20484" name="Picture 5" descr="Картинка 5 из 5976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052513"/>
            <a:ext cx="33051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12"/>
          <p:cNvSpPr>
            <a:spLocks noChangeArrowheads="1"/>
          </p:cNvSpPr>
          <p:nvPr/>
        </p:nvSpPr>
        <p:spPr bwMode="auto">
          <a:xfrm>
            <a:off x="4211638" y="6308725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>
                <a:solidFill>
                  <a:schemeClr val="tx2"/>
                </a:solidFill>
              </a:rPr>
              <a:t>рябчик большой</a:t>
            </a:r>
          </a:p>
        </p:txBody>
      </p:sp>
      <p:pic>
        <p:nvPicPr>
          <p:cNvPr id="20486" name="Picture 14" descr="1271929916_1249879578_ryabchik-i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429000"/>
            <a:ext cx="3810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6" descr="Картинка 5 из 495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9700" y="692150"/>
            <a:ext cx="3529013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Rectangle 17"/>
          <p:cNvSpPr>
            <a:spLocks noChangeArrowheads="1"/>
          </p:cNvSpPr>
          <p:nvPr/>
        </p:nvSpPr>
        <p:spPr bwMode="auto">
          <a:xfrm>
            <a:off x="755650" y="4941888"/>
            <a:ext cx="2274888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b="1"/>
              <a:t>купальница</a:t>
            </a:r>
            <a:r>
              <a:rPr lang="ru-RU" altLang="ru-RU"/>
              <a:t> </a:t>
            </a:r>
            <a:br>
              <a:rPr lang="ru-RU" altLang="ru-RU"/>
            </a:br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FF0000"/>
                </a:solidFill>
              </a:rPr>
              <a:t>Цели проекта: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Познакомить с Красной Книгой России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Знать о животных и растениях, которые находятся на грани вымирания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Воспитывать бережное отношение к природе 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7"/>
          <p:cNvSpPr txBox="1">
            <a:spLocks noChangeArrowheads="1"/>
          </p:cNvSpPr>
          <p:nvPr/>
        </p:nvSpPr>
        <p:spPr bwMode="auto">
          <a:xfrm>
            <a:off x="468313" y="333375"/>
            <a:ext cx="799306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8000" b="1"/>
              <a:t>Животные, которые до сих пор мало изучены!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779838" y="260350"/>
            <a:ext cx="2819400" cy="365125"/>
          </a:xfrm>
        </p:spPr>
        <p:txBody>
          <a:bodyPr/>
          <a:lstStyle/>
          <a:p>
            <a:pPr eaLnBrk="1" hangingPunct="1"/>
            <a:r>
              <a:rPr lang="ru-RU" altLang="ru-RU" sz="1800" b="1" smtClean="0"/>
              <a:t>ирис сибирский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24525" y="5157788"/>
            <a:ext cx="2819400" cy="4603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b="1" smtClean="0"/>
              <a:t>тасманский дьявол. </a:t>
            </a:r>
          </a:p>
        </p:txBody>
      </p:sp>
      <p:pic>
        <p:nvPicPr>
          <p:cNvPr id="22532" name="Picture 5" descr="File17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88913"/>
            <a:ext cx="410368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7" descr="1267788327_trektasdev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196975"/>
            <a:ext cx="4551362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4500563" y="63087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 b="1"/>
          </a:p>
        </p:txBody>
      </p:sp>
      <p:sp>
        <p:nvSpPr>
          <p:cNvPr id="22535" name="Rectangle 11"/>
          <p:cNvSpPr>
            <a:spLocks noChangeArrowheads="1"/>
          </p:cNvSpPr>
          <p:nvPr/>
        </p:nvSpPr>
        <p:spPr bwMode="auto">
          <a:xfrm>
            <a:off x="3419475" y="6237288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altLang="ru-RU" b="1"/>
              <a:t>горная горилла</a:t>
            </a:r>
            <a:r>
              <a:rPr lang="ru-RU" altLang="ru-RU"/>
              <a:t> </a:t>
            </a:r>
          </a:p>
        </p:txBody>
      </p:sp>
      <p:pic>
        <p:nvPicPr>
          <p:cNvPr id="22536" name="Picture 13" descr="Картинка 146 из 211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2852738"/>
            <a:ext cx="2971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572132" y="1785926"/>
            <a:ext cx="3043230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1863" y="333375"/>
            <a:ext cx="2376487" cy="53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800" b="1" smtClean="0"/>
              <a:t>большая панда</a:t>
            </a:r>
            <a:r>
              <a:rPr lang="ru-RU" altLang="ru-RU" smtClean="0"/>
              <a:t> </a:t>
            </a:r>
          </a:p>
        </p:txBody>
      </p:sp>
      <p:pic>
        <p:nvPicPr>
          <p:cNvPr id="23556" name="Picture 5" descr="Зверь, берегись! Человек идет">
            <a:hlinkClick r:id="rId2" tooltip="Оригинальный размер изображения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341438"/>
            <a:ext cx="389572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827088" y="6021388"/>
            <a:ext cx="2630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гигантская бурозубка</a:t>
            </a:r>
          </a:p>
        </p:txBody>
      </p:sp>
      <p:pic>
        <p:nvPicPr>
          <p:cNvPr id="23558" name="Picture 8" descr="Картинка 70 из 18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908050"/>
            <a:ext cx="34290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971550" y="0"/>
            <a:ext cx="7345363" cy="667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7200" b="1"/>
              <a:t>Животные и растения, численность которых всегда была невелика!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60" y="714356"/>
            <a:ext cx="2185974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57563"/>
            <a:ext cx="1584325" cy="431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b="1" smtClean="0"/>
              <a:t>Гепард</a:t>
            </a:r>
          </a:p>
        </p:txBody>
      </p:sp>
      <p:pic>
        <p:nvPicPr>
          <p:cNvPr id="25604" name="Picture 5" descr="КРАСНАЯ КНИГА (семейство гепардов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0259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6372225" y="3716338"/>
            <a:ext cx="255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краснозобая казарка</a:t>
            </a:r>
          </a:p>
        </p:txBody>
      </p:sp>
      <p:pic>
        <p:nvPicPr>
          <p:cNvPr id="25606" name="Picture 8" descr="Картинка 5 из 133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188913"/>
            <a:ext cx="3432175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Rectangle 9"/>
          <p:cNvSpPr>
            <a:spLocks noChangeArrowheads="1"/>
          </p:cNvSpPr>
          <p:nvPr/>
        </p:nvSpPr>
        <p:spPr bwMode="auto">
          <a:xfrm>
            <a:off x="2484438" y="6308725"/>
            <a:ext cx="3246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altLang="ru-RU" b="1"/>
              <a:t>высоколобый бутылконос</a:t>
            </a:r>
          </a:p>
        </p:txBody>
      </p:sp>
      <p:pic>
        <p:nvPicPr>
          <p:cNvPr id="25608" name="Picture 11" descr="Зверь, берегись! Человек идет">
            <a:hlinkClick r:id="rId5" tooltip="Оригинальный размер изображения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2997200"/>
            <a:ext cx="4319587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0" y="2781300"/>
            <a:ext cx="1225550" cy="292100"/>
          </a:xfrm>
        </p:spPr>
        <p:txBody>
          <a:bodyPr/>
          <a:lstStyle/>
          <a:p>
            <a:pPr eaLnBrk="1" hangingPunct="1"/>
            <a:r>
              <a:rPr lang="ru-RU" altLang="ru-RU" sz="1800" b="1" smtClean="0"/>
              <a:t>лук косой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00" y="333375"/>
            <a:ext cx="1882775" cy="3206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жук олень</a:t>
            </a:r>
          </a:p>
        </p:txBody>
      </p:sp>
      <p:pic>
        <p:nvPicPr>
          <p:cNvPr id="26628" name="Picture 5" descr="Картинка 9 из 333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312102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6877050" y="6308725"/>
            <a:ext cx="1073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eaLnBrk="1" hangingPunct="1"/>
            <a:r>
              <a:rPr lang="ru-RU" altLang="ru-RU" b="1"/>
              <a:t>Вырезуб</a:t>
            </a:r>
            <a:r>
              <a:rPr lang="ru-RU" altLang="ru-RU"/>
              <a:t> </a:t>
            </a:r>
          </a:p>
        </p:txBody>
      </p:sp>
      <p:pic>
        <p:nvPicPr>
          <p:cNvPr id="26630" name="Picture 8" descr="Картинка 1 из 47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3716338"/>
            <a:ext cx="3205163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Rectangle 9"/>
          <p:cNvSpPr>
            <a:spLocks noChangeArrowheads="1"/>
          </p:cNvSpPr>
          <p:nvPr/>
        </p:nvSpPr>
        <p:spPr bwMode="auto">
          <a:xfrm>
            <a:off x="827088" y="6021388"/>
            <a:ext cx="1260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altLang="ru-RU" b="1"/>
              <a:t>Астрагал</a:t>
            </a:r>
          </a:p>
          <a:p>
            <a:pPr eaLnBrk="1" hangingPunct="1"/>
            <a:r>
              <a:rPr lang="ru-RU" altLang="ru-RU" b="1"/>
              <a:t>сходный</a:t>
            </a:r>
            <a:r>
              <a:rPr lang="ru-RU" altLang="ru-RU"/>
              <a:t> </a:t>
            </a:r>
          </a:p>
        </p:txBody>
      </p:sp>
      <p:pic>
        <p:nvPicPr>
          <p:cNvPr id="26632" name="Picture 11" descr="Картинка 1 из 35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3213100"/>
            <a:ext cx="27336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3" descr="File05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77050" y="188913"/>
            <a:ext cx="19812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468313" y="0"/>
            <a:ext cx="8135937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6600" b="1">
                <a:solidFill>
                  <a:schemeClr val="bg1"/>
                </a:solidFill>
              </a:rPr>
              <a:t>Животные и растения, которых удалось спасти от вымирания и сохранить их численность.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929322" y="274638"/>
            <a:ext cx="2757478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3213100"/>
            <a:ext cx="2027237" cy="3889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b="1" smtClean="0"/>
              <a:t>речной бобр</a:t>
            </a:r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8172450" y="3284538"/>
            <a:ext cx="736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лось</a:t>
            </a:r>
          </a:p>
        </p:txBody>
      </p:sp>
      <p:pic>
        <p:nvPicPr>
          <p:cNvPr id="28677" name="Picture 8" descr="Картинка 126 из 10301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88913"/>
            <a:ext cx="3816350" cy="30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9" descr="Картинка 11 из 649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88913"/>
            <a:ext cx="4392613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1" descr="Картинка 3 из 98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6825" y="3789363"/>
            <a:ext cx="3617913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Rectangle 12"/>
          <p:cNvSpPr>
            <a:spLocks noChangeArrowheads="1"/>
          </p:cNvSpPr>
          <p:nvPr/>
        </p:nvSpPr>
        <p:spPr bwMode="auto">
          <a:xfrm>
            <a:off x="5724525" y="6308725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ru-RU" altLang="ru-RU" b="1"/>
              <a:t>черноногий хорёк</a:t>
            </a:r>
          </a:p>
        </p:txBody>
      </p:sp>
      <p:sp>
        <p:nvSpPr>
          <p:cNvPr id="28681" name="Rectangle 13"/>
          <p:cNvSpPr>
            <a:spLocks noChangeArrowheads="1"/>
          </p:cNvSpPr>
          <p:nvPr/>
        </p:nvSpPr>
        <p:spPr bwMode="auto">
          <a:xfrm>
            <a:off x="611188" y="6237288"/>
            <a:ext cx="170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горбатый кит</a:t>
            </a:r>
          </a:p>
        </p:txBody>
      </p:sp>
      <p:pic>
        <p:nvPicPr>
          <p:cNvPr id="28682" name="Picture 18" descr="Картинка 58 из 2517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5288" y="3860800"/>
            <a:ext cx="381635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165850"/>
            <a:ext cx="3035300" cy="509588"/>
          </a:xfrm>
        </p:spPr>
        <p:txBody>
          <a:bodyPr/>
          <a:lstStyle/>
          <a:p>
            <a:pPr eaLnBrk="1" hangingPunct="1"/>
            <a:r>
              <a:rPr lang="ru-RU" altLang="ru-RU" sz="1600" b="1" smtClean="0"/>
              <a:t>примула длинноножковая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3800" y="-73025"/>
            <a:ext cx="3609975" cy="73025"/>
          </a:xfrm>
        </p:spPr>
        <p:txBody>
          <a:bodyPr/>
          <a:lstStyle/>
          <a:p>
            <a:pPr eaLnBrk="1" hangingPunct="1"/>
            <a:endParaRPr lang="ru-RU" altLang="ru-RU" sz="2800" smtClean="0"/>
          </a:p>
          <a:p>
            <a:pPr eaLnBrk="1" hangingPunct="1">
              <a:buFontTx/>
              <a:buNone/>
            </a:pPr>
            <a:r>
              <a:rPr lang="ru-RU" altLang="ru-RU" sz="1800" b="1" smtClean="0"/>
              <a:t>носорог суматранский</a:t>
            </a:r>
          </a:p>
        </p:txBody>
      </p:sp>
      <p:pic>
        <p:nvPicPr>
          <p:cNvPr id="29700" name="Picture 5" descr="File00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141663"/>
            <a:ext cx="47625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 descr="Картинка 72 из 1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88913"/>
            <a:ext cx="4573588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9" descr="Картинка 15 из 1438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1268413"/>
            <a:ext cx="4113212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Rectangle 10"/>
          <p:cNvSpPr>
            <a:spLocks noChangeArrowheads="1"/>
          </p:cNvSpPr>
          <p:nvPr/>
        </p:nvSpPr>
        <p:spPr bwMode="auto">
          <a:xfrm>
            <a:off x="5795963" y="4724400"/>
            <a:ext cx="2003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     лаосская </a:t>
            </a:r>
          </a:p>
          <a:p>
            <a:pPr eaLnBrk="1" hangingPunct="1"/>
            <a:r>
              <a:rPr lang="ru-RU" altLang="ru-RU" b="1"/>
              <a:t>скальная крыса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644362" y="1214422"/>
            <a:ext cx="2614602" cy="1417638"/>
          </a:xfrm>
          <a:noFill/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57166"/>
            <a:ext cx="8229600" cy="4429147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/>
              <a:t>В нашей стране Красная книга вышла  впервые в 1978 году. Выполнена она аналогично и  содержит список исчезающих видов животных, растений и грибов Российской Федерации.</a:t>
            </a:r>
          </a:p>
          <a:p>
            <a:pPr eaLnBrk="1" hangingPunct="1"/>
            <a:endParaRPr lang="ru-RU" altLang="ru-RU" dirty="0" smtClean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50825" y="5229225"/>
            <a:ext cx="84613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/>
              <a:t>Пройдёмся по страницам </a:t>
            </a:r>
          </a:p>
          <a:p>
            <a:pPr eaLnBrk="1" hangingPunct="1"/>
            <a:r>
              <a:rPr lang="ru-RU" altLang="ru-RU" sz="2800" b="1"/>
              <a:t>                                            Красной книги России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2638" y="266700"/>
            <a:ext cx="5038725" cy="63817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800" smtClean="0">
                <a:solidFill>
                  <a:srgbClr val="FF0000"/>
                </a:solidFill>
              </a:rPr>
              <a:t>История Красной книги</a:t>
            </a:r>
          </a:p>
          <a:p>
            <a:pPr algn="ctr" eaLnBrk="1" hangingPunct="1">
              <a:buFontTx/>
              <a:buNone/>
            </a:pPr>
            <a:endParaRPr lang="ru-RU" altLang="ru-RU" sz="2400" b="1" smtClean="0"/>
          </a:p>
          <a:p>
            <a:pPr algn="ctr" eaLnBrk="1" hangingPunct="1">
              <a:buFontTx/>
              <a:buNone/>
            </a:pPr>
            <a:r>
              <a:rPr lang="ru-RU" altLang="ru-RU" sz="2400" b="1" smtClean="0"/>
              <a:t>Ученые мира в 1966 году создали Международный союз охраны природы, который стал изучать, каким растениям и животным надо помочь в первую очередь. Составили списки растений, которые исчезли или находятся под угрозой, издали в виде книги и назвали ее Красная книга.</a:t>
            </a:r>
            <a:endParaRPr lang="ru-RU" alt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092950" y="333375"/>
            <a:ext cx="1666875" cy="652463"/>
          </a:xfrm>
        </p:spPr>
        <p:txBody>
          <a:bodyPr/>
          <a:lstStyle/>
          <a:p>
            <a:pPr eaLnBrk="1" hangingPunct="1"/>
            <a:r>
              <a:rPr lang="ru-RU" altLang="ru-RU" sz="1800" b="1" smtClean="0"/>
              <a:t>осёл дикий азиатский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8913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b="1" smtClean="0"/>
              <a:t>кавказский камышовый кот</a:t>
            </a:r>
          </a:p>
        </p:txBody>
      </p:sp>
      <p:pic>
        <p:nvPicPr>
          <p:cNvPr id="31748" name="Picture 5" descr="Картинка 5 из 2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549275"/>
            <a:ext cx="3529012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6732588" y="6165850"/>
            <a:ext cx="2143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камышовая жаба</a:t>
            </a:r>
          </a:p>
        </p:txBody>
      </p:sp>
      <p:pic>
        <p:nvPicPr>
          <p:cNvPr id="31750" name="Picture 8" descr="Картинка 25 из 29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3213100"/>
            <a:ext cx="3825875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10" descr="Белый медведь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3789363"/>
            <a:ext cx="3168650" cy="276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2" name="Rectangle 11"/>
          <p:cNvSpPr>
            <a:spLocks noChangeArrowheads="1"/>
          </p:cNvSpPr>
          <p:nvPr/>
        </p:nvSpPr>
        <p:spPr bwMode="auto">
          <a:xfrm>
            <a:off x="2771775" y="5876925"/>
            <a:ext cx="12430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  белый</a:t>
            </a:r>
          </a:p>
          <a:p>
            <a:pPr eaLnBrk="1" hangingPunct="1"/>
            <a:r>
              <a:rPr lang="ru-RU" altLang="ru-RU" b="1"/>
              <a:t> медведь</a:t>
            </a:r>
          </a:p>
        </p:txBody>
      </p:sp>
      <p:pic>
        <p:nvPicPr>
          <p:cNvPr id="31753" name="Picture 13" descr="04905005304805705505204805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404813"/>
            <a:ext cx="280828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04025" y="3716338"/>
            <a:ext cx="2160588" cy="433387"/>
          </a:xfrm>
        </p:spPr>
        <p:txBody>
          <a:bodyPr/>
          <a:lstStyle/>
          <a:p>
            <a:pPr eaLnBrk="1" hangingPunct="1"/>
            <a:r>
              <a:rPr lang="ru-RU" altLang="ru-RU" sz="1800" b="1" smtClean="0"/>
              <a:t>дятел </a:t>
            </a:r>
            <a:br>
              <a:rPr lang="ru-RU" altLang="ru-RU" sz="1800" b="1" smtClean="0"/>
            </a:br>
            <a:r>
              <a:rPr lang="ru-RU" altLang="ru-RU" sz="1800" b="1" smtClean="0"/>
              <a:t>рыжебрюхий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88913"/>
            <a:ext cx="1593850" cy="8207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b="1" smtClean="0"/>
              <a:t>выхухоль</a:t>
            </a:r>
          </a:p>
        </p:txBody>
      </p:sp>
      <p:pic>
        <p:nvPicPr>
          <p:cNvPr id="32772" name="Picture 9" descr="Картинка 31 из 773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549275"/>
            <a:ext cx="4046537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11" descr="Картинка 115 из 773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3357563"/>
            <a:ext cx="28575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2" descr="Dendrocopos hyperythru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5963" y="333375"/>
            <a:ext cx="3348037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4" descr="04905005304805605505304905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3789363"/>
            <a:ext cx="3887788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Rectangle 15"/>
          <p:cNvSpPr>
            <a:spLocks noChangeArrowheads="1"/>
          </p:cNvSpPr>
          <p:nvPr/>
        </p:nvSpPr>
        <p:spPr bwMode="auto">
          <a:xfrm>
            <a:off x="1763713" y="5942013"/>
            <a:ext cx="13843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>
                <a:solidFill>
                  <a:schemeClr val="tx2"/>
                </a:solidFill>
              </a:rPr>
              <a:t>северный </a:t>
            </a:r>
          </a:p>
          <a:p>
            <a:pPr eaLnBrk="1" hangingPunct="1"/>
            <a:r>
              <a:rPr lang="ru-RU" altLang="ru-RU" b="1">
                <a:solidFill>
                  <a:schemeClr val="tx2"/>
                </a:solidFill>
              </a:rPr>
              <a:t>олень </a:t>
            </a:r>
            <a:br>
              <a:rPr lang="ru-RU" altLang="ru-RU" b="1">
                <a:solidFill>
                  <a:schemeClr val="tx2"/>
                </a:solidFill>
              </a:rPr>
            </a:br>
            <a:endParaRPr lang="ru-RU" altLang="ru-RU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7813" y="3141663"/>
            <a:ext cx="2449512" cy="431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800" b="1" smtClean="0"/>
              <a:t>когтистый тритон</a:t>
            </a: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7164388" y="2781300"/>
            <a:ext cx="8556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гюрза</a:t>
            </a:r>
          </a:p>
        </p:txBody>
      </p:sp>
      <p:pic>
        <p:nvPicPr>
          <p:cNvPr id="33797" name="Picture 8" descr="2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8850" y="188913"/>
            <a:ext cx="43751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9" descr="Картинка 2 из 98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46038"/>
            <a:ext cx="47434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3" descr="osprey-div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284538"/>
            <a:ext cx="41243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14"/>
          <p:cNvSpPr>
            <a:spLocks noChangeArrowheads="1"/>
          </p:cNvSpPr>
          <p:nvPr/>
        </p:nvSpPr>
        <p:spPr bwMode="auto">
          <a:xfrm>
            <a:off x="6227763" y="6165850"/>
            <a:ext cx="830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скопа</a:t>
            </a:r>
          </a:p>
        </p:txBody>
      </p:sp>
      <p:sp>
        <p:nvSpPr>
          <p:cNvPr id="33801" name="Rectangle 15"/>
          <p:cNvSpPr>
            <a:spLocks noChangeArrowheads="1"/>
          </p:cNvSpPr>
          <p:nvPr/>
        </p:nvSpPr>
        <p:spPr bwMode="auto">
          <a:xfrm>
            <a:off x="468313" y="6237288"/>
            <a:ext cx="2513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altLang="ru-RU" b="1"/>
              <a:t>пион тонколистный</a:t>
            </a:r>
            <a:r>
              <a:rPr lang="ru-RU" altLang="ru-RU"/>
              <a:t> </a:t>
            </a:r>
          </a:p>
        </p:txBody>
      </p:sp>
      <p:pic>
        <p:nvPicPr>
          <p:cNvPr id="33802" name="Picture 19" descr="1290429445_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188" y="3632200"/>
            <a:ext cx="273685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3000372"/>
            <a:ext cx="2043098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5661025"/>
            <a:ext cx="2530475" cy="53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b="1" smtClean="0"/>
              <a:t>красный коршун</a:t>
            </a:r>
          </a:p>
        </p:txBody>
      </p:sp>
      <p:pic>
        <p:nvPicPr>
          <p:cNvPr id="34820" name="Picture 5" descr="k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2875"/>
            <a:ext cx="362585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6"/>
          <p:cNvSpPr>
            <a:spLocks noChangeArrowheads="1"/>
          </p:cNvSpPr>
          <p:nvPr/>
        </p:nvSpPr>
        <p:spPr bwMode="auto">
          <a:xfrm>
            <a:off x="5724525" y="260350"/>
            <a:ext cx="2095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/>
              <a:t>утка мандаринка</a:t>
            </a:r>
          </a:p>
        </p:txBody>
      </p:sp>
      <p:pic>
        <p:nvPicPr>
          <p:cNvPr id="34822" name="Picture 8" descr="Картинка 18 из 842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620713"/>
            <a:ext cx="3708400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Rectangle 9"/>
          <p:cNvSpPr>
            <a:spLocks noChangeArrowheads="1"/>
          </p:cNvSpPr>
          <p:nvPr/>
        </p:nvSpPr>
        <p:spPr bwMode="auto">
          <a:xfrm>
            <a:off x="5724525" y="6308725"/>
            <a:ext cx="2211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altLang="ru-RU" b="1"/>
              <a:t>жёлтая кувшинка</a:t>
            </a:r>
            <a:r>
              <a:rPr lang="ru-RU" altLang="ru-RU"/>
              <a:t> </a:t>
            </a:r>
          </a:p>
        </p:txBody>
      </p:sp>
      <p:pic>
        <p:nvPicPr>
          <p:cNvPr id="34824" name="Picture 12" descr="1323554955_zheltaya-kuvshink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3500438"/>
            <a:ext cx="31718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001552" y="3286124"/>
            <a:ext cx="2286016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57290" y="142852"/>
            <a:ext cx="7654925" cy="4525962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altLang="ru-RU" b="1" i="1" smtClean="0"/>
              <a:t>	</a:t>
            </a:r>
            <a:r>
              <a:rPr lang="ru-RU" altLang="ru-RU" sz="2400" b="1" i="1" smtClean="0"/>
              <a:t>Любите родную природу –</a:t>
            </a:r>
            <a:br>
              <a:rPr lang="ru-RU" altLang="ru-RU" sz="2400" b="1" i="1" smtClean="0"/>
            </a:br>
            <a:r>
              <a:rPr lang="ru-RU" altLang="ru-RU" sz="2400" b="1" i="1" smtClean="0"/>
              <a:t>Озера, леса и поля.</a:t>
            </a:r>
            <a:br>
              <a:rPr lang="ru-RU" altLang="ru-RU" sz="2400" b="1" i="1" smtClean="0"/>
            </a:br>
            <a:r>
              <a:rPr lang="ru-RU" altLang="ru-RU" sz="2400" b="1" i="1" smtClean="0"/>
              <a:t>Ведь это же наша с тобою </a:t>
            </a:r>
            <a:br>
              <a:rPr lang="ru-RU" altLang="ru-RU" sz="2400" b="1" i="1" smtClean="0"/>
            </a:br>
            <a:r>
              <a:rPr lang="ru-RU" altLang="ru-RU" sz="2400" b="1" i="1" smtClean="0"/>
              <a:t>Навеки родная земля.</a:t>
            </a:r>
            <a:br>
              <a:rPr lang="ru-RU" altLang="ru-RU" sz="2400" b="1" i="1" smtClean="0"/>
            </a:br>
            <a:r>
              <a:rPr lang="ru-RU" altLang="ru-RU" sz="2400" b="1" i="1" smtClean="0"/>
              <a:t>На ней мы с тобою родились,</a:t>
            </a:r>
            <a:br>
              <a:rPr lang="ru-RU" altLang="ru-RU" sz="2400" b="1" i="1" smtClean="0"/>
            </a:br>
            <a:r>
              <a:rPr lang="ru-RU" altLang="ru-RU" sz="2400" b="1" i="1" smtClean="0"/>
              <a:t>Живем мы с тобою на ней!</a:t>
            </a:r>
            <a:br>
              <a:rPr lang="ru-RU" altLang="ru-RU" sz="2400" b="1" i="1" smtClean="0"/>
            </a:br>
            <a:r>
              <a:rPr lang="ru-RU" altLang="ru-RU" sz="2400" b="1" i="1" smtClean="0"/>
              <a:t>Так будем же, люди, все вместе</a:t>
            </a:r>
            <a:br>
              <a:rPr lang="ru-RU" altLang="ru-RU" sz="2400" b="1" i="1" smtClean="0"/>
            </a:br>
            <a:r>
              <a:rPr lang="ru-RU" altLang="ru-RU" sz="2400" b="1" i="1" smtClean="0"/>
              <a:t>Мы к ней относиться добрей!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116013" y="6021388"/>
            <a:ext cx="680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/>
              <a:t>Вспомним правила поведения в природе…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>
                <a:solidFill>
                  <a:srgbClr val="FF0000"/>
                </a:solidFill>
              </a:rPr>
              <a:t>Правила поведения в природе.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6035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smtClean="0"/>
              <a:t>	</a:t>
            </a:r>
          </a:p>
        </p:txBody>
      </p:sp>
      <p:sp>
        <p:nvSpPr>
          <p:cNvPr id="36868" name="Rectangle 5"/>
          <p:cNvSpPr>
            <a:spLocks noChangeArrowheads="1"/>
          </p:cNvSpPr>
          <p:nvPr/>
        </p:nvSpPr>
        <p:spPr bwMode="auto">
          <a:xfrm>
            <a:off x="395288" y="1325563"/>
            <a:ext cx="8208962" cy="4784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tabLst>
                <a:tab pos="457200" algn="l"/>
              </a:tabLst>
            </a:pPr>
            <a:endParaRPr lang="ru-RU" altLang="ru-RU"/>
          </a:p>
          <a:p>
            <a:pPr eaLnBrk="1" hangingPunct="1">
              <a:lnSpc>
                <a:spcPct val="110000"/>
              </a:lnSpc>
              <a:tabLst>
                <a:tab pos="457200" algn="l"/>
              </a:tabLst>
            </a:pPr>
            <a:r>
              <a:rPr lang="ru-RU" altLang="ru-RU" sz="2400"/>
              <a:t>Правило </a:t>
            </a:r>
            <a:r>
              <a:rPr lang="ru-RU" altLang="ru-RU" sz="2400">
                <a:solidFill>
                  <a:srgbClr val="FF0000"/>
                </a:solidFill>
              </a:rPr>
              <a:t>1</a:t>
            </a:r>
            <a:r>
              <a:rPr lang="ru-RU" altLang="ru-RU" sz="2400"/>
              <a:t>.Не шумите на природе! Не берите с собой на экскурсию магнитофоны, горны и барабаны! </a:t>
            </a:r>
          </a:p>
          <a:p>
            <a:pPr eaLnBrk="1" hangingPunct="1">
              <a:lnSpc>
                <a:spcPct val="110000"/>
              </a:lnSpc>
              <a:tabLst>
                <a:tab pos="457200" algn="l"/>
              </a:tabLst>
            </a:pPr>
            <a:r>
              <a:rPr lang="ru-RU" altLang="ru-RU" sz="2400"/>
              <a:t>Правило </a:t>
            </a:r>
            <a:r>
              <a:rPr lang="ru-RU" altLang="ru-RU" sz="2400">
                <a:solidFill>
                  <a:srgbClr val="FF0000"/>
                </a:solidFill>
              </a:rPr>
              <a:t>2</a:t>
            </a:r>
            <a:r>
              <a:rPr lang="ru-RU" altLang="ru-RU" sz="2400"/>
              <a:t>. Не ловите бабочек, стрекоз, жуков! </a:t>
            </a:r>
          </a:p>
          <a:p>
            <a:pPr eaLnBrk="1" hangingPunct="1">
              <a:lnSpc>
                <a:spcPct val="110000"/>
              </a:lnSpc>
              <a:tabLst>
                <a:tab pos="457200" algn="l"/>
              </a:tabLst>
            </a:pPr>
            <a:r>
              <a:rPr lang="ru-RU" altLang="ru-RU" sz="2400"/>
              <a:t>Правило </a:t>
            </a:r>
            <a:r>
              <a:rPr lang="ru-RU" altLang="ru-RU" sz="2400">
                <a:solidFill>
                  <a:srgbClr val="FF0000"/>
                </a:solidFill>
              </a:rPr>
              <a:t>3</a:t>
            </a:r>
            <a:r>
              <a:rPr lang="ru-RU" altLang="ru-RU" sz="2400"/>
              <a:t>. Не ломайте ветки деревьев и кустарников! </a:t>
            </a:r>
          </a:p>
          <a:p>
            <a:pPr eaLnBrk="1" hangingPunct="1">
              <a:lnSpc>
                <a:spcPct val="110000"/>
              </a:lnSpc>
              <a:tabLst>
                <a:tab pos="457200" algn="l"/>
              </a:tabLst>
            </a:pPr>
            <a:r>
              <a:rPr lang="ru-RU" altLang="ru-RU" sz="2400"/>
              <a:t>Правило </a:t>
            </a:r>
            <a:r>
              <a:rPr lang="ru-RU" altLang="ru-RU" sz="2400">
                <a:solidFill>
                  <a:srgbClr val="FF0000"/>
                </a:solidFill>
              </a:rPr>
              <a:t>4</a:t>
            </a:r>
            <a:r>
              <a:rPr lang="ru-RU" altLang="ru-RU" sz="2400"/>
              <a:t>. Убирайте за собой мусор! </a:t>
            </a:r>
          </a:p>
          <a:p>
            <a:pPr eaLnBrk="1" hangingPunct="1">
              <a:lnSpc>
                <a:spcPct val="110000"/>
              </a:lnSpc>
              <a:tabLst>
                <a:tab pos="457200" algn="l"/>
              </a:tabLst>
            </a:pPr>
            <a:r>
              <a:rPr lang="ru-RU" altLang="ru-RU" sz="2400"/>
              <a:t>Правило </a:t>
            </a:r>
            <a:r>
              <a:rPr lang="ru-RU" altLang="ru-RU" sz="2400">
                <a:solidFill>
                  <a:srgbClr val="FF0000"/>
                </a:solidFill>
              </a:rPr>
              <a:t>5</a:t>
            </a:r>
            <a:r>
              <a:rPr lang="ru-RU" altLang="ru-RU" sz="2400"/>
              <a:t>. Берегите почву! </a:t>
            </a:r>
          </a:p>
          <a:p>
            <a:pPr eaLnBrk="1" hangingPunct="1">
              <a:lnSpc>
                <a:spcPct val="110000"/>
              </a:lnSpc>
              <a:tabLst>
                <a:tab pos="457200" algn="l"/>
              </a:tabLst>
            </a:pPr>
            <a:r>
              <a:rPr lang="ru-RU" altLang="ru-RU" sz="2400"/>
              <a:t>Правило </a:t>
            </a:r>
            <a:r>
              <a:rPr lang="ru-RU" altLang="ru-RU" sz="2400">
                <a:solidFill>
                  <a:srgbClr val="FF0000"/>
                </a:solidFill>
              </a:rPr>
              <a:t>6</a:t>
            </a:r>
            <a:r>
              <a:rPr lang="ru-RU" altLang="ru-RU" sz="2400"/>
              <a:t>. Берегите прекрасный мир растений! </a:t>
            </a:r>
          </a:p>
          <a:p>
            <a:pPr eaLnBrk="1" hangingPunct="1">
              <a:lnSpc>
                <a:spcPct val="110000"/>
              </a:lnSpc>
              <a:tabLst>
                <a:tab pos="457200" algn="l"/>
              </a:tabLst>
            </a:pPr>
            <a:r>
              <a:rPr lang="ru-RU" altLang="ru-RU" sz="2400"/>
              <a:t>Правило </a:t>
            </a:r>
            <a:r>
              <a:rPr lang="ru-RU" altLang="ru-RU" sz="2400">
                <a:solidFill>
                  <a:srgbClr val="FF0000"/>
                </a:solidFill>
              </a:rPr>
              <a:t>7</a:t>
            </a:r>
            <a:r>
              <a:rPr lang="ru-RU" altLang="ru-RU" sz="2400"/>
              <a:t>. При сборе трав, плодов и грибов бережно относитесь к тому, на чем они росли! </a:t>
            </a:r>
          </a:p>
          <a:p>
            <a:pPr eaLnBrk="1" hangingPunct="1">
              <a:lnSpc>
                <a:spcPct val="110000"/>
              </a:lnSpc>
              <a:tabLst>
                <a:tab pos="457200" algn="l"/>
              </a:tabLst>
            </a:pPr>
            <a:r>
              <a:rPr lang="ru-RU" altLang="ru-RU" sz="2400"/>
              <a:t>Правило </a:t>
            </a:r>
            <a:r>
              <a:rPr lang="ru-RU" altLang="ru-RU" sz="2400">
                <a:solidFill>
                  <a:srgbClr val="FF0000"/>
                </a:solidFill>
              </a:rPr>
              <a:t>8</a:t>
            </a:r>
            <a:r>
              <a:rPr lang="ru-RU" altLang="ru-RU" sz="2400"/>
              <a:t>. Не ловите детенышей диких животных и не уносите их домой!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srgbClr val="FF0000"/>
                </a:solidFill>
              </a:rPr>
              <a:t>Вывод </a:t>
            </a:r>
            <a:r>
              <a:rPr lang="ru-RU" altLang="ru-RU" dirty="0" smtClean="0">
                <a:solidFill>
                  <a:srgbClr val="FF0000"/>
                </a:solidFill>
              </a:rPr>
              <a:t>проекта:</a:t>
            </a:r>
          </a:p>
        </p:txBody>
      </p:sp>
      <p:sp>
        <p:nvSpPr>
          <p:cNvPr id="37891" name="Объект 2"/>
          <p:cNvSpPr>
            <a:spLocks noGrp="1"/>
          </p:cNvSpPr>
          <p:nvPr>
            <p:ph idx="1"/>
          </p:nvPr>
        </p:nvSpPr>
        <p:spPr>
          <a:xfrm>
            <a:off x="461963" y="1628775"/>
            <a:ext cx="8229600" cy="4525963"/>
          </a:xfrm>
        </p:spPr>
        <p:txBody>
          <a:bodyPr/>
          <a:lstStyle/>
          <a:p>
            <a:r>
              <a:rPr lang="ru-RU" altLang="ru-RU" dirty="0" smtClean="0"/>
              <a:t>В результате собранной и представленной информации, я </a:t>
            </a:r>
            <a:r>
              <a:rPr lang="ru-RU" altLang="ru-RU" dirty="0" smtClean="0"/>
              <a:t>убедился, </a:t>
            </a:r>
            <a:r>
              <a:rPr lang="ru-RU" altLang="ru-RU" dirty="0" smtClean="0"/>
              <a:t>что природа нашей  планеты хрупка и нуждается в постоянной защите. Мы, люди планеты Земля, обязаны сохранить ее для нас и наших потомков и сделать это в наших силах.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42852"/>
            <a:ext cx="8229600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dirty="0" smtClean="0"/>
              <a:t>	</a:t>
            </a:r>
            <a:r>
              <a:rPr lang="ru-RU" altLang="ru-RU" b="1" dirty="0" smtClean="0">
                <a:solidFill>
                  <a:srgbClr val="FF0000"/>
                </a:solidFill>
              </a:rPr>
              <a:t>«Красная книга»</a:t>
            </a:r>
            <a:r>
              <a:rPr lang="ru-RU" altLang="ru-RU" dirty="0" smtClean="0"/>
              <a:t> —</a:t>
            </a:r>
          </a:p>
          <a:p>
            <a:pPr algn="ctr" eaLnBrk="1" hangingPunct="1">
              <a:buFontTx/>
              <a:buNone/>
            </a:pPr>
            <a:r>
              <a:rPr lang="ru-RU" altLang="ru-RU" b="1" dirty="0" smtClean="0"/>
              <a:t>список редких и находящихся под</a:t>
            </a:r>
          </a:p>
          <a:p>
            <a:pPr algn="ctr" eaLnBrk="1" hangingPunct="1">
              <a:buFontTx/>
              <a:buNone/>
            </a:pPr>
            <a:r>
              <a:rPr lang="ru-RU" altLang="ru-RU" b="1" dirty="0" smtClean="0"/>
              <a:t>угрозой исчезновения животных,</a:t>
            </a:r>
          </a:p>
          <a:p>
            <a:pPr algn="ctr" eaLnBrk="1" hangingPunct="1">
              <a:buFontTx/>
              <a:buNone/>
            </a:pPr>
            <a:r>
              <a:rPr lang="ru-RU" altLang="ru-RU" b="1" dirty="0" smtClean="0"/>
              <a:t>растений и грибов.</a:t>
            </a: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852738"/>
            <a:ext cx="5184775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285720" y="1989118"/>
            <a:ext cx="5729270" cy="8256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6148" name="Picture 4" descr="0_2aed6_f2fca51d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260350"/>
            <a:ext cx="3233738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0_1c504_24e4f09e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933825"/>
            <a:ext cx="35941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0_1d06c_d9bce486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2528887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0_1eba3_385bd3a1_X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188913"/>
            <a:ext cx="2735263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0_2d5a0_96664f56_X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71775" y="2565400"/>
            <a:ext cx="287972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0_4aed9_6514042d_X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2781300"/>
            <a:ext cx="294640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0_445db_643e4830_XL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92500" y="4508500"/>
            <a:ext cx="2879725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573452" y="3357562"/>
            <a:ext cx="3071834" cy="1428784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7172" name="Picture 4" descr="___1_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681695">
            <a:off x="468313" y="333375"/>
            <a:ext cx="25384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0_1bb56_8d0909ef_-3-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60350"/>
            <a:ext cx="3449638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0_2b389_284f9bdc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4005263"/>
            <a:ext cx="3665537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0_2d2bc_6f72a347_-1-X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892372">
            <a:off x="5219700" y="3068638"/>
            <a:ext cx="3449638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358742" y="2071678"/>
            <a:ext cx="1543032" cy="1143000"/>
          </a:xfrm>
        </p:spPr>
        <p:txBody>
          <a:bodyPr/>
          <a:lstStyle/>
          <a:p>
            <a:pPr eaLnBrk="1" hangingPunct="1"/>
            <a:endParaRPr lang="ru-RU" altLang="ru-RU" sz="4000" dirty="0" smtClean="0">
              <a:solidFill>
                <a:schemeClr val="bg1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291513" cy="44259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smtClean="0"/>
              <a:t>	</a:t>
            </a:r>
            <a:r>
              <a:rPr lang="ru-RU" altLang="ru-RU" sz="2800" b="1" smtClean="0"/>
              <a:t>Эта книга называется так потому, что красный цвет – действительно означает сигнал опасности. Он заставляет своей яркостью всех обратить внимание на указанную опасность, в данном случае предостерегает людей о возможных тяжёлых последствиях, которые произойдут с гибелью целых видов растений и животных.</a:t>
            </a:r>
            <a:r>
              <a:rPr lang="ru-RU" altLang="ru-RU" sz="28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787370" y="1285860"/>
            <a:ext cx="1328718" cy="11430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1560513" y="333375"/>
            <a:ext cx="59547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chemeClr val="bg1"/>
                </a:solidFill>
              </a:rPr>
              <a:t>Дерево, трава и птица</a:t>
            </a:r>
            <a:br>
              <a:rPr lang="ru-RU" altLang="ru-RU" sz="2800" b="1">
                <a:solidFill>
                  <a:schemeClr val="bg1"/>
                </a:solidFill>
              </a:rPr>
            </a:br>
            <a:r>
              <a:rPr lang="ru-RU" altLang="ru-RU" sz="2800" b="1">
                <a:solidFill>
                  <a:schemeClr val="bg1"/>
                </a:solidFill>
              </a:rPr>
              <a:t>Не всегда умеют защититься.</a:t>
            </a:r>
            <a:br>
              <a:rPr lang="ru-RU" altLang="ru-RU" sz="2800" b="1">
                <a:solidFill>
                  <a:schemeClr val="bg1"/>
                </a:solidFill>
              </a:rPr>
            </a:br>
            <a:r>
              <a:rPr lang="ru-RU" altLang="ru-RU" sz="2800" b="1">
                <a:solidFill>
                  <a:schemeClr val="bg1"/>
                </a:solidFill>
              </a:rPr>
              <a:t>Если будут уничтожены они,</a:t>
            </a:r>
            <a:br>
              <a:rPr lang="ru-RU" altLang="ru-RU" sz="2800" b="1">
                <a:solidFill>
                  <a:schemeClr val="bg1"/>
                </a:solidFill>
              </a:rPr>
            </a:br>
            <a:r>
              <a:rPr lang="ru-RU" altLang="ru-RU" sz="2800" b="1">
                <a:solidFill>
                  <a:schemeClr val="bg1"/>
                </a:solidFill>
              </a:rPr>
              <a:t>На планете мы останемся одни!</a:t>
            </a:r>
            <a:r>
              <a:rPr lang="ru-RU" altLang="ru-RU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2858808" y="4429132"/>
            <a:ext cx="1614470" cy="1544638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9221" name="Picture 8" descr="Картинка 12 из 4505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060575"/>
            <a:ext cx="6408738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  <a:solidFill>
            <a:schemeClr val="accent3"/>
          </a:solidFill>
        </p:spPr>
        <p:txBody>
          <a:bodyPr/>
          <a:lstStyle/>
          <a:p>
            <a:pPr eaLnBrk="1" hangingPunct="1"/>
            <a:r>
              <a:rPr lang="ru-RU" altLang="ru-RU" dirty="0" smtClean="0"/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928670"/>
            <a:ext cx="8496300" cy="5595956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2800" b="1" i="1" dirty="0" smtClean="0"/>
              <a:t>В одной книге не может уместиться такое большое количество рисунков, фотографий и рассказов, поэтому под одним названием скрывается целая серия книг.	</a:t>
            </a:r>
          </a:p>
          <a:p>
            <a:pPr algn="ctr" eaLnBrk="1" hangingPunct="1">
              <a:buFontTx/>
              <a:buNone/>
            </a:pPr>
            <a:r>
              <a:rPr lang="ru-RU" altLang="ru-RU" sz="2800" b="1" dirty="0" smtClean="0"/>
              <a:t>Каждая страница книги имеет свой цвет: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		Чёрная 		</a:t>
            </a:r>
            <a:r>
              <a:rPr lang="ru-RU" altLang="ru-RU" b="1" dirty="0" smtClean="0">
                <a:solidFill>
                  <a:srgbClr val="FF0000"/>
                </a:solidFill>
              </a:rPr>
              <a:t>Красная     </a:t>
            </a:r>
            <a:r>
              <a:rPr lang="ru-RU" altLang="ru-RU" b="1" dirty="0" smtClean="0">
                <a:solidFill>
                  <a:schemeClr val="bg2"/>
                </a:solidFill>
              </a:rPr>
              <a:t>Серая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		</a:t>
            </a:r>
            <a:r>
              <a:rPr lang="ru-RU" altLang="ru-RU" b="1" dirty="0" smtClean="0">
                <a:solidFill>
                  <a:srgbClr val="FFCC00"/>
                </a:solidFill>
              </a:rPr>
              <a:t>Жёлтая</a:t>
            </a:r>
            <a:r>
              <a:rPr lang="ru-RU" altLang="ru-RU" b="1" dirty="0" smtClean="0"/>
              <a:t> </a:t>
            </a:r>
            <a:r>
              <a:rPr lang="ru-RU" altLang="ru-RU" b="1" dirty="0" smtClean="0">
                <a:solidFill>
                  <a:schemeClr val="hlink"/>
                </a:solidFill>
              </a:rPr>
              <a:t>		Зелёная      </a:t>
            </a:r>
            <a:endParaRPr lang="ru-RU" altLang="ru-RU" sz="2400" dirty="0" smtClean="0"/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6357950" y="4429132"/>
            <a:ext cx="1333500" cy="334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Белая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469</Words>
  <Application>Microsoft Office PowerPoint</Application>
  <PresentationFormat>Экран (4:3)</PresentationFormat>
  <Paragraphs>117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Оформление по умолчанию</vt:lpstr>
      <vt:lpstr>«Красная книга  России» </vt:lpstr>
      <vt:lpstr>Цели проекта:</vt:lpstr>
      <vt:lpstr>Слайд 3</vt:lpstr>
      <vt:lpstr>Слайд 4</vt:lpstr>
      <vt:lpstr>Слайд 5</vt:lpstr>
      <vt:lpstr>Слайд 6</vt:lpstr>
      <vt:lpstr>Слайд 7</vt:lpstr>
      <vt:lpstr>Слайд 8</vt:lpstr>
      <vt:lpstr> </vt:lpstr>
      <vt:lpstr>Слайд 10</vt:lpstr>
      <vt:lpstr>Слайд 11</vt:lpstr>
      <vt:lpstr>Слайд 12</vt:lpstr>
      <vt:lpstr>Слайд 13</vt:lpstr>
      <vt:lpstr>Слайд 14</vt:lpstr>
      <vt:lpstr>Слайд 15</vt:lpstr>
      <vt:lpstr>лилия водная белая</vt:lpstr>
      <vt:lpstr>Слайд 17</vt:lpstr>
      <vt:lpstr>Слайд 18</vt:lpstr>
      <vt:lpstr>тюльпан шренка</vt:lpstr>
      <vt:lpstr>Слайд 20</vt:lpstr>
      <vt:lpstr>ирис сибирский</vt:lpstr>
      <vt:lpstr>Слайд 22</vt:lpstr>
      <vt:lpstr>Слайд 23</vt:lpstr>
      <vt:lpstr>Слайд 24</vt:lpstr>
      <vt:lpstr>лук косой</vt:lpstr>
      <vt:lpstr>Слайд 26</vt:lpstr>
      <vt:lpstr>Слайд 27</vt:lpstr>
      <vt:lpstr>примула длинноножковая</vt:lpstr>
      <vt:lpstr>Слайд 29</vt:lpstr>
      <vt:lpstr>осёл дикий азиатский</vt:lpstr>
      <vt:lpstr>дятел  рыжебрюхий</vt:lpstr>
      <vt:lpstr>Слайд 32</vt:lpstr>
      <vt:lpstr>Слайд 33</vt:lpstr>
      <vt:lpstr>Слайд 34</vt:lpstr>
      <vt:lpstr>Правила поведения в природе.</vt:lpstr>
      <vt:lpstr>Вывод проекта:</vt:lpstr>
    </vt:vector>
  </TitlesOfParts>
  <Company>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24</cp:revision>
  <dcterms:created xsi:type="dcterms:W3CDTF">2012-03-20T14:23:19Z</dcterms:created>
  <dcterms:modified xsi:type="dcterms:W3CDTF">2024-01-05T05:12:25Z</dcterms:modified>
</cp:coreProperties>
</file>