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71" r:id="rId3"/>
    <p:sldId id="272" r:id="rId4"/>
    <p:sldId id="273" r:id="rId5"/>
    <p:sldId id="257" r:id="rId6"/>
    <p:sldId id="258" r:id="rId7"/>
    <p:sldId id="274" r:id="rId8"/>
    <p:sldId id="259" r:id="rId9"/>
    <p:sldId id="275" r:id="rId10"/>
    <p:sldId id="260" r:id="rId11"/>
    <p:sldId id="261" r:id="rId12"/>
    <p:sldId id="262" r:id="rId13"/>
    <p:sldId id="263" r:id="rId14"/>
    <p:sldId id="264" r:id="rId15"/>
    <p:sldId id="265" r:id="rId16"/>
    <p:sldId id="276" r:id="rId17"/>
    <p:sldId id="266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802298"/>
            <a:ext cx="8561747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93106" y="3531204"/>
            <a:ext cx="8561746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10993-9943-4141-B001-97BF37F955AF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93105" y="329307"/>
            <a:ext cx="4897310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03E00BA5-7CCF-4E57-A95E-7B0C800F136F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2334637" y="798973"/>
            <a:ext cx="0" cy="254475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057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10993-9943-4141-B001-97BF37F955AF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0BA5-7CCF-4E57-A95E-7B0C800F136F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6846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883863"/>
            <a:ext cx="1615742" cy="45749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4694" y="883863"/>
            <a:ext cx="7738807" cy="45749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10993-9943-4141-B001-97BF37F955AF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0BA5-7CCF-4E57-A95E-7B0C800F136F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9439111" y="719272"/>
            <a:ext cx="1615742" cy="0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099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10993-9943-4141-B001-97BF37F955AF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0BA5-7CCF-4E57-A95E-7B0C800F136F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469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813" y="1756130"/>
            <a:ext cx="8562580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3806195"/>
            <a:ext cx="854999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10993-9943-4141-B001-97BF37F955AF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0BA5-7CCF-4E57-A95E-7B0C800F136F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284510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3760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889"/>
            <a:ext cx="9520157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4695" y="2010878"/>
            <a:ext cx="4608576" cy="34381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4793" y="2017343"/>
            <a:ext cx="4604130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10993-9943-4141-B001-97BF37F955AF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0BA5-7CCF-4E57-A95E-7B0C800F136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2940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163"/>
            <a:ext cx="9520157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2019549"/>
            <a:ext cx="460857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4695" y="2824269"/>
            <a:ext cx="4608576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4791" y="2023003"/>
            <a:ext cx="4608576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4792" y="2821491"/>
            <a:ext cx="4608576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10993-9943-4141-B001-97BF37F955AF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0BA5-7CCF-4E57-A95E-7B0C800F136F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5678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10993-9943-4141-B001-97BF37F955AF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0BA5-7CCF-4E57-A95E-7B0C800F136F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8849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10993-9943-4141-B001-97BF37F955AF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0BA5-7CCF-4E57-A95E-7B0C800F1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773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42" y="798973"/>
            <a:ext cx="3183128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205491"/>
            <a:ext cx="3184989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10993-9943-4141-B001-97BF37F955AF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0BA5-7CCF-4E57-A95E-7B0C800F136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224711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697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bg2">
                    <a:lumMod val="10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133350" h="508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694" y="1129513"/>
            <a:ext cx="5447840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145992"/>
            <a:ext cx="5440037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34695" y="5469856"/>
            <a:ext cx="5440038" cy="320123"/>
          </a:xfrm>
        </p:spPr>
        <p:txBody>
          <a:bodyPr/>
          <a:lstStyle>
            <a:lvl1pPr algn="l">
              <a:defRPr/>
            </a:lvl1pPr>
          </a:lstStyle>
          <a:p>
            <a:fld id="{92010993-9943-4141-B001-97BF37F955AF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34910" y="318640"/>
            <a:ext cx="5453475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00BA5-7CCF-4E57-A95E-7B0C800F136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71687" y="798973"/>
            <a:ext cx="0" cy="216112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3539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015732"/>
            <a:ext cx="12192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4696" y="804519"/>
            <a:ext cx="9520158" cy="1049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6" y="2015732"/>
            <a:ext cx="9520158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10993-9943-4141-B001-97BF37F955AF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34695" y="329307"/>
            <a:ext cx="5855719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03E00BA5-7CCF-4E57-A95E-7B0C800F136F}" type="slidenum">
              <a:rPr lang="ru-RU" smtClean="0"/>
              <a:t>‹#›</a:t>
            </a:fld>
            <a:endParaRPr lang="ru-RU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9530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7477E0-E316-7974-0A86-A2111891C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55574" y="1387337"/>
            <a:ext cx="8699278" cy="2541431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br>
              <a:rPr lang="ru-RU" sz="31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Тема:</a:t>
            </a:r>
            <a:r>
              <a:rPr lang="ru-RU" sz="31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«Традиционные песни сёл Старая </a:t>
            </a:r>
            <a:r>
              <a:rPr lang="ru-RU" sz="31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Бинарадка</a:t>
            </a:r>
            <a:r>
              <a:rPr lang="ru-RU" sz="31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Светлое поле Красноярского района и села Вишнёвка Кошкинского района Самарской области»</a:t>
            </a:r>
            <a:br>
              <a:rPr lang="ru-RU" sz="31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BDBE190-A613-B0DE-B19C-3D67546181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5127" y="5091648"/>
            <a:ext cx="8561746" cy="977621"/>
          </a:xfrm>
        </p:spPr>
        <p:txBody>
          <a:bodyPr/>
          <a:lstStyle/>
          <a:p>
            <a:pPr algn="r"/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Выполнила Нестерова Наталья Сергеевна</a:t>
            </a:r>
          </a:p>
        </p:txBody>
      </p:sp>
    </p:spTree>
    <p:extLst>
      <p:ext uri="{BB962C8B-B14F-4D97-AF65-F5344CB8AC3E}">
        <p14:creationId xmlns:p14="http://schemas.microsoft.com/office/powerpoint/2010/main" val="167892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A3815A-7DA2-7300-420C-C5866F6ADF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B9C607D-0F15-AF68-E699-C7706CAC88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6878" y="1013793"/>
            <a:ext cx="5317406" cy="18332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06DDBFF-E018-40BF-EC21-BE6224D9974D}"/>
              </a:ext>
            </a:extLst>
          </p:cNvPr>
          <p:cNvSpPr txBox="1"/>
          <p:nvPr/>
        </p:nvSpPr>
        <p:spPr>
          <a:xfrm>
            <a:off x="5241235" y="3429000"/>
            <a:ext cx="610262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В одной из песен «Коляда» исполнительницы поют фразу «сегодня коляда» на мордовском языке.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1A7219-118D-3B4D-EFDF-4EF0FC80BA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7716" y="1639955"/>
            <a:ext cx="3992606" cy="312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5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59EABA-341B-F1B9-3448-17514159E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1CA0255-5A6B-68F4-7722-3363D10D7629}"/>
              </a:ext>
            </a:extLst>
          </p:cNvPr>
          <p:cNvSpPr txBox="1"/>
          <p:nvPr/>
        </p:nvSpPr>
        <p:spPr>
          <a:xfrm>
            <a:off x="1470991" y="2105561"/>
            <a:ext cx="42414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Светлое поле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Красноярского р-н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8372B3-8075-AA9A-1FFA-349CB80CF2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0643" y="916124"/>
            <a:ext cx="3035813" cy="502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426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74BC7B6-3085-139F-41AD-FC46786271CB}"/>
              </a:ext>
            </a:extLst>
          </p:cNvPr>
          <p:cNvSpPr txBox="1"/>
          <p:nvPr/>
        </p:nvSpPr>
        <p:spPr>
          <a:xfrm>
            <a:off x="1956352" y="785619"/>
            <a:ext cx="8279296" cy="2879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44145" indent="536575" algn="ctr" fontAlgn="base">
              <a:lnSpc>
                <a:spcPct val="115000"/>
              </a:lnSpc>
              <a:spcAft>
                <a:spcPts val="0"/>
              </a:spcAft>
            </a:pPr>
            <a:r>
              <a:rPr lang="ru-RU" sz="4000" b="1" kern="15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При анализе записей, в песне «Все бы, все бы на лавочке сидела» была замечена квартовая переменность.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048D0C-53D1-1196-4715-2FF469544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352" y="3802296"/>
            <a:ext cx="8279296" cy="1486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3B2A63F-9293-A3D5-33F9-B02B93DB32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919831" y="2585830"/>
            <a:ext cx="6858000" cy="16863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AB28306-F25F-FF4A-9BEF-E61A9E4296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6885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77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854CB2-3234-F45B-9D1E-DEA0415EFE07}"/>
              </a:ext>
            </a:extLst>
          </p:cNvPr>
          <p:cNvSpPr txBox="1"/>
          <p:nvPr/>
        </p:nvSpPr>
        <p:spPr>
          <a:xfrm>
            <a:off x="3869848" y="287372"/>
            <a:ext cx="393101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Вишневка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Кошкинский р-н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Самарская обл.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568D52-CBF6-053A-6411-3D45E6370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909" y="2226364"/>
            <a:ext cx="4613091" cy="461309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89A1E09-A075-8CC3-7D51-FB590CEFD1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7043" y="0"/>
            <a:ext cx="3544957" cy="683945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6F5B35-2913-D3FD-D71C-3395D0316C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2489752" y="2489751"/>
            <a:ext cx="6858001" cy="187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0308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2BA240B-B7E8-5A20-1BF1-6A0688F971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667000" y="-2667002"/>
            <a:ext cx="6858001" cy="121920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FD8800-8425-5308-0243-652A35A5E178}"/>
              </a:ext>
            </a:extLst>
          </p:cNvPr>
          <p:cNvSpPr txBox="1"/>
          <p:nvPr/>
        </p:nvSpPr>
        <p:spPr>
          <a:xfrm>
            <a:off x="2254526" y="1155261"/>
            <a:ext cx="7682947" cy="1755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44145" indent="536575" algn="ctr" fontAlgn="base">
              <a:lnSpc>
                <a:spcPct val="115000"/>
              </a:lnSpc>
              <a:spcAft>
                <a:spcPts val="0"/>
              </a:spcAft>
            </a:pPr>
            <a:r>
              <a:rPr lang="ru-RU" sz="3200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Присутствуют внутрислоговые распевы, </a:t>
            </a:r>
            <a:r>
              <a:rPr lang="ru-RU" sz="3200" kern="15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глиссандирование</a:t>
            </a:r>
            <a:r>
              <a:rPr lang="ru-RU" sz="3200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, голосовые спады внутри и на конце слова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8DA545-8A15-CB0C-5FB1-FC86339210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9817" y="3190462"/>
            <a:ext cx="1771477" cy="251227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868C12-D42A-5729-E6A1-B843A0D257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3896" y="3190461"/>
            <a:ext cx="1789864" cy="2512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5280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F66DB8-3E45-BF03-EEA2-A5F886FBD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293CC2-F047-EF9C-D2EF-4EB291F69B6F}"/>
              </a:ext>
            </a:extLst>
          </p:cNvPr>
          <p:cNvSpPr txBox="1"/>
          <p:nvPr/>
        </p:nvSpPr>
        <p:spPr>
          <a:xfrm>
            <a:off x="944216" y="1165559"/>
            <a:ext cx="9988826" cy="14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44145" indent="536575" algn="ctr" fontAlgn="base">
              <a:lnSpc>
                <a:spcPct val="115000"/>
              </a:lnSpc>
              <a:spcAft>
                <a:spcPts val="0"/>
              </a:spcAft>
            </a:pPr>
            <a:r>
              <a:rPr lang="ru-RU" sz="4000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октавные унисоны в конце мелодической фразы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1BF9EB-A260-791E-8FBA-A7FEC00EFA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058" y="2615923"/>
            <a:ext cx="2061238" cy="3246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A9E596-E41B-01E3-19B3-36CA8F8766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1081" y="2615923"/>
            <a:ext cx="2499670" cy="307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8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3E6E429-A83E-533F-8F6C-F70C022B5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15153">
            <a:off x="813677" y="576470"/>
            <a:ext cx="3161773" cy="421419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5F1824E-8115-ADFD-ECBD-F3911F93E2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91082">
            <a:off x="3741747" y="2735372"/>
            <a:ext cx="4411267" cy="292852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721BDAB-EC2B-3465-4120-2398E37E9B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06988">
            <a:off x="7830518" y="458415"/>
            <a:ext cx="3752357" cy="391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4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582B65-59AB-B727-F094-A14DB91A67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E830907-8726-F9F8-5991-F36DC9DD92F1}"/>
              </a:ext>
            </a:extLst>
          </p:cNvPr>
          <p:cNvSpPr txBox="1"/>
          <p:nvPr/>
        </p:nvSpPr>
        <p:spPr>
          <a:xfrm>
            <a:off x="4640012" y="1818860"/>
            <a:ext cx="74442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91265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ADFE6BB-C6DE-FDB4-0E8B-A3789524D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596" y="1252331"/>
            <a:ext cx="3918771" cy="389634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AD8438-6CEE-89A5-E111-A47AFF37D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0637" y="2320031"/>
            <a:ext cx="3328988" cy="221793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38FC6C-0E1C-8108-ADEA-A41ADD5600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8895" y="1500809"/>
            <a:ext cx="4348189" cy="34785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83AF372-D0BD-514A-529A-0F3D97887F9A}"/>
              </a:ext>
            </a:extLst>
          </p:cNvPr>
          <p:cNvSpPr txBox="1"/>
          <p:nvPr/>
        </p:nvSpPr>
        <p:spPr>
          <a:xfrm>
            <a:off x="976587" y="606000"/>
            <a:ext cx="24107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F1C504-387A-7D3C-49B8-57E1C17D270B}"/>
              </a:ext>
            </a:extLst>
          </p:cNvPr>
          <p:cNvSpPr txBox="1"/>
          <p:nvPr/>
        </p:nvSpPr>
        <p:spPr>
          <a:xfrm>
            <a:off x="9346624" y="1021498"/>
            <a:ext cx="12186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Наука</a:t>
            </a:r>
          </a:p>
        </p:txBody>
      </p:sp>
    </p:spTree>
    <p:extLst>
      <p:ext uri="{BB962C8B-B14F-4D97-AF65-F5344CB8AC3E}">
        <p14:creationId xmlns:p14="http://schemas.microsoft.com/office/powerpoint/2010/main" val="227143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742362B-2D4E-4FDB-0A9D-52902B6DF3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809" y="220047"/>
            <a:ext cx="9523344" cy="641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4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A563FC-B223-77CF-9896-2C2D45875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28474D9-EC6C-1E45-199C-FBAEE8D0545E}"/>
              </a:ext>
            </a:extLst>
          </p:cNvPr>
          <p:cNvSpPr txBox="1"/>
          <p:nvPr/>
        </p:nvSpPr>
        <p:spPr>
          <a:xfrm>
            <a:off x="2314161" y="1097481"/>
            <a:ext cx="75636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О.Абрамова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"Живые родники"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B96FC4-888B-0410-D83B-FE171D0A2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546" y="2136472"/>
            <a:ext cx="4425515" cy="348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726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8298CE0-67DD-20C9-4E3E-D5E6DEFC0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665343" y="-2668656"/>
            <a:ext cx="6858000" cy="121953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008C90B-40AA-4CB0-C1F4-6CF384B128A3}"/>
              </a:ext>
            </a:extLst>
          </p:cNvPr>
          <p:cNvSpPr txBox="1"/>
          <p:nvPr/>
        </p:nvSpPr>
        <p:spPr>
          <a:xfrm>
            <a:off x="2295939" y="1983538"/>
            <a:ext cx="8696739" cy="2312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</a:pPr>
            <a:r>
              <a:rPr lang="ru-RU" sz="3200" b="1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Объект исследования</a:t>
            </a:r>
            <a:r>
              <a:rPr lang="ru-RU" sz="3200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 – </a:t>
            </a:r>
            <a:r>
              <a:rPr lang="ru-RU" sz="3200" kern="1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песенный фольклор </a:t>
            </a:r>
            <a:r>
              <a:rPr lang="ru-RU" sz="3200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сел Старая </a:t>
            </a:r>
            <a:r>
              <a:rPr lang="ru-RU" sz="3200" kern="15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Бинарадка</a:t>
            </a:r>
            <a:r>
              <a:rPr lang="ru-RU" sz="3200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 и Светлое поле Красноярского района и села Вишневка Кошкинского района Самарской области.</a:t>
            </a:r>
            <a:endParaRPr lang="ru-RU" sz="3200" kern="150" dirty="0">
              <a:effectLst/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477562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3FD0B3-C3BF-8C60-9D40-AF401AB1B1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885849-28CE-038F-973A-8D80C9AF2956}"/>
              </a:ext>
            </a:extLst>
          </p:cNvPr>
          <p:cNvSpPr txBox="1"/>
          <p:nvPr/>
        </p:nvSpPr>
        <p:spPr>
          <a:xfrm>
            <a:off x="2087218" y="2096761"/>
            <a:ext cx="8179904" cy="2034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4958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5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Предмет исследования – </a:t>
            </a:r>
            <a:r>
              <a:rPr kumimoji="0" lang="ru-RU" sz="2800" b="0" i="0" u="none" strike="noStrike" kern="15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певческая традиция</a:t>
            </a:r>
            <a:r>
              <a:rPr kumimoji="0" lang="ru-RU" sz="2800" b="0" i="0" u="none" strike="noStrike" kern="15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 сел Старая </a:t>
            </a:r>
            <a:r>
              <a:rPr kumimoji="0" lang="ru-RU" sz="2800" b="0" i="0" u="none" strike="noStrike" kern="15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Бинарадка</a:t>
            </a:r>
            <a:r>
              <a:rPr kumimoji="0" lang="ru-RU" sz="2800" b="0" i="0" u="none" strike="noStrike" kern="15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 и Светлое поле Красноярского района и села Вишневка Кошкинского района Самарской области.</a:t>
            </a:r>
            <a:endParaRPr kumimoji="0" lang="ru-RU" sz="2800" b="0" i="0" u="none" strike="noStrike" kern="15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317660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78112C3-6A06-7180-816B-897CB778DB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9213">
            <a:off x="9498660" y="140713"/>
            <a:ext cx="2315871" cy="206709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F1E7EC-06E7-261F-5440-D1E825E20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8023" y="1643790"/>
            <a:ext cx="2951922" cy="295192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18CBBF1-1D6A-481F-A3B3-A5A71C502D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029991">
            <a:off x="314550" y="186509"/>
            <a:ext cx="2151189" cy="215118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1853215-E2A8-DC72-E9D9-ECCB76B5D0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85020">
            <a:off x="313147" y="4493961"/>
            <a:ext cx="2751483" cy="19645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E7DA418-075D-56B3-4422-3AFBF19495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807030">
            <a:off x="8561876" y="4188485"/>
            <a:ext cx="1802949" cy="245050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82D08AD-1E40-4E55-E287-5151FB1FFA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44403">
            <a:off x="1461679" y="2247746"/>
            <a:ext cx="2655041" cy="210854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916DF2E-CDCE-0B1F-2160-A72E5201387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164810">
            <a:off x="7592192" y="2135296"/>
            <a:ext cx="2951922" cy="196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32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CEBF52-DB6D-7319-A77E-91914AF616B8}"/>
              </a:ext>
            </a:extLst>
          </p:cNvPr>
          <p:cNvSpPr txBox="1"/>
          <p:nvPr/>
        </p:nvSpPr>
        <p:spPr>
          <a:xfrm>
            <a:off x="2503766" y="2295940"/>
            <a:ext cx="71844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Музыкально-стилистические </a:t>
            </a:r>
          </a:p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09CD790-DB17-BF02-E18F-2DD99B998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999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2518099-DB98-844E-06C3-A443E527C3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7000" y="-2667000"/>
            <a:ext cx="6858001" cy="121920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5D3A9CA-1858-1E1C-7F85-89441EB36E6D}"/>
              </a:ext>
            </a:extLst>
          </p:cNvPr>
          <p:cNvSpPr txBox="1"/>
          <p:nvPr/>
        </p:nvSpPr>
        <p:spPr>
          <a:xfrm>
            <a:off x="1661990" y="1101593"/>
            <a:ext cx="60903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Старая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Бинарадка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Красноярский р-н Самарская обл.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A37FD6-91D8-C737-7406-0C57383929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2092" y="1368373"/>
            <a:ext cx="2402032" cy="412125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A57DEA-A1CC-69EB-9369-CB24FF171A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5240" y="2342398"/>
            <a:ext cx="4608975" cy="327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8869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EDEBE7"/>
      </a:lt2>
      <a:accent1>
        <a:srgbClr val="5FA534"/>
      </a:accent1>
      <a:accent2>
        <a:srgbClr val="DCAB34"/>
      </a:accent2>
      <a:accent3>
        <a:srgbClr val="D26D23"/>
      </a:accent3>
      <a:accent4>
        <a:srgbClr val="972323"/>
      </a:accent4>
      <a:accent5>
        <a:srgbClr val="236797"/>
      </a:accent5>
      <a:accent6>
        <a:srgbClr val="2FB6C6"/>
      </a:accent6>
      <a:hlink>
        <a:srgbClr val="8FC639"/>
      </a:hlink>
      <a:folHlink>
        <a:srgbClr val="E7C272"/>
      </a:folHlink>
    </a:clrScheme>
    <a:fontScheme name="Галерея">
      <a:majorFont>
        <a:latin typeface="Palatino Linotype" panose="020405020505050303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AC464412-510E-4F2B-8947-A0DDBD02899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74</TotalTime>
  <Words>166</Words>
  <Application>Microsoft Office PowerPoint</Application>
  <PresentationFormat>Широкоэкранный</PresentationFormat>
  <Paragraphs>21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Palatino Linotype</vt:lpstr>
      <vt:lpstr>Times New Roman</vt:lpstr>
      <vt:lpstr>Галерея</vt:lpstr>
      <vt:lpstr> Тема: «Традиционные песни сёл Старая Бинарадка и Светлое поле Красноярского района и села Вишнёвка Кошкинского района Самарской области»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КУРСОВАЯ РАБОТА  по дисциплине  «Расшифровка записей народных песен»  Тема: «Традиционные песни сёл Старая Бинарадка и Светлое поле Красноярского района и села Вишнёвка Кошкинского района Самарской области»  </dc:title>
  <dc:creator>Наталья Астраускас</dc:creator>
  <cp:lastModifiedBy>22-11-23</cp:lastModifiedBy>
  <cp:revision>4</cp:revision>
  <dcterms:created xsi:type="dcterms:W3CDTF">2024-01-26T23:56:07Z</dcterms:created>
  <dcterms:modified xsi:type="dcterms:W3CDTF">2024-03-17T10:12:32Z</dcterms:modified>
</cp:coreProperties>
</file>