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85" r:id="rId3"/>
    <p:sldId id="286" r:id="rId4"/>
    <p:sldId id="288" r:id="rId5"/>
    <p:sldId id="289" r:id="rId6"/>
    <p:sldId id="301" r:id="rId7"/>
    <p:sldId id="291" r:id="rId8"/>
    <p:sldId id="284" r:id="rId9"/>
    <p:sldId id="292" r:id="rId10"/>
    <p:sldId id="293" r:id="rId11"/>
    <p:sldId id="281" r:id="rId12"/>
    <p:sldId id="282" r:id="rId13"/>
    <p:sldId id="283" r:id="rId14"/>
    <p:sldId id="280" r:id="rId15"/>
    <p:sldId id="294" r:id="rId16"/>
    <p:sldId id="299" r:id="rId17"/>
    <p:sldId id="295" r:id="rId18"/>
    <p:sldId id="297" r:id="rId19"/>
    <p:sldId id="298" r:id="rId20"/>
    <p:sldId id="296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s://proforientator.ru/professions/yuvelir-tekhnolog-obrabotki-almazov/" TargetMode="External"/><Relationship Id="rId3" Type="http://schemas.openxmlformats.org/officeDocument/2006/relationships/hyperlink" Target="https://proforientator.ru/professions/meditsinskiy-laboratornyy-tekhnik/" TargetMode="External"/><Relationship Id="rId7" Type="http://schemas.openxmlformats.org/officeDocument/2006/relationships/hyperlink" Target="https://proforientator.ru/professions/sistemnyy-administrator/" TargetMode="External"/><Relationship Id="rId2" Type="http://schemas.openxmlformats.org/officeDocument/2006/relationships/hyperlink" Target="https://proforientator.ru/professions/aviadispetcher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roforientator.ru/professions/veterinarnyy-vrach/" TargetMode="External"/><Relationship Id="rId5" Type="http://schemas.openxmlformats.org/officeDocument/2006/relationships/hyperlink" Target="https://proforientator.ru/professions/?q=%D0%B8%D0%BD%D0%B6%D0%B5%D0%BD%D0%B5%D1%80&amp;s=%D0%9F%D0%BE%D0%B8%D1%81%D0%BA" TargetMode="External"/><Relationship Id="rId10" Type="http://schemas.openxmlformats.org/officeDocument/2006/relationships/hyperlink" Target="http://www.edunews.ru/" TargetMode="External"/><Relationship Id="rId4" Type="http://schemas.openxmlformats.org/officeDocument/2006/relationships/hyperlink" Target="https://proforientator.ru/professions/agronom-fermer/" TargetMode="External"/><Relationship Id="rId9" Type="http://schemas.openxmlformats.org/officeDocument/2006/relationships/hyperlink" Target="https://proforientator.ru/professions/korrektor/" TargetMode="Externa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viazye.schools.by/pages/fijmi" TargetMode="Externa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4191000" y="4149080"/>
            <a:ext cx="4953000" cy="1752600"/>
          </a:xfrm>
        </p:spPr>
        <p:txBody>
          <a:bodyPr/>
          <a:lstStyle/>
          <a:p>
            <a:r>
              <a:rPr lang="ru-RU" b="1" i="1" dirty="0" smtClean="0"/>
              <a:t>Учитель:</a:t>
            </a:r>
            <a:r>
              <a:rPr lang="ru-RU" dirty="0" smtClean="0"/>
              <a:t> </a:t>
            </a:r>
          </a:p>
          <a:p>
            <a:r>
              <a:rPr lang="ru-RU" dirty="0" smtClean="0"/>
              <a:t>Басалаева Ирина </a:t>
            </a:r>
            <a:r>
              <a:rPr lang="ru-RU" dirty="0" err="1" smtClean="0"/>
              <a:t>Евгеньвна</a:t>
            </a:r>
            <a:r>
              <a:rPr lang="ru-RU" dirty="0" smtClean="0"/>
              <a:t>,</a:t>
            </a:r>
          </a:p>
          <a:p>
            <a:r>
              <a:rPr lang="ru-RU" dirty="0" smtClean="0"/>
              <a:t>МАОУ «Белоярская СОШ №1»,</a:t>
            </a:r>
          </a:p>
          <a:p>
            <a:r>
              <a:rPr lang="ru-RU" dirty="0" err="1" smtClean="0"/>
              <a:t>Сургутский</a:t>
            </a:r>
            <a:r>
              <a:rPr lang="ru-RU" dirty="0" smtClean="0"/>
              <a:t> район</a:t>
            </a:r>
            <a:endParaRPr lang="ru-RU" dirty="0"/>
          </a:p>
        </p:txBody>
      </p:sp>
      <p:sp>
        <p:nvSpPr>
          <p:cNvPr id="6" name="Заголовок 3"/>
          <p:cNvSpPr txBox="1">
            <a:spLocks/>
          </p:cNvSpPr>
          <p:nvPr/>
        </p:nvSpPr>
        <p:spPr>
          <a:xfrm>
            <a:off x="0" y="1772816"/>
            <a:ext cx="8892480" cy="1470025"/>
          </a:xfrm>
          <a:prstGeom prst="rect">
            <a:avLst/>
          </a:prstGeom>
        </p:spPr>
        <p:txBody>
          <a:bodyPr vert="horz" anchor="b"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/>
            </a:r>
            <a:b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</a:b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/>
            </a:r>
            <a:b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</a:b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/>
            </a:r>
            <a:b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</a:b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95536" y="620688"/>
            <a:ext cx="8208912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dirty="0" smtClean="0">
                <a:solidFill>
                  <a:schemeClr val="bg1"/>
                </a:solidFill>
              </a:rPr>
              <a:t>Занятие в рамках учебного курса </a:t>
            </a:r>
          </a:p>
          <a:p>
            <a:pPr algn="ctr"/>
            <a:r>
              <a:rPr lang="ru-RU" sz="3600" dirty="0" smtClean="0">
                <a:solidFill>
                  <a:schemeClr val="bg1"/>
                </a:solidFill>
              </a:rPr>
              <a:t>по профориентации </a:t>
            </a:r>
          </a:p>
          <a:p>
            <a:pPr algn="ctr"/>
            <a:r>
              <a:rPr lang="ru-RU" sz="3600" dirty="0" smtClean="0">
                <a:solidFill>
                  <a:schemeClr val="bg1"/>
                </a:solidFill>
              </a:rPr>
              <a:t>в 7в классе по теме </a:t>
            </a:r>
          </a:p>
          <a:p>
            <a:pPr algn="ctr"/>
            <a:r>
              <a:rPr lang="ru-RU" sz="3600" dirty="0" smtClean="0">
                <a:solidFill>
                  <a:schemeClr val="bg1"/>
                </a:solidFill>
              </a:rPr>
              <a:t>«Выбор </a:t>
            </a:r>
            <a:r>
              <a:rPr lang="ru-RU" sz="3600" dirty="0" smtClean="0">
                <a:solidFill>
                  <a:schemeClr val="bg1"/>
                </a:solidFill>
              </a:rPr>
              <a:t>профессии </a:t>
            </a:r>
            <a:r>
              <a:rPr lang="ru-RU" sz="3600" dirty="0" smtClean="0">
                <a:solidFill>
                  <a:schemeClr val="bg1"/>
                </a:solidFill>
              </a:rPr>
              <a:t> и </a:t>
            </a:r>
            <a:r>
              <a:rPr lang="ru-RU" sz="3600" smtClean="0">
                <a:solidFill>
                  <a:schemeClr val="bg1"/>
                </a:solidFill>
              </a:rPr>
              <a:t>типы </a:t>
            </a:r>
            <a:r>
              <a:rPr lang="ru-RU" sz="3600" smtClean="0">
                <a:solidFill>
                  <a:schemeClr val="bg1"/>
                </a:solidFill>
              </a:rPr>
              <a:t>темперамента»</a:t>
            </a:r>
            <a:endParaRPr lang="ru-RU" sz="3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9" name="Рисунок 8" descr="https://ds03.infourok.ru/uploads/ex/02ae/00056d65-aa28d16f/img1.jpg"/>
          <p:cNvPicPr/>
          <p:nvPr/>
        </p:nvPicPr>
        <p:blipFill>
          <a:blip r:embed="rId2" cstate="print"/>
          <a:srcRect l="10417" r="10417"/>
          <a:stretch>
            <a:fillRect/>
          </a:stretch>
        </p:blipFill>
        <p:spPr bwMode="auto">
          <a:xfrm>
            <a:off x="251520" y="4077072"/>
            <a:ext cx="3888432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7848872" cy="720080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latin typeface="+mn-lt"/>
              </a:rPr>
              <a:t>Работа над проектом</a:t>
            </a:r>
            <a:endParaRPr lang="ru-RU" sz="3200" b="1" dirty="0">
              <a:latin typeface="+mn-lt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23528" y="1196752"/>
            <a:ext cx="4040188" cy="762000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/>
              <a:t>Как сделать проект</a:t>
            </a:r>
            <a:endParaRPr lang="ru-RU" sz="24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88024" y="1196752"/>
            <a:ext cx="4041775" cy="762000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sz="2400" dirty="0" smtClean="0"/>
              <a:t>Правила работы над проектом</a:t>
            </a:r>
            <a:endParaRPr lang="ru-RU" sz="2400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67544" y="2132856"/>
            <a:ext cx="4040188" cy="3941763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Проблема</a:t>
            </a:r>
            <a:r>
              <a:rPr lang="en-US" sz="2400" dirty="0" smtClean="0"/>
              <a:t>.</a:t>
            </a:r>
          </a:p>
          <a:p>
            <a:r>
              <a:rPr lang="ru-RU" sz="2400" dirty="0" smtClean="0"/>
              <a:t>Планирование</a:t>
            </a:r>
            <a:r>
              <a:rPr lang="en-US" sz="2400" dirty="0" smtClean="0"/>
              <a:t>.</a:t>
            </a:r>
          </a:p>
          <a:p>
            <a:r>
              <a:rPr lang="ru-RU" sz="2400" dirty="0" smtClean="0"/>
              <a:t>Поиск информации</a:t>
            </a:r>
            <a:r>
              <a:rPr lang="en-US" sz="2400" dirty="0" smtClean="0"/>
              <a:t>.</a:t>
            </a:r>
          </a:p>
          <a:p>
            <a:r>
              <a:rPr lang="ru-RU" sz="2400" dirty="0" smtClean="0"/>
              <a:t>Подготовка продукта</a:t>
            </a:r>
            <a:r>
              <a:rPr lang="ru-RU" sz="2400" b="1" dirty="0" smtClean="0"/>
              <a:t> </a:t>
            </a:r>
            <a:r>
              <a:rPr lang="ru-RU" sz="2400" dirty="0" smtClean="0"/>
              <a:t>(т</a:t>
            </a:r>
            <a:r>
              <a:rPr lang="ru-RU" sz="2400" dirty="0" smtClean="0">
                <a:ea typeface="Calibri"/>
                <a:cs typeface="Times New Roman"/>
              </a:rPr>
              <a:t>аблица/буклет/комиксы/ листовка с рисунком</a:t>
            </a:r>
            <a:r>
              <a:rPr lang="en-US" sz="2400" i="1" dirty="0" smtClean="0"/>
              <a:t>).</a:t>
            </a:r>
          </a:p>
          <a:p>
            <a:r>
              <a:rPr lang="ru-RU" sz="2400" dirty="0" smtClean="0"/>
              <a:t>Презентация продукта</a:t>
            </a:r>
            <a:r>
              <a:rPr lang="en-US" sz="2400" dirty="0" smtClean="0"/>
              <a:t>.</a:t>
            </a:r>
            <a:endParaRPr lang="ru-RU" sz="2400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4008" y="2204864"/>
            <a:ext cx="4041775" cy="3941763"/>
          </a:xfrm>
        </p:spPr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ru-RU" sz="2400" dirty="0" smtClean="0"/>
              <a:t>Будь вежливым</a:t>
            </a:r>
            <a:r>
              <a:rPr lang="en-US" sz="2400" dirty="0" smtClean="0"/>
              <a:t>.</a:t>
            </a:r>
          </a:p>
          <a:p>
            <a:pPr>
              <a:lnSpc>
                <a:spcPct val="200000"/>
              </a:lnSpc>
            </a:pPr>
            <a:r>
              <a:rPr lang="ru-RU" sz="2400" dirty="0" smtClean="0"/>
              <a:t>Будь активным</a:t>
            </a:r>
            <a:r>
              <a:rPr lang="en-US" sz="2400" dirty="0" smtClean="0"/>
              <a:t>.</a:t>
            </a:r>
          </a:p>
          <a:p>
            <a:pPr>
              <a:lnSpc>
                <a:spcPct val="200000"/>
              </a:lnSpc>
            </a:pPr>
            <a:r>
              <a:rPr lang="ru-RU" sz="2400" dirty="0" smtClean="0"/>
              <a:t>Слушай партнеров</a:t>
            </a:r>
            <a:r>
              <a:rPr lang="en-US" sz="2400" dirty="0" smtClean="0"/>
              <a:t>.</a:t>
            </a:r>
          </a:p>
          <a:p>
            <a:pPr>
              <a:lnSpc>
                <a:spcPct val="200000"/>
              </a:lnSpc>
            </a:pPr>
            <a:r>
              <a:rPr lang="ru-RU" sz="2400" dirty="0" smtClean="0"/>
              <a:t>Играй свою роль</a:t>
            </a:r>
            <a:r>
              <a:rPr lang="en-US" sz="2400" dirty="0" smtClean="0"/>
              <a:t>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Таблица</a:t>
            </a: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2249488"/>
          <a:ext cx="8229600" cy="21861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8536"/>
                <a:gridCol w="1800200"/>
                <a:gridCol w="1512168"/>
                <a:gridCol w="1532776"/>
                <a:gridCol w="1645920"/>
              </a:tblGrid>
              <a:tr h="1035496">
                <a:tc>
                  <a:txBody>
                    <a:bodyPr/>
                    <a:lstStyle/>
                    <a:p>
                      <a:r>
                        <a:rPr lang="ru-RU" dirty="0" smtClean="0"/>
                        <a:t>Тип темперамента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Общая </a:t>
                      </a:r>
                      <a:r>
                        <a:rPr lang="ru-RU" dirty="0" err="1" smtClean="0"/>
                        <a:t>характерис-тика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Сильные стороны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Слабые стороны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Рекомендуемые профессии</a:t>
                      </a:r>
                      <a:endParaRPr lang="ru-RU" dirty="0"/>
                    </a:p>
                  </a:txBody>
                  <a:tcPr/>
                </a:tc>
              </a:tr>
              <a:tr h="115063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548680"/>
            <a:ext cx="8229600" cy="1066800"/>
          </a:xfrm>
        </p:spPr>
        <p:txBody>
          <a:bodyPr/>
          <a:lstStyle/>
          <a:p>
            <a:pPr algn="ctr"/>
            <a:r>
              <a:rPr lang="ru-RU" dirty="0" smtClean="0"/>
              <a:t>Комиксы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ds03.infourok.ru/uploads/ex/02ae/00056d65-aa28d16f/img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484784"/>
            <a:ext cx="8280920" cy="51718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0" descr="психология меланхолик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3" cstate="print"/>
          <a:srcRect l="44173" r="7536"/>
          <a:stretch>
            <a:fillRect/>
          </a:stretch>
        </p:blipFill>
        <p:spPr bwMode="auto">
          <a:xfrm>
            <a:off x="5652120" y="4005064"/>
            <a:ext cx="1823508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7" descr="психология сангвиник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4" cstate="print"/>
          <a:srcRect l="48163" r="7576" b="9912"/>
          <a:stretch>
            <a:fillRect/>
          </a:stretch>
        </p:blipFill>
        <p:spPr bwMode="auto">
          <a:xfrm>
            <a:off x="5796136" y="5229200"/>
            <a:ext cx="1890514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8" descr="психология флегматик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5" cstate="print"/>
          <a:srcRect l="49601" t="12126" r="7813" b="4542"/>
          <a:stretch>
            <a:fillRect/>
          </a:stretch>
        </p:blipFill>
        <p:spPr bwMode="auto">
          <a:xfrm>
            <a:off x="5796136" y="2780928"/>
            <a:ext cx="1799936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9" descr="психология холерик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6" cstate="print"/>
          <a:srcRect l="49194" r="7938" b="6096"/>
          <a:stretch>
            <a:fillRect/>
          </a:stretch>
        </p:blipFill>
        <p:spPr bwMode="auto">
          <a:xfrm>
            <a:off x="5868144" y="1628800"/>
            <a:ext cx="1657324" cy="12752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908720"/>
            <a:ext cx="8229600" cy="1066800"/>
          </a:xfrm>
        </p:spPr>
        <p:txBody>
          <a:bodyPr/>
          <a:lstStyle/>
          <a:p>
            <a:pPr algn="ctr"/>
            <a:r>
              <a:rPr lang="ru-RU" dirty="0" smtClean="0"/>
              <a:t>Листовка с рисунком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7894" name="Picture 6" descr="https://thumbs.dreamstime.com/b/%D1%81%D0%BC%D0%B0%D0%B9%D0%BB%D0%B8%D0%BA-%D0%BC%D1%83%D0%BB%D1%8C%D1%82%D1%84%D0%B8%D0%BB%D1%8C%D0%BC%D0%B0-%D0%B3%D1%80%D1%83%D1%81%D1%82%D0%BD%D1%8B%D0%B9-%D1%81-%D1%85%D0%B0%D1%80%D0%B0%D0%BA%D1%82%D0%B5%D1%80%D0%BE%D0%BC-kawaii-%D1%82%D0%B5%D0%BB%D0%B0-%D0%B4%D0%B8%D0%B7%D0%B0%D0%B9%D0%BD%D0%BE%D0%BC-144972191.jpg"/>
          <p:cNvPicPr>
            <a:picLocks noChangeAspect="1" noChangeArrowheads="1"/>
          </p:cNvPicPr>
          <p:nvPr/>
        </p:nvPicPr>
        <p:blipFill>
          <a:blip r:embed="rId2" cstate="print"/>
          <a:srcRect l="26150"/>
          <a:stretch>
            <a:fillRect/>
          </a:stretch>
        </p:blipFill>
        <p:spPr bwMode="auto">
          <a:xfrm>
            <a:off x="4788024" y="1988840"/>
            <a:ext cx="2440271" cy="4248472"/>
          </a:xfrm>
          <a:prstGeom prst="rect">
            <a:avLst/>
          </a:prstGeom>
          <a:noFill/>
        </p:spPr>
      </p:pic>
      <p:sp>
        <p:nvSpPr>
          <p:cNvPr id="8" name="Скругленная прямоугольная выноска 7"/>
          <p:cNvSpPr/>
          <p:nvPr/>
        </p:nvSpPr>
        <p:spPr>
          <a:xfrm>
            <a:off x="683568" y="2060848"/>
            <a:ext cx="1872208" cy="1728192"/>
          </a:xfrm>
          <a:prstGeom prst="wedgeRoundRectCallout">
            <a:avLst>
              <a:gd name="adj1" fmla="val 53555"/>
              <a:gd name="adj2" fmla="val 60058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Общая характеристика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9" name="Скругленная прямоугольная выноска 8"/>
          <p:cNvSpPr/>
          <p:nvPr/>
        </p:nvSpPr>
        <p:spPr>
          <a:xfrm>
            <a:off x="611560" y="4293096"/>
            <a:ext cx="1872208" cy="1728192"/>
          </a:xfrm>
          <a:prstGeom prst="wedgeRoundRectCallout">
            <a:avLst>
              <a:gd name="adj1" fmla="val 66329"/>
              <a:gd name="adj2" fmla="val 1449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Рекомендуемые профессии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0" name="Скругленная прямоугольная выноска 9"/>
          <p:cNvSpPr/>
          <p:nvPr/>
        </p:nvSpPr>
        <p:spPr>
          <a:xfrm>
            <a:off x="6660232" y="1772816"/>
            <a:ext cx="1872208" cy="1728192"/>
          </a:xfrm>
          <a:prstGeom prst="wedgeRoundRectCallout">
            <a:avLst>
              <a:gd name="adj1" fmla="val -59154"/>
              <a:gd name="adj2" fmla="val 66570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Сильные стороны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1" name="Скругленная прямоугольная выноска 10"/>
          <p:cNvSpPr/>
          <p:nvPr/>
        </p:nvSpPr>
        <p:spPr>
          <a:xfrm>
            <a:off x="6660232" y="4149080"/>
            <a:ext cx="1872208" cy="1728192"/>
          </a:xfrm>
          <a:prstGeom prst="wedgeRoundRectCallout">
            <a:avLst>
              <a:gd name="adj1" fmla="val -73431"/>
              <a:gd name="adj2" fmla="val -2621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Слабые стороны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37896" name="Picture 8" descr="https://st4.depositphotos.com/1077687/25788/v/1600/depositphotos_257884512-stock-illustration-cartoon-emoticon-with-body-in.jpg"/>
          <p:cNvPicPr>
            <a:picLocks noChangeAspect="1" noChangeArrowheads="1"/>
          </p:cNvPicPr>
          <p:nvPr/>
        </p:nvPicPr>
        <p:blipFill>
          <a:blip r:embed="rId3" cstate="print"/>
          <a:srcRect l="24253" r="23038" b="9091"/>
          <a:stretch>
            <a:fillRect/>
          </a:stretch>
        </p:blipFill>
        <p:spPr bwMode="auto">
          <a:xfrm>
            <a:off x="2843808" y="1988840"/>
            <a:ext cx="1728192" cy="407001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AutoShape 4" descr="https://sunprint.ru/static_optimized/images/safe/d3890b8cac43bc9b0d1db11e82ae8185.png?nocache=1568042695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323528" y="620688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/>
              <a:t>Виды буклетов</a:t>
            </a:r>
            <a:endParaRPr lang="ru-RU" sz="3600" dirty="0"/>
          </a:p>
        </p:txBody>
      </p:sp>
      <p:pic>
        <p:nvPicPr>
          <p:cNvPr id="10" name="Picture 2" descr="https://bazaprint.ru/uploads/filemanager/Trebovaniya/buklety_vid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3276" y="1484784"/>
            <a:ext cx="8840724" cy="53732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0"/>
          <a:ext cx="9144000" cy="6431280"/>
        </p:xfrm>
        <a:graphic>
          <a:graphicData uri="http://schemas.openxmlformats.org/drawingml/2006/table">
            <a:tbl>
              <a:tblPr/>
              <a:tblGrid>
                <a:gridCol w="1554939"/>
                <a:gridCol w="2801037"/>
                <a:gridCol w="2808312"/>
                <a:gridCol w="1979712"/>
              </a:tblGrid>
              <a:tr h="51396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615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Этапы урока</a:t>
                      </a:r>
                      <a:endParaRPr lang="ru-RU" sz="1800" dirty="0">
                        <a:latin typeface="+mn-lt"/>
                        <a:ea typeface="Times New Roman"/>
                      </a:endParaRPr>
                    </a:p>
                  </a:txBody>
                  <a:tcPr marL="42165" marR="421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615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Деятельность учителя</a:t>
                      </a:r>
                      <a:endParaRPr lang="ru-RU" sz="1800" dirty="0">
                        <a:latin typeface="+mn-lt"/>
                        <a:ea typeface="Times New Roman"/>
                      </a:endParaRPr>
                    </a:p>
                  </a:txBody>
                  <a:tcPr marL="42165" marR="421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615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Деятельность обучающихся</a:t>
                      </a:r>
                      <a:endParaRPr lang="ru-RU" sz="1800" dirty="0">
                        <a:latin typeface="+mn-lt"/>
                        <a:ea typeface="Times New Roman"/>
                      </a:endParaRPr>
                    </a:p>
                  </a:txBody>
                  <a:tcPr marL="42165" marR="421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615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Планируемые результаты</a:t>
                      </a:r>
                      <a:endParaRPr lang="ru-RU" sz="1800" dirty="0">
                        <a:latin typeface="+mn-lt"/>
                        <a:ea typeface="Times New Roman"/>
                      </a:endParaRPr>
                    </a:p>
                  </a:txBody>
                  <a:tcPr marL="42165" marR="421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2503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latin typeface="+mn-lt"/>
                          <a:ea typeface="Calibri"/>
                          <a:cs typeface="Times New Roman"/>
                        </a:rPr>
                        <a:t>Творческое </a:t>
                      </a:r>
                      <a:r>
                        <a:rPr lang="ru-RU" sz="1800" b="1" i="1" dirty="0" err="1" smtClean="0">
                          <a:latin typeface="+mn-lt"/>
                          <a:ea typeface="Calibri"/>
                          <a:cs typeface="Times New Roman"/>
                        </a:rPr>
                        <a:t>примене-ние</a:t>
                      </a:r>
                      <a:r>
                        <a:rPr lang="ru-RU" sz="1800" b="1" i="1" dirty="0" smtClean="0"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800" b="1" i="1" dirty="0">
                          <a:latin typeface="+mn-lt"/>
                          <a:ea typeface="Calibri"/>
                          <a:cs typeface="Times New Roman"/>
                        </a:rPr>
                        <a:t>и добывание знаний в новой ситуации</a:t>
                      </a:r>
                      <a:r>
                        <a:rPr lang="ru-RU" sz="1800" dirty="0">
                          <a:latin typeface="+mn-lt"/>
                          <a:ea typeface="Calibri"/>
                          <a:cs typeface="Times New Roman"/>
                        </a:rPr>
                        <a:t>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+mn-lt"/>
                          <a:ea typeface="Calibri"/>
                          <a:cs typeface="Times New Roman"/>
                        </a:rPr>
                        <a:t>Работа над проектом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 smtClean="0">
                          <a:latin typeface="+mn-lt"/>
                          <a:ea typeface="Calibri"/>
                          <a:cs typeface="Times New Roman"/>
                        </a:rPr>
                        <a:t>12 </a:t>
                      </a:r>
                      <a:r>
                        <a:rPr lang="ru-RU" sz="1800" b="1" i="1" dirty="0">
                          <a:latin typeface="+mn-lt"/>
                          <a:ea typeface="Calibri"/>
                          <a:cs typeface="Times New Roman"/>
                        </a:rPr>
                        <a:t>минут</a:t>
                      </a:r>
                      <a:endParaRPr lang="ru-RU" sz="18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+mn-lt"/>
                          <a:ea typeface="Calibri"/>
                          <a:cs typeface="Times New Roman"/>
                        </a:rPr>
                        <a:t>Организует работу учащихся над проектом.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+mn-lt"/>
                          <a:ea typeface="Calibri"/>
                          <a:cs typeface="Times New Roman"/>
                        </a:rPr>
                        <a:t>Предлагает вспомнить правила поведения при работе в группе: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2000">
                          <a:latin typeface="+mn-lt"/>
                          <a:ea typeface="Calibri"/>
                          <a:cs typeface="Times New Roman"/>
                        </a:rPr>
                        <a:t>Быть вежливым</a:t>
                      </a:r>
                      <a:r>
                        <a:rPr lang="en-US" sz="2000">
                          <a:latin typeface="+mn-lt"/>
                          <a:ea typeface="Calibri"/>
                          <a:cs typeface="Times New Roman"/>
                        </a:rPr>
                        <a:t>.</a:t>
                      </a:r>
                      <a:endParaRPr lang="ru-RU" sz="2000"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2000">
                          <a:latin typeface="+mn-lt"/>
                          <a:ea typeface="Calibri"/>
                          <a:cs typeface="Times New Roman"/>
                        </a:rPr>
                        <a:t>Слушать партнеров</a:t>
                      </a:r>
                      <a:r>
                        <a:rPr lang="en-US" sz="2000">
                          <a:latin typeface="+mn-lt"/>
                          <a:ea typeface="Calibri"/>
                          <a:cs typeface="Times New Roman"/>
                        </a:rPr>
                        <a:t>.</a:t>
                      </a:r>
                      <a:endParaRPr lang="ru-RU" sz="2000"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2000">
                          <a:latin typeface="+mn-lt"/>
                          <a:ea typeface="Calibri"/>
                          <a:cs typeface="Times New Roman"/>
                        </a:rPr>
                        <a:t>Быть активным</a:t>
                      </a:r>
                      <a:r>
                        <a:rPr lang="en-US" sz="2000">
                          <a:latin typeface="+mn-lt"/>
                          <a:ea typeface="Calibri"/>
                          <a:cs typeface="Times New Roman"/>
                        </a:rPr>
                        <a:t>.</a:t>
                      </a:r>
                      <a:endParaRPr lang="ru-RU" sz="2000"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2000">
                          <a:latin typeface="+mn-lt"/>
                          <a:ea typeface="Calibri"/>
                          <a:cs typeface="Times New Roman"/>
                        </a:rPr>
                        <a:t>Исполнять свою роль при работе над проектом.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+mn-lt"/>
                          <a:ea typeface="Calibri"/>
                          <a:cs typeface="Times New Roman"/>
                        </a:rPr>
                        <a:t>На выполнение проекта – 10 минут.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+mn-lt"/>
                          <a:ea typeface="Calibri"/>
                          <a:cs typeface="Times New Roman"/>
                        </a:rPr>
                        <a:t>1.  Повторяют  правила поведения в группе, выбирают роли в группе.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>
                          <a:latin typeface="+mn-lt"/>
                          <a:ea typeface="Calibri"/>
                          <a:cs typeface="Times New Roman"/>
                        </a:rPr>
                        <a:t>(</a:t>
                      </a:r>
                      <a:r>
                        <a:rPr lang="ru-RU" sz="1800" b="0" i="1" dirty="0">
                          <a:latin typeface="+mn-lt"/>
                          <a:ea typeface="Calibri"/>
                          <a:cs typeface="Times New Roman"/>
                        </a:rPr>
                        <a:t>руководитель группы, психолог, консультант по выбору профессии, художники-оформители</a:t>
                      </a:r>
                      <a:r>
                        <a:rPr lang="ru-RU" sz="1800" dirty="0" smtClean="0">
                          <a:latin typeface="+mn-lt"/>
                          <a:ea typeface="Calibri"/>
                          <a:cs typeface="Times New Roman"/>
                        </a:rPr>
                        <a:t>), </a:t>
                      </a:r>
                      <a:r>
                        <a:rPr kumimoji="0"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каждая группа представляет один тип темперамента (случайный выбор, по жребию).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+mn-lt"/>
                          <a:ea typeface="Calibri"/>
                          <a:cs typeface="Times New Roman"/>
                        </a:rPr>
                        <a:t>2. В группах работают по алгоритму.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+mn-lt"/>
                          <a:ea typeface="Calibri"/>
                          <a:cs typeface="Times New Roman"/>
                        </a:rPr>
                        <a:t>Р: умение действовать по алгоритму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+mn-lt"/>
                          <a:ea typeface="Calibri"/>
                          <a:cs typeface="Times New Roman"/>
                        </a:rPr>
                        <a:t>К: </a:t>
                      </a:r>
                      <a:r>
                        <a:rPr lang="ru-RU" sz="20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умение участвовать в </a:t>
                      </a:r>
                      <a:r>
                        <a:rPr lang="ru-RU" sz="2000" dirty="0" smtClean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коллективном обсуждении</a:t>
                      </a:r>
                      <a:r>
                        <a:rPr lang="ru-RU" sz="20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, умение слушать </a:t>
                      </a:r>
                      <a:r>
                        <a:rPr lang="ru-RU" sz="2000" dirty="0" err="1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одноклас-сников</a:t>
                      </a:r>
                      <a:r>
                        <a:rPr lang="ru-RU" sz="20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;  развитие умения взаимодействовать друг с другом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836712"/>
            <a:ext cx="8712968" cy="6021288"/>
          </a:xfrm>
        </p:spPr>
        <p:txBody>
          <a:bodyPr>
            <a:normAutofit fontScale="40000" lnSpcReduction="20000"/>
          </a:bodyPr>
          <a:lstStyle/>
          <a:p>
            <a:pPr algn="just" fontAlgn="base"/>
            <a:r>
              <a:rPr lang="ru-RU" sz="3000" b="1" dirty="0" smtClean="0"/>
              <a:t>Флегматик</a:t>
            </a:r>
            <a:endParaRPr lang="ru-RU" sz="3000" dirty="0" smtClean="0"/>
          </a:p>
          <a:p>
            <a:pPr algn="just" fontAlgn="base"/>
            <a:r>
              <a:rPr lang="ru-RU" sz="3000" dirty="0" smtClean="0"/>
              <a:t>Это самый стабильный тип нервной системы. Типичный флегматик отличается уравновешенностью, </a:t>
            </a:r>
            <a:r>
              <a:rPr lang="ru-RU" sz="3000" dirty="0" err="1" smtClean="0"/>
              <a:t>стрессоустойчивостью</a:t>
            </a:r>
            <a:r>
              <a:rPr lang="ru-RU" sz="3000" dirty="0" smtClean="0"/>
              <a:t>, низкой эмоциональностью. Его характеризует медленный темп речи, движений и деятельности. Однако знакомую деятельность флегматик выполняет в среднем темпе и с высокой точностью. В общении флегматик – это уравновешенный, спокойный, немногословный, рассудительный человек, потребность в общении у флегматика невысока, круг контактов обычно довольно узкий. Флегматик обычно долго колеблется в выборе решений, но, раз приняв решение, методично следует своему выбору. Для флегматика важна привычная и спокойная обстановка, порядок во всем, он очень устает от суеты и форс-мажоров. Флегматик постоянен в своих интересах и в отношениях. Умеет доводить начатое до конца, притом что включаться в работу может довольно долго.</a:t>
            </a:r>
          </a:p>
          <a:p>
            <a:pPr algn="just" fontAlgn="base"/>
            <a:r>
              <a:rPr lang="ru-RU" sz="3000" b="1" i="1" dirty="0" smtClean="0"/>
              <a:t>Обучение и подготовка к экзаменам. </a:t>
            </a:r>
            <a:r>
              <a:rPr lang="ru-RU" sz="3000" i="1" dirty="0" smtClean="0"/>
              <a:t>Самым трудным моментов в обучении для флегматика является включение в деятельность, ему трудно приступить к выполнению той или иной работы, к изучению какого-то материала. Может стать помехой и довольно низкий темп деятельности. Потому будет полезным заранее оставлять себе больше времени на «раскачку», чтобы не расстраиваться из-за того, что не получается успевать в едином темпе с другими людьми. Медленный темп деятельности вы можете довольно успешно компенсировать тщательностью. Во многих случаях можно в изучении материала сосредоточиться на главном, как следует разобраться в основных закономерностях и правилах, тогда и остальное будет даваться быстрее и проще. Вам полезнее будет разобрать детально одну сложную задачу по физике, чем решить десять простых.</a:t>
            </a:r>
          </a:p>
          <a:p>
            <a:pPr algn="just" fontAlgn="base"/>
            <a:r>
              <a:rPr lang="ru-RU" sz="3000" b="1" i="1" dirty="0" smtClean="0"/>
              <a:t>Профессии для флегматика.</a:t>
            </a:r>
            <a:r>
              <a:rPr lang="ru-RU" sz="3000" i="1" dirty="0" smtClean="0"/>
              <a:t> Флегматик – рекордсмен по работоспособности, он как никто другой может долго и качественно выполнять любую монотонную работу, работу, требующую тщательности. Невозмутимость флегматика полезна во всех сферах деятельности, где требуется хладнокровно проанализировать ситуацию и принять решение. Флегматик незаменим в производстве, администрировании и везде, где требуется поддерживать процессы в стабильном состоянии. Флегматику хорошо подойдут профессии </a:t>
            </a:r>
            <a:r>
              <a:rPr lang="ru-RU" sz="3000" i="1" u="sng" dirty="0" smtClean="0">
                <a:solidFill>
                  <a:schemeClr val="tx1">
                    <a:lumMod val="95000"/>
                    <a:lumOff val="5000"/>
                  </a:schemeClr>
                </a:solidFill>
                <a:hlinkClick r:id="rId2"/>
              </a:rPr>
              <a:t>диспетчера</a:t>
            </a:r>
            <a:r>
              <a:rPr lang="ru-RU" sz="30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 </a:t>
            </a:r>
            <a:r>
              <a:rPr lang="ru-RU" sz="3000" i="1" u="sng" dirty="0" smtClean="0">
                <a:solidFill>
                  <a:schemeClr val="tx1">
                    <a:lumMod val="95000"/>
                    <a:lumOff val="5000"/>
                  </a:schemeClr>
                </a:solidFill>
                <a:hlinkClick r:id="rId3"/>
              </a:rPr>
              <a:t>лаборанта</a:t>
            </a:r>
            <a:r>
              <a:rPr lang="ru-RU" sz="30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 </a:t>
            </a:r>
            <a:r>
              <a:rPr lang="ru-RU" sz="3000" i="1" u="sng" dirty="0" smtClean="0">
                <a:solidFill>
                  <a:schemeClr val="tx1">
                    <a:lumMod val="95000"/>
                    <a:lumOff val="5000"/>
                  </a:schemeClr>
                </a:solidFill>
                <a:hlinkClick r:id="rId4"/>
              </a:rPr>
              <a:t>агронома</a:t>
            </a:r>
            <a:r>
              <a:rPr lang="ru-RU" sz="30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 </a:t>
            </a:r>
            <a:r>
              <a:rPr lang="ru-RU" sz="3000" i="1" u="sng" dirty="0" smtClean="0">
                <a:solidFill>
                  <a:schemeClr val="tx1">
                    <a:lumMod val="95000"/>
                    <a:lumOff val="5000"/>
                  </a:schemeClr>
                </a:solidFill>
                <a:hlinkClick r:id="rId5"/>
              </a:rPr>
              <a:t>инженера</a:t>
            </a:r>
            <a:r>
              <a:rPr lang="ru-RU" sz="30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 </a:t>
            </a:r>
            <a:r>
              <a:rPr lang="ru-RU" sz="3000" i="1" u="sng" dirty="0" smtClean="0">
                <a:solidFill>
                  <a:schemeClr val="tx1">
                    <a:lumMod val="95000"/>
                    <a:lumOff val="5000"/>
                  </a:schemeClr>
                </a:solidFill>
                <a:hlinkClick r:id="rId6"/>
              </a:rPr>
              <a:t>ветеринара</a:t>
            </a:r>
            <a:r>
              <a:rPr lang="ru-RU" sz="30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 </a:t>
            </a:r>
            <a:r>
              <a:rPr lang="ru-RU" sz="3000" i="1" u="sng" dirty="0" smtClean="0">
                <a:solidFill>
                  <a:schemeClr val="tx1">
                    <a:lumMod val="95000"/>
                    <a:lumOff val="5000"/>
                  </a:schemeClr>
                </a:solidFill>
                <a:hlinkClick r:id="rId7"/>
              </a:rPr>
              <a:t>системного администратора</a:t>
            </a:r>
            <a:r>
              <a:rPr lang="ru-RU" sz="30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 </a:t>
            </a:r>
            <a:r>
              <a:rPr lang="ru-RU" sz="3000" i="1" u="sng" dirty="0" smtClean="0">
                <a:solidFill>
                  <a:schemeClr val="tx1">
                    <a:lumMod val="95000"/>
                    <a:lumOff val="5000"/>
                  </a:schemeClr>
                </a:solidFill>
                <a:hlinkClick r:id="rId8"/>
              </a:rPr>
              <a:t>ювелира</a:t>
            </a:r>
            <a:r>
              <a:rPr lang="ru-RU" sz="30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 </a:t>
            </a:r>
            <a:r>
              <a:rPr lang="ru-RU" sz="3000" i="1" u="sng" dirty="0" smtClean="0">
                <a:solidFill>
                  <a:schemeClr val="tx1">
                    <a:lumMod val="95000"/>
                    <a:lumOff val="5000"/>
                  </a:schemeClr>
                </a:solidFill>
                <a:hlinkClick r:id="rId9"/>
              </a:rPr>
              <a:t>корректора</a:t>
            </a:r>
            <a:r>
              <a:rPr lang="ru-RU" sz="30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ru-RU" sz="3000" i="1" dirty="0" smtClean="0"/>
              <a:t>оператора баз данных и, безусловно, ряд других занятий. Несмотря на низкую общительность флегматика, ему вовсе не противопоказаны профессии, связанные с общением, лишь бы это не были профессии, где требуется его активная роль (например, менеджер по продажам), – врачом, системным администратором, бухгалтером и т. п. флегматик может быть вполне успешно.</a:t>
            </a:r>
          </a:p>
          <a:p>
            <a:pPr algn="just" fontAlgn="base"/>
            <a:r>
              <a:rPr lang="ru-RU" sz="3000" i="1" dirty="0" smtClean="0"/>
              <a:t>Образом профессии, противопоказанной флегматику, может быть, например, профессия ведущего шоу или секретаря. То есть – любая деятельность, вынуждающая его часто импровизировать, деятельность в условиях изменяющейся среды, требующая постоянного переключения себя на новых людей и перестройки себя под новые задачи.</a:t>
            </a:r>
          </a:p>
          <a:p>
            <a:pPr algn="just" fontAlgn="base"/>
            <a:r>
              <a:rPr lang="ru-RU" sz="3000" i="1" dirty="0" smtClean="0"/>
              <a:t>Для флегматика важна работа по четкому графику, в соответствии с понятными алгоритмами, ясно поставленными задачами и точными сроками их реализации.</a:t>
            </a:r>
          </a:p>
          <a:p>
            <a:pPr algn="just" fontAlgn="base"/>
            <a:r>
              <a:rPr lang="ru-RU" sz="3000" b="1" i="1" dirty="0" smtClean="0"/>
              <a:t>Источник:</a:t>
            </a:r>
            <a:r>
              <a:rPr lang="ru-RU" sz="3000" i="1" dirty="0" smtClean="0"/>
              <a:t> </a:t>
            </a:r>
            <a:r>
              <a:rPr lang="ru-RU" sz="3000" i="1" u="sng" dirty="0" err="1" smtClean="0">
                <a:hlinkClick r:id="rId10"/>
              </a:rPr>
              <a:t>www.edunews.ru</a:t>
            </a:r>
            <a:endParaRPr lang="ru-RU" sz="3000" i="1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548680"/>
          <a:ext cx="9144000" cy="5029200"/>
        </p:xfrm>
        <a:graphic>
          <a:graphicData uri="http://schemas.openxmlformats.org/drawingml/2006/table">
            <a:tbl>
              <a:tblPr/>
              <a:tblGrid>
                <a:gridCol w="1554939"/>
                <a:gridCol w="2801037"/>
                <a:gridCol w="2808312"/>
                <a:gridCol w="1979712"/>
              </a:tblGrid>
              <a:tr h="51396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615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Этапы урока</a:t>
                      </a:r>
                      <a:endParaRPr lang="ru-RU" sz="1800" dirty="0">
                        <a:latin typeface="+mn-lt"/>
                        <a:ea typeface="Times New Roman"/>
                      </a:endParaRPr>
                    </a:p>
                  </a:txBody>
                  <a:tcPr marL="42165" marR="421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615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Деятельность учителя</a:t>
                      </a:r>
                      <a:endParaRPr lang="ru-RU" sz="1800" dirty="0">
                        <a:latin typeface="+mn-lt"/>
                        <a:ea typeface="Times New Roman"/>
                      </a:endParaRPr>
                    </a:p>
                  </a:txBody>
                  <a:tcPr marL="42165" marR="421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615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Деятельность обучающихся</a:t>
                      </a:r>
                      <a:endParaRPr lang="ru-RU" sz="1800" dirty="0">
                        <a:latin typeface="+mn-lt"/>
                        <a:ea typeface="Times New Roman"/>
                      </a:endParaRPr>
                    </a:p>
                  </a:txBody>
                  <a:tcPr marL="42165" marR="421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615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Планируемые результаты</a:t>
                      </a:r>
                      <a:endParaRPr lang="ru-RU" sz="1800" dirty="0">
                        <a:latin typeface="+mn-lt"/>
                        <a:ea typeface="Times New Roman"/>
                      </a:endParaRPr>
                    </a:p>
                  </a:txBody>
                  <a:tcPr marL="42165" marR="421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2503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latin typeface="+mn-lt"/>
                          <a:ea typeface="Calibri"/>
                          <a:cs typeface="Times New Roman"/>
                        </a:rPr>
                        <a:t>Презентация </a:t>
                      </a:r>
                      <a:r>
                        <a:rPr lang="ru-RU" sz="1800" dirty="0">
                          <a:latin typeface="+mn-lt"/>
                          <a:ea typeface="Calibri"/>
                          <a:cs typeface="Times New Roman"/>
                        </a:rPr>
                        <a:t>проекта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latin typeface="+mn-lt"/>
                          <a:ea typeface="Calibri"/>
                          <a:cs typeface="Times New Roman"/>
                        </a:rPr>
                        <a:t>Контроль и самоконтроль </a:t>
                      </a:r>
                      <a:endParaRPr lang="ru-RU" sz="1800" dirty="0"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latin typeface="+mn-lt"/>
                          <a:ea typeface="Calibri"/>
                          <a:cs typeface="Times New Roman"/>
                        </a:rPr>
                        <a:t>7 минут</a:t>
                      </a:r>
                      <a:endParaRPr lang="ru-RU" sz="18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+mn-lt"/>
                          <a:ea typeface="Calibri"/>
                          <a:cs typeface="Times New Roman"/>
                        </a:rPr>
                        <a:t>Организует деятельность учащихся по презентации продукта проекта и оценке деятельности учащихся друг друга.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+mn-lt"/>
                          <a:ea typeface="Calibri"/>
                          <a:cs typeface="Times New Roman"/>
                        </a:rPr>
                        <a:t>Благодарит учащихся за работу и предлагает оформить уголок класса проектами.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+mn-lt"/>
                          <a:ea typeface="Calibri"/>
                          <a:cs typeface="Times New Roman"/>
                        </a:rPr>
                        <a:t>В группах (исходя из ролей) представляют продукт проекта, оценивают работу других групп, работу друг друга внутри  группы и свою собственную работу.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+mn-lt"/>
                          <a:ea typeface="Calibri"/>
                          <a:cs typeface="Times New Roman"/>
                        </a:rPr>
                        <a:t>Группы благодарят друг друга за работу аплодисментами.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+mn-lt"/>
                          <a:ea typeface="Calibri"/>
                          <a:cs typeface="Times New Roman"/>
                        </a:rPr>
                        <a:t>Р: умение </a:t>
                      </a:r>
                      <a:r>
                        <a:rPr lang="ru-RU" sz="20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оценивать результаты собственной деятельности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К: владение </a:t>
                      </a:r>
                      <a:r>
                        <a:rPr lang="ru-RU" sz="2000" dirty="0" err="1" smtClean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монологичес-кой</a:t>
                      </a:r>
                      <a:r>
                        <a:rPr lang="ru-RU" sz="2000" dirty="0" smtClean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0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и диалогической формами речи 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51520" y="908720"/>
          <a:ext cx="8640960" cy="4748784"/>
        </p:xfrm>
        <a:graphic>
          <a:graphicData uri="http://schemas.openxmlformats.org/drawingml/2006/table">
            <a:tbl>
              <a:tblPr/>
              <a:tblGrid>
                <a:gridCol w="1870802"/>
                <a:gridCol w="2721864"/>
                <a:gridCol w="2177492"/>
                <a:gridCol w="1870802"/>
              </a:tblGrid>
              <a:tr h="51396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615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Этапы урока</a:t>
                      </a:r>
                      <a:endParaRPr lang="ru-RU" sz="1800" dirty="0">
                        <a:latin typeface="+mn-lt"/>
                        <a:ea typeface="Times New Roman"/>
                      </a:endParaRPr>
                    </a:p>
                  </a:txBody>
                  <a:tcPr marL="42165" marR="421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615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Деятельность учителя</a:t>
                      </a:r>
                      <a:endParaRPr lang="ru-RU" sz="1800" dirty="0">
                        <a:latin typeface="+mn-lt"/>
                        <a:ea typeface="Times New Roman"/>
                      </a:endParaRPr>
                    </a:p>
                  </a:txBody>
                  <a:tcPr marL="42165" marR="421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615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Деятельность обучающихся</a:t>
                      </a:r>
                      <a:endParaRPr lang="ru-RU" sz="1800" dirty="0">
                        <a:latin typeface="+mn-lt"/>
                        <a:ea typeface="Times New Roman"/>
                      </a:endParaRPr>
                    </a:p>
                  </a:txBody>
                  <a:tcPr marL="42165" marR="421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615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Планируемые результаты</a:t>
                      </a:r>
                      <a:endParaRPr lang="ru-RU" sz="1800" dirty="0">
                        <a:latin typeface="+mn-lt"/>
                        <a:ea typeface="Times New Roman"/>
                      </a:endParaRPr>
                    </a:p>
                  </a:txBody>
                  <a:tcPr marL="42165" marR="421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2503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 smtClean="0">
                          <a:latin typeface="+mn-lt"/>
                          <a:ea typeface="Calibri"/>
                          <a:cs typeface="Times New Roman"/>
                        </a:rPr>
                        <a:t>Информирование </a:t>
                      </a:r>
                      <a:r>
                        <a:rPr lang="ru-RU" sz="1600" b="1" i="1" dirty="0">
                          <a:latin typeface="+mn-lt"/>
                          <a:ea typeface="Calibri"/>
                          <a:cs typeface="Times New Roman"/>
                        </a:rPr>
                        <a:t>о домашнем задании</a:t>
                      </a:r>
                      <a:endParaRPr lang="ru-RU" sz="1600" dirty="0"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+mn-lt"/>
                          <a:ea typeface="Calibri"/>
                          <a:cs typeface="Times New Roman"/>
                        </a:rPr>
                        <a:t>Обеспечение понимания цели, содержания и способов выполнения домашнего задания.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 smtClean="0">
                          <a:latin typeface="+mn-lt"/>
                          <a:ea typeface="Calibri"/>
                          <a:cs typeface="Times New Roman"/>
                        </a:rPr>
                        <a:t>1 минута</a:t>
                      </a:r>
                      <a:endParaRPr lang="ru-RU" sz="16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+mn-lt"/>
                          <a:ea typeface="Calibri"/>
                          <a:cs typeface="Times New Roman"/>
                        </a:rPr>
                        <a:t>Предлагает учащимся домашнее задание на выбор: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+mn-lt"/>
                          <a:ea typeface="Calibri"/>
                          <a:cs typeface="Times New Roman"/>
                        </a:rPr>
                        <a:t>1.Провести диагностику по выявлению типа темперамента у своих братьев, сестер или друзей, дать рекомендации по выбору профессии.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+mn-lt"/>
                          <a:ea typeface="Calibri"/>
                          <a:cs typeface="Times New Roman"/>
                        </a:rPr>
                        <a:t>2.Написать про профессию, которая соответствует вашему типу темпераменту.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+mn-lt"/>
                          <a:ea typeface="Calibri"/>
                          <a:cs typeface="Times New Roman"/>
                        </a:rPr>
                        <a:t>Записывают домашнее задание.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+mn-lt"/>
                          <a:ea typeface="Calibri"/>
                          <a:cs typeface="Times New Roman"/>
                        </a:rPr>
                        <a:t>Р: умение планировать свою деятельность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79512" y="188640"/>
          <a:ext cx="8964488" cy="6701028"/>
        </p:xfrm>
        <a:graphic>
          <a:graphicData uri="http://schemas.openxmlformats.org/drawingml/2006/table">
            <a:tbl>
              <a:tblPr/>
              <a:tblGrid>
                <a:gridCol w="1512168"/>
                <a:gridCol w="3456384"/>
                <a:gridCol w="2055089"/>
                <a:gridCol w="1940847"/>
              </a:tblGrid>
              <a:tr h="51396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615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Этапы урока</a:t>
                      </a:r>
                      <a:endParaRPr lang="ru-RU" sz="1800" dirty="0">
                        <a:latin typeface="+mn-lt"/>
                        <a:ea typeface="Times New Roman"/>
                      </a:endParaRPr>
                    </a:p>
                  </a:txBody>
                  <a:tcPr marL="42165" marR="421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615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Деятельность учителя</a:t>
                      </a:r>
                      <a:endParaRPr lang="ru-RU" sz="1800" dirty="0">
                        <a:latin typeface="+mn-lt"/>
                        <a:ea typeface="Times New Roman"/>
                      </a:endParaRPr>
                    </a:p>
                  </a:txBody>
                  <a:tcPr marL="42165" marR="421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615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Деятельность обучающихся</a:t>
                      </a:r>
                      <a:endParaRPr lang="ru-RU" sz="1800" dirty="0">
                        <a:latin typeface="+mn-lt"/>
                        <a:ea typeface="Times New Roman"/>
                      </a:endParaRPr>
                    </a:p>
                  </a:txBody>
                  <a:tcPr marL="42165" marR="421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615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Планируемые результаты</a:t>
                      </a:r>
                      <a:endParaRPr lang="ru-RU" sz="1800" dirty="0">
                        <a:latin typeface="+mn-lt"/>
                        <a:ea typeface="Times New Roman"/>
                      </a:endParaRPr>
                    </a:p>
                  </a:txBody>
                  <a:tcPr marL="42165" marR="421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2503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i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Подведение итогов</a:t>
                      </a:r>
                      <a:r>
                        <a:rPr lang="ru-RU" sz="14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, рефлексия</a:t>
                      </a:r>
                      <a:endParaRPr lang="ru-RU" sz="1400">
                        <a:latin typeface="+mn-lt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i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3 минуты</a:t>
                      </a:r>
                      <a:endParaRPr lang="ru-RU" sz="140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Организует работу учащихся по оценке результатов деятельности.</a:t>
                      </a:r>
                      <a:endParaRPr lang="ru-RU" sz="1400">
                        <a:latin typeface="+mn-lt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Предлагает учащимся оценить свои знания и умения и построить график, сравнить его с графиком, построенным в начале занятия.</a:t>
                      </a:r>
                      <a:endParaRPr lang="ru-RU" sz="1400">
                        <a:latin typeface="+mn-lt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Оценка значимости урока для учащихся:</a:t>
                      </a:r>
                      <a:endParaRPr lang="ru-RU" sz="1400">
                        <a:latin typeface="+mn-lt"/>
                        <a:ea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Что было самым значимым для вас на занятии?</a:t>
                      </a:r>
                      <a:endParaRPr lang="ru-RU" sz="1400"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Учитель подводит учащихся к тому, что любая группа людей работает эффективнее, если в ней есть представители разных темпераментов. </a:t>
                      </a:r>
                      <a:r>
                        <a:rPr lang="ru-RU" sz="140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Меланхолики первыми чувствуют, в каком направлении надо начинать поиск. Холерики выполняют функции бесстрашных разведчиков. Сангвиники являются источником положительных эмоций и постоянно генерируют  неожиданные идеи. Флегматики анализируют анализируют информацию и предлагают взвешенное решение.</a:t>
                      </a:r>
                      <a:endParaRPr lang="ru-RU" sz="14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Рисуют график (</a:t>
                      </a:r>
                      <a:r>
                        <a:rPr lang="ru-RU" sz="1400" b="1" i="1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 лист самооценки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),  делают комментарии о том, что получилось и над чем нужно еще работать:</a:t>
                      </a:r>
                      <a:endParaRPr lang="ru-RU" sz="1400" dirty="0">
                        <a:latin typeface="+mn-lt"/>
                        <a:ea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Отвечают на вопрос о том, что было самым важным/полезным для них на занятии.</a:t>
                      </a:r>
                      <a:endParaRPr lang="ru-RU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+mn-lt"/>
                          <a:ea typeface="Calibri"/>
                          <a:cs typeface="Times New Roman"/>
                        </a:rPr>
                        <a:t>Л: </a:t>
                      </a:r>
                      <a:r>
                        <a:rPr lang="ru-RU" sz="1400" dirty="0" smtClean="0">
                          <a:latin typeface="+mn-lt"/>
                          <a:ea typeface="Calibri"/>
                          <a:cs typeface="Times New Roman"/>
                        </a:rPr>
                        <a:t>установление </a:t>
                      </a:r>
                      <a:r>
                        <a:rPr lang="ru-RU" sz="1400" dirty="0">
                          <a:latin typeface="+mn-lt"/>
                          <a:ea typeface="Calibri"/>
                          <a:cs typeface="Times New Roman"/>
                        </a:rPr>
                        <a:t>связи между целью и результатом, развитие  критического мышления.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+mn-lt"/>
                          <a:ea typeface="Calibri"/>
                          <a:cs typeface="Times New Roman"/>
                        </a:rPr>
                        <a:t>П: </a:t>
                      </a:r>
                      <a:r>
                        <a:rPr lang="ru-RU" sz="1400" dirty="0" smtClean="0">
                          <a:latin typeface="+mn-lt"/>
                          <a:ea typeface="Calibri"/>
                          <a:cs typeface="Times New Roman"/>
                        </a:rPr>
                        <a:t>преобразование </a:t>
                      </a:r>
                      <a:r>
                        <a:rPr lang="ru-RU" sz="1400" dirty="0">
                          <a:latin typeface="+mn-lt"/>
                          <a:ea typeface="Calibri"/>
                          <a:cs typeface="Times New Roman"/>
                        </a:rPr>
                        <a:t>знаково-символьной информации в словесную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066800"/>
          </a:xfrm>
        </p:spPr>
        <p:txBody>
          <a:bodyPr/>
          <a:lstStyle/>
          <a:p>
            <a:r>
              <a:rPr lang="ru-RU" dirty="0" smtClean="0"/>
              <a:t>Пояснительная записка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340768"/>
            <a:ext cx="8640960" cy="5517232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     </a:t>
            </a:r>
            <a:r>
              <a:rPr lang="ru-RU" b="1" dirty="0" smtClean="0"/>
              <a:t>Тип занятия:</a:t>
            </a:r>
            <a:r>
              <a:rPr lang="ru-RU" dirty="0" smtClean="0"/>
              <a:t> закрепления знаний и умений.</a:t>
            </a:r>
          </a:p>
          <a:p>
            <a:r>
              <a:rPr lang="ru-RU" b="1" dirty="0" smtClean="0"/>
              <a:t>     Цель: </a:t>
            </a:r>
            <a:r>
              <a:rPr lang="ru-RU" dirty="0" smtClean="0"/>
              <a:t>закрепление понятий о типах темперамента и факторов, влияющих на выбор будущей профессий.</a:t>
            </a:r>
          </a:p>
          <a:p>
            <a:r>
              <a:rPr lang="ru-RU" b="1" dirty="0" smtClean="0"/>
              <a:t>     Задачи занятия:</a:t>
            </a:r>
            <a:endParaRPr lang="ru-RU" dirty="0" smtClean="0"/>
          </a:p>
          <a:p>
            <a:pPr lvl="0"/>
            <a:r>
              <a:rPr lang="ru-RU" b="1" i="1" dirty="0" smtClean="0"/>
              <a:t>обучающие</a:t>
            </a:r>
            <a:r>
              <a:rPr lang="ru-RU" dirty="0" smtClean="0"/>
              <a:t>: закрепить понятие о типах темперамента; научить учитывать тип темперамента при выборе будущей профессии; способствовать повышению у учащихся знаний о мире профессий;</a:t>
            </a:r>
          </a:p>
          <a:p>
            <a:pPr lvl="0"/>
            <a:r>
              <a:rPr lang="ru-RU" b="1" i="1" dirty="0" smtClean="0"/>
              <a:t>развивающие</a:t>
            </a:r>
            <a:r>
              <a:rPr lang="ru-RU" dirty="0" smtClean="0"/>
              <a:t>: развивать интерес к выбору будущей профессии, развивать память, образное мышление; развивать навыки устной  речи; </a:t>
            </a:r>
          </a:p>
          <a:p>
            <a:pPr lvl="0"/>
            <a:r>
              <a:rPr lang="ru-RU" b="1" i="1" dirty="0" smtClean="0"/>
              <a:t>воспитательные:</a:t>
            </a:r>
            <a:r>
              <a:rPr lang="ru-RU" dirty="0" smtClean="0"/>
              <a:t> воспитывать умение сотрудничать при решении поставленной задачи; способствовать воспитанию толерантного отношения к индивидуально-психологическим особенностям людей с разными типами темперамента.</a:t>
            </a:r>
          </a:p>
          <a:p>
            <a:r>
              <a:rPr lang="ru-RU" b="1" dirty="0" smtClean="0"/>
              <a:t>     Методы и подходы, используемые на уроке: </a:t>
            </a:r>
            <a:r>
              <a:rPr lang="ru-RU" dirty="0" smtClean="0"/>
              <a:t>метод проектов, приемы формирующего оценивания.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3" name="AutoShape 15"/>
          <p:cNvSpPr>
            <a:spLocks noChangeShapeType="1"/>
          </p:cNvSpPr>
          <p:nvPr/>
        </p:nvSpPr>
        <p:spPr bwMode="auto">
          <a:xfrm flipV="1">
            <a:off x="827583" y="4077072"/>
            <a:ext cx="45719" cy="2473846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8" name="AutoShape 10"/>
          <p:cNvSpPr>
            <a:spLocks noChangeShapeType="1"/>
          </p:cNvSpPr>
          <p:nvPr/>
        </p:nvSpPr>
        <p:spPr bwMode="auto">
          <a:xfrm flipV="1">
            <a:off x="827584" y="6525344"/>
            <a:ext cx="6067426" cy="2857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7" name="AutoShape 9"/>
          <p:cNvSpPr>
            <a:spLocks noChangeArrowheads="1"/>
          </p:cNvSpPr>
          <p:nvPr/>
        </p:nvSpPr>
        <p:spPr bwMode="auto">
          <a:xfrm>
            <a:off x="1331640" y="6309320"/>
            <a:ext cx="231775" cy="390525"/>
          </a:xfrm>
          <a:prstGeom prst="diamond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1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6" name="AutoShape 8"/>
          <p:cNvSpPr>
            <a:spLocks noChangeArrowheads="1"/>
          </p:cNvSpPr>
          <p:nvPr/>
        </p:nvSpPr>
        <p:spPr bwMode="auto">
          <a:xfrm>
            <a:off x="755576" y="5013176"/>
            <a:ext cx="190500" cy="180975"/>
          </a:xfrm>
          <a:prstGeom prst="diamond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61" name="AutoShape 13"/>
          <p:cNvSpPr>
            <a:spLocks noChangeArrowheads="1"/>
          </p:cNvSpPr>
          <p:nvPr/>
        </p:nvSpPr>
        <p:spPr bwMode="auto">
          <a:xfrm>
            <a:off x="755576" y="5733256"/>
            <a:ext cx="190500" cy="180975"/>
          </a:xfrm>
          <a:prstGeom prst="diamond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62" name="AutoShape 14"/>
          <p:cNvSpPr>
            <a:spLocks noChangeArrowheads="1"/>
          </p:cNvSpPr>
          <p:nvPr/>
        </p:nvSpPr>
        <p:spPr bwMode="auto">
          <a:xfrm>
            <a:off x="755576" y="4293096"/>
            <a:ext cx="190500" cy="180975"/>
          </a:xfrm>
          <a:prstGeom prst="diamond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9" name="WordArt 11"/>
          <p:cNvSpPr>
            <a:spLocks noChangeArrowheads="1" noChangeShapeType="1" noTextEdit="1"/>
          </p:cNvSpPr>
          <p:nvPr/>
        </p:nvSpPr>
        <p:spPr bwMode="auto">
          <a:xfrm>
            <a:off x="971600" y="4149081"/>
            <a:ext cx="1584176" cy="216023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0"/>
              </a:avLst>
            </a:prstTxWarp>
          </a:bodyPr>
          <a:lstStyle/>
          <a:p>
            <a:pPr algn="ctr" rtl="0"/>
            <a:r>
              <a:rPr lang="ru-RU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Times New Roman"/>
                <a:cs typeface="Times New Roman"/>
              </a:rPr>
              <a:t>о</a:t>
            </a:r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чень хорошо</a:t>
            </a:r>
            <a:endParaRPr lang="ru-RU" sz="36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/>
              <a:latin typeface="Times New Roman"/>
              <a:cs typeface="Times New Roman"/>
            </a:endParaRPr>
          </a:p>
        </p:txBody>
      </p:sp>
      <p:sp>
        <p:nvSpPr>
          <p:cNvPr id="2055" name="AutoShape 7"/>
          <p:cNvSpPr>
            <a:spLocks noChangeArrowheads="1"/>
          </p:cNvSpPr>
          <p:nvPr/>
        </p:nvSpPr>
        <p:spPr bwMode="auto">
          <a:xfrm>
            <a:off x="2123728" y="6309320"/>
            <a:ext cx="231775" cy="390525"/>
          </a:xfrm>
          <a:prstGeom prst="diamond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2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4" name="AutoShape 6"/>
          <p:cNvSpPr>
            <a:spLocks noChangeArrowheads="1"/>
          </p:cNvSpPr>
          <p:nvPr/>
        </p:nvSpPr>
        <p:spPr bwMode="auto">
          <a:xfrm>
            <a:off x="2915816" y="6309320"/>
            <a:ext cx="231775" cy="390525"/>
          </a:xfrm>
          <a:prstGeom prst="diamond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3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3" name="AutoShape 5"/>
          <p:cNvSpPr>
            <a:spLocks noChangeArrowheads="1"/>
          </p:cNvSpPr>
          <p:nvPr/>
        </p:nvSpPr>
        <p:spPr bwMode="auto">
          <a:xfrm>
            <a:off x="3707904" y="6309320"/>
            <a:ext cx="231775" cy="390525"/>
          </a:xfrm>
          <a:prstGeom prst="diamond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4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2" name="AutoShape 4"/>
          <p:cNvSpPr>
            <a:spLocks noChangeArrowheads="1"/>
          </p:cNvSpPr>
          <p:nvPr/>
        </p:nvSpPr>
        <p:spPr bwMode="auto">
          <a:xfrm>
            <a:off x="4572000" y="6309320"/>
            <a:ext cx="231775" cy="390525"/>
          </a:xfrm>
          <a:prstGeom prst="diamond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5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5" name="Rectangle 17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</a:t>
            </a:r>
            <a:endParaRPr kumimoji="0" lang="ru-RU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72" name="Rectangle 24"/>
          <p:cNvSpPr>
            <a:spLocks noChangeArrowheads="1"/>
          </p:cNvSpPr>
          <p:nvPr/>
        </p:nvSpPr>
        <p:spPr bwMode="auto">
          <a:xfrm>
            <a:off x="5251588" y="4941168"/>
            <a:ext cx="3892412" cy="1231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r>
              <a:rPr lang="ru-RU" sz="1600" b="1" i="1" dirty="0" smtClean="0"/>
              <a:t>Я могу / знаю …..   .</a:t>
            </a:r>
            <a:endParaRPr lang="ru-RU" sz="1600" dirty="0" smtClean="0"/>
          </a:p>
          <a:p>
            <a:r>
              <a:rPr lang="ru-RU" sz="1600" b="1" i="1" dirty="0" smtClean="0"/>
              <a:t>У меня хорошо получается …. .</a:t>
            </a:r>
            <a:endParaRPr lang="ru-RU" sz="1600" dirty="0" smtClean="0"/>
          </a:p>
          <a:p>
            <a:r>
              <a:rPr lang="ru-RU" sz="1600" b="1" i="1" dirty="0" smtClean="0"/>
              <a:t>Мне нужно больше узнать о …. .</a:t>
            </a:r>
            <a:endParaRPr lang="ru-RU" sz="1600" dirty="0"/>
          </a:p>
        </p:txBody>
      </p:sp>
      <p:sp>
        <p:nvSpPr>
          <p:cNvPr id="24" name="Овал 23"/>
          <p:cNvSpPr/>
          <p:nvPr/>
        </p:nvSpPr>
        <p:spPr>
          <a:xfrm>
            <a:off x="1331640" y="5085184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Овал 25"/>
          <p:cNvSpPr/>
          <p:nvPr/>
        </p:nvSpPr>
        <p:spPr>
          <a:xfrm>
            <a:off x="2987824" y="6237312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Овал 27"/>
          <p:cNvSpPr/>
          <p:nvPr/>
        </p:nvSpPr>
        <p:spPr>
          <a:xfrm>
            <a:off x="3707904" y="6237312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4644008" y="6309320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2123728" y="5157192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3" name="Прямая соединительная линия 32"/>
          <p:cNvCxnSpPr>
            <a:stCxn id="30" idx="6"/>
            <a:endCxn id="24" idx="6"/>
          </p:cNvCxnSpPr>
          <p:nvPr/>
        </p:nvCxnSpPr>
        <p:spPr>
          <a:xfrm flipH="1" flipV="1">
            <a:off x="1475656" y="5157192"/>
            <a:ext cx="792088" cy="720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>
            <a:endCxn id="2054" idx="0"/>
          </p:cNvCxnSpPr>
          <p:nvPr/>
        </p:nvCxnSpPr>
        <p:spPr>
          <a:xfrm>
            <a:off x="2195736" y="5250292"/>
            <a:ext cx="835968" cy="10590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1" name="Содержимое 3"/>
          <p:cNvGraphicFramePr>
            <a:graphicFrameLocks noGrp="1"/>
          </p:cNvGraphicFramePr>
          <p:nvPr>
            <p:ph idx="1"/>
          </p:nvPr>
        </p:nvGraphicFramePr>
        <p:xfrm>
          <a:off x="395536" y="908720"/>
          <a:ext cx="8136903" cy="3014472"/>
        </p:xfrm>
        <a:graphic>
          <a:graphicData uri="http://schemas.openxmlformats.org/drawingml/2006/table">
            <a:tbl>
              <a:tblPr/>
              <a:tblGrid>
                <a:gridCol w="302027"/>
                <a:gridCol w="3182309"/>
                <a:gridCol w="1725624"/>
                <a:gridCol w="1532191"/>
                <a:gridCol w="1394752"/>
              </a:tblGrid>
              <a:tr h="429703">
                <a:tc gridSpan="5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Имя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_______________________________________________________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                         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2970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Я знаю/могу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Очень хорошо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Хорошо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Не очень хорошо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88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Что такое темперамент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88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Типы темперамента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400" dirty="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40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40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970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Зависимость темперамента от выбора профессии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970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Выбрать профессию по типу темперамента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970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Дать рекомендации по выбору профессии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4" name="WordArt 11"/>
          <p:cNvSpPr>
            <a:spLocks noChangeArrowheads="1" noChangeShapeType="1" noTextEdit="1"/>
          </p:cNvSpPr>
          <p:nvPr/>
        </p:nvSpPr>
        <p:spPr bwMode="auto">
          <a:xfrm>
            <a:off x="323528" y="4653136"/>
            <a:ext cx="936104" cy="216024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хорошо</a:t>
            </a:r>
            <a:endParaRPr lang="ru-RU" sz="36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/>
              <a:latin typeface="Times New Roman"/>
              <a:cs typeface="Times New Roman"/>
            </a:endParaRPr>
          </a:p>
        </p:txBody>
      </p:sp>
      <p:sp>
        <p:nvSpPr>
          <p:cNvPr id="35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8229600" cy="106680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Лист самооценки</a:t>
            </a:r>
            <a:endParaRPr lang="ru-RU" sz="3200" dirty="0"/>
          </a:p>
        </p:txBody>
      </p:sp>
      <p:sp>
        <p:nvSpPr>
          <p:cNvPr id="37" name="WordArt 11"/>
          <p:cNvSpPr>
            <a:spLocks noChangeArrowheads="1" noChangeShapeType="1" noTextEdit="1"/>
          </p:cNvSpPr>
          <p:nvPr/>
        </p:nvSpPr>
        <p:spPr bwMode="auto">
          <a:xfrm>
            <a:off x="0" y="5517232"/>
            <a:ext cx="1584176" cy="216023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0"/>
              </a:avLst>
            </a:prstTxWarp>
          </a:bodyPr>
          <a:lstStyle/>
          <a:p>
            <a:pPr algn="ctr" rtl="0"/>
            <a:r>
              <a:rPr lang="ru-RU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Times New Roman"/>
                <a:cs typeface="Times New Roman"/>
              </a:rPr>
              <a:t>не о</a:t>
            </a:r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чень хорошо</a:t>
            </a:r>
            <a:endParaRPr lang="ru-RU" sz="36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/>
              <a:latin typeface="Times New Roman"/>
              <a:cs typeface="Times New Roman"/>
            </a:endParaRPr>
          </a:p>
        </p:txBody>
      </p:sp>
      <p:cxnSp>
        <p:nvCxnSpPr>
          <p:cNvPr id="38" name="Прямая соединительная линия 37"/>
          <p:cNvCxnSpPr/>
          <p:nvPr/>
        </p:nvCxnSpPr>
        <p:spPr>
          <a:xfrm flipV="1">
            <a:off x="1454565" y="4437112"/>
            <a:ext cx="1461251" cy="50917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>
            <a:off x="2915816" y="4416022"/>
            <a:ext cx="792088" cy="885186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3779912" y="5229200"/>
            <a:ext cx="885187" cy="50917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Овал 43"/>
          <p:cNvSpPr/>
          <p:nvPr/>
        </p:nvSpPr>
        <p:spPr>
          <a:xfrm>
            <a:off x="1331640" y="4365104"/>
            <a:ext cx="144016" cy="14401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Овал 45"/>
          <p:cNvSpPr/>
          <p:nvPr/>
        </p:nvSpPr>
        <p:spPr>
          <a:xfrm flipH="1" flipV="1">
            <a:off x="2771800" y="4365104"/>
            <a:ext cx="216024" cy="14401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Овал 46"/>
          <p:cNvSpPr/>
          <p:nvPr/>
        </p:nvSpPr>
        <p:spPr>
          <a:xfrm flipH="1" flipV="1">
            <a:off x="3635896" y="5157192"/>
            <a:ext cx="216024" cy="14401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Овал 47"/>
          <p:cNvSpPr/>
          <p:nvPr/>
        </p:nvSpPr>
        <p:spPr>
          <a:xfrm flipH="1" flipV="1">
            <a:off x="4644008" y="5157192"/>
            <a:ext cx="216024" cy="14401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Овал 40"/>
          <p:cNvSpPr/>
          <p:nvPr/>
        </p:nvSpPr>
        <p:spPr>
          <a:xfrm flipH="1" flipV="1">
            <a:off x="2051720" y="4365104"/>
            <a:ext cx="216024" cy="14401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3" name="Прямая соединительная линия 52"/>
          <p:cNvCxnSpPr>
            <a:stCxn id="29" idx="1"/>
            <a:endCxn id="26" idx="7"/>
          </p:cNvCxnSpPr>
          <p:nvPr/>
        </p:nvCxnSpPr>
        <p:spPr>
          <a:xfrm flipH="1" flipV="1">
            <a:off x="3110749" y="6258403"/>
            <a:ext cx="1554350" cy="720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476672"/>
            <a:ext cx="8964488" cy="5809832"/>
          </a:xfrm>
        </p:spPr>
        <p:txBody>
          <a:bodyPr>
            <a:noAutofit/>
          </a:bodyPr>
          <a:lstStyle/>
          <a:p>
            <a:r>
              <a:rPr lang="ru-RU" sz="2000" b="1" dirty="0" smtClean="0"/>
              <a:t>Форма организации учебной деятельности: </a:t>
            </a:r>
            <a:r>
              <a:rPr lang="ru-RU" sz="2000" dirty="0" smtClean="0"/>
              <a:t>фронтальная, индивидуальная, работа в парах, в группах. </a:t>
            </a:r>
          </a:p>
          <a:p>
            <a:r>
              <a:rPr lang="ru-RU" sz="2000" b="1" dirty="0" smtClean="0"/>
              <a:t>   Необходимые ресурсы и оборудование: </a:t>
            </a:r>
            <a:r>
              <a:rPr lang="ru-RU" sz="2000" dirty="0" smtClean="0"/>
              <a:t>компьютер, проектор, раздаточный материал, видеофильмы. </a:t>
            </a:r>
          </a:p>
          <a:p>
            <a:r>
              <a:rPr lang="ru-RU" sz="2000" b="1" dirty="0" smtClean="0"/>
              <a:t>   Результаты деятельности: </a:t>
            </a:r>
            <a:endParaRPr lang="ru-RU" sz="2000" dirty="0" smtClean="0"/>
          </a:p>
          <a:p>
            <a:r>
              <a:rPr lang="ru-RU" sz="2000" b="1" u="sng" dirty="0" smtClean="0"/>
              <a:t>Личностные:</a:t>
            </a:r>
            <a:r>
              <a:rPr lang="ru-RU" sz="2000" u="sng" dirty="0" smtClean="0"/>
              <a:t> </a:t>
            </a:r>
            <a:r>
              <a:rPr lang="ru-RU" sz="2000" dirty="0" smtClean="0"/>
              <a:t>  развитие мотивации к обучению и познанию; осознание важности выбора будущей профессии; развитие памяти, мышления, образного восприятия.</a:t>
            </a:r>
          </a:p>
          <a:p>
            <a:r>
              <a:rPr lang="ru-RU" sz="2000" b="1" u="sng" dirty="0" err="1" smtClean="0"/>
              <a:t>Метапредметные</a:t>
            </a:r>
            <a:r>
              <a:rPr lang="ru-RU" sz="2000" b="1" u="sng" dirty="0" smtClean="0"/>
              <a:t>:</a:t>
            </a:r>
            <a:endParaRPr lang="ru-RU" sz="2000" dirty="0" smtClean="0"/>
          </a:p>
          <a:p>
            <a:pPr lvl="0"/>
            <a:r>
              <a:rPr lang="ru-RU" sz="2000" i="1" u="sng" dirty="0" smtClean="0"/>
              <a:t>регулятивные:</a:t>
            </a:r>
            <a:r>
              <a:rPr lang="ru-RU" sz="2000" dirty="0" smtClean="0"/>
              <a:t> умение определять цель деятельности, умение планировать свою деятельность, действовать по алгоритму, оценивать результаты собственной деятельности; </a:t>
            </a:r>
          </a:p>
          <a:p>
            <a:pPr lvl="0"/>
            <a:r>
              <a:rPr lang="ru-RU" sz="2000" i="1" u="sng" dirty="0" smtClean="0"/>
              <a:t>познавательные:</a:t>
            </a:r>
            <a:r>
              <a:rPr lang="ru-RU" sz="2000" u="sng" dirty="0" smtClean="0"/>
              <a:t> </a:t>
            </a:r>
            <a:r>
              <a:rPr lang="ru-RU" sz="2000" dirty="0" smtClean="0"/>
              <a:t>осознанное и произвольное построение  речевого высказывания в устной форме, умение выделять главную мысль прочитанного текста; преобразование знаково-символьной информации в словесную; </a:t>
            </a:r>
          </a:p>
          <a:p>
            <a:pPr lvl="0"/>
            <a:r>
              <a:rPr lang="ru-RU" sz="2000" i="1" u="sng" dirty="0" smtClean="0"/>
              <a:t>коммуникативные</a:t>
            </a:r>
            <a:r>
              <a:rPr lang="ru-RU" sz="2000" u="sng" dirty="0" smtClean="0"/>
              <a:t>: </a:t>
            </a:r>
            <a:r>
              <a:rPr lang="ru-RU" sz="2000" dirty="0" smtClean="0"/>
              <a:t>умение участвовать в коллективном обсуждении, умение слушать одноклассников и учителя;  развитие умения взаимодействовать друг с другом; владение монологической и диалогической формами речи.</a:t>
            </a:r>
            <a:endParaRPr lang="ru-RU" sz="2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51520" y="908720"/>
          <a:ext cx="8892480" cy="5783580"/>
        </p:xfrm>
        <a:graphic>
          <a:graphicData uri="http://schemas.openxmlformats.org/drawingml/2006/table">
            <a:tbl>
              <a:tblPr/>
              <a:tblGrid>
                <a:gridCol w="2016224"/>
                <a:gridCol w="2592288"/>
                <a:gridCol w="2088232"/>
                <a:gridCol w="2195736"/>
              </a:tblGrid>
              <a:tr h="51396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615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Этапы урока</a:t>
                      </a:r>
                      <a:endParaRPr lang="ru-RU" sz="1800" dirty="0">
                        <a:latin typeface="+mn-lt"/>
                        <a:ea typeface="Times New Roman"/>
                      </a:endParaRPr>
                    </a:p>
                  </a:txBody>
                  <a:tcPr marL="42165" marR="421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615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Деятельность учителя</a:t>
                      </a:r>
                      <a:endParaRPr lang="ru-RU" sz="1800" dirty="0">
                        <a:latin typeface="+mn-lt"/>
                        <a:ea typeface="Times New Roman"/>
                      </a:endParaRPr>
                    </a:p>
                  </a:txBody>
                  <a:tcPr marL="42165" marR="421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615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Деятельность обучающихся</a:t>
                      </a:r>
                      <a:endParaRPr lang="ru-RU" sz="1800" dirty="0">
                        <a:latin typeface="+mn-lt"/>
                        <a:ea typeface="Times New Roman"/>
                      </a:endParaRPr>
                    </a:p>
                  </a:txBody>
                  <a:tcPr marL="42165" marR="421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615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Планируемые результаты</a:t>
                      </a:r>
                      <a:endParaRPr lang="ru-RU" sz="1800" dirty="0">
                        <a:latin typeface="+mn-lt"/>
                        <a:ea typeface="Times New Roman"/>
                      </a:endParaRPr>
                    </a:p>
                  </a:txBody>
                  <a:tcPr marL="42165" marR="421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2503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i="1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Организационный</a:t>
                      </a:r>
                      <a:r>
                        <a:rPr lang="ru-RU" sz="18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. </a:t>
                      </a:r>
                      <a:endParaRPr lang="ru-RU" sz="1800" dirty="0">
                        <a:latin typeface="+mn-lt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+mn-lt"/>
                          <a:ea typeface="Times New Roman"/>
                        </a:rPr>
                        <a:t>Создание психологически комфортного настроя учащихся для успешной работы на занятии.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1 минута</a:t>
                      </a:r>
                      <a:endParaRPr lang="ru-RU" sz="1800" dirty="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+mn-lt"/>
                          <a:ea typeface="Calibri"/>
                          <a:cs typeface="Times New Roman"/>
                        </a:rPr>
                        <a:t>Создаёт положительный эмоциональный настрой учащихся для успешной работы на занятии, предлагает сыграть в </a:t>
                      </a:r>
                      <a:r>
                        <a:rPr lang="ru-RU" sz="1800" b="1" dirty="0">
                          <a:latin typeface="+mn-lt"/>
                          <a:ea typeface="Calibri"/>
                          <a:cs typeface="Times New Roman"/>
                        </a:rPr>
                        <a:t>игру «Самая-самая». </a:t>
                      </a:r>
                    </a:p>
                    <a:p>
                      <a:pPr>
                        <a:lnSpc>
                          <a:spcPct val="115000"/>
                        </a:lnSpc>
                        <a:spcBef>
                          <a:spcPts val="185"/>
                        </a:spcBef>
                        <a:spcAft>
                          <a:spcPts val="185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-…зелёная профессия.</a:t>
                      </a:r>
                      <a:endParaRPr lang="ru-RU" sz="1800" dirty="0"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Bef>
                          <a:spcPts val="185"/>
                        </a:spcBef>
                        <a:spcAft>
                          <a:spcPts val="185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-…сладкая профессия.</a:t>
                      </a:r>
                      <a:endParaRPr lang="ru-RU" sz="1800" dirty="0"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Bef>
                          <a:spcPts val="185"/>
                        </a:spcBef>
                        <a:spcAft>
                          <a:spcPts val="185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-…волосатая профессия.</a:t>
                      </a:r>
                      <a:endParaRPr lang="ru-RU" sz="1800" dirty="0"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Bef>
                          <a:spcPts val="185"/>
                        </a:spcBef>
                        <a:spcAft>
                          <a:spcPts val="185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-…детская профессия.</a:t>
                      </a:r>
                      <a:endParaRPr lang="ru-RU" sz="1800" dirty="0"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Bef>
                          <a:spcPts val="185"/>
                        </a:spcBef>
                        <a:spcAft>
                          <a:spcPts val="185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-…смешная профессия.</a:t>
                      </a:r>
                      <a:endParaRPr lang="ru-RU" sz="18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+mn-lt"/>
                          <a:ea typeface="Calibri"/>
                          <a:cs typeface="Times New Roman"/>
                        </a:rPr>
                        <a:t>Здороваются с учителем, приветствуют друг друга.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+mn-lt"/>
                          <a:ea typeface="Calibri"/>
                          <a:cs typeface="Times New Roman"/>
                        </a:rPr>
                        <a:t>Называют профессии.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+mn-lt"/>
                          <a:ea typeface="Calibri"/>
                          <a:cs typeface="Times New Roman"/>
                        </a:rPr>
                        <a:t>Л: настрой на работу, включение в ритм работы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0"/>
          <a:ext cx="9144000" cy="6711696"/>
        </p:xfrm>
        <a:graphic>
          <a:graphicData uri="http://schemas.openxmlformats.org/drawingml/2006/table">
            <a:tbl>
              <a:tblPr/>
              <a:tblGrid>
                <a:gridCol w="1554939"/>
                <a:gridCol w="3406057"/>
                <a:gridCol w="2073252"/>
                <a:gridCol w="2109752"/>
              </a:tblGrid>
              <a:tr h="51396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615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Этапы урока</a:t>
                      </a:r>
                      <a:endParaRPr lang="ru-RU" sz="1800" dirty="0">
                        <a:latin typeface="+mn-lt"/>
                        <a:ea typeface="Times New Roman"/>
                      </a:endParaRPr>
                    </a:p>
                  </a:txBody>
                  <a:tcPr marL="42165" marR="421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615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Деятельность учителя</a:t>
                      </a:r>
                      <a:endParaRPr lang="ru-RU" sz="1800" dirty="0">
                        <a:latin typeface="+mn-lt"/>
                        <a:ea typeface="Times New Roman"/>
                      </a:endParaRPr>
                    </a:p>
                  </a:txBody>
                  <a:tcPr marL="42165" marR="421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615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Деятельность обучающихся</a:t>
                      </a:r>
                      <a:endParaRPr lang="ru-RU" sz="1800" dirty="0">
                        <a:latin typeface="+mn-lt"/>
                        <a:ea typeface="Times New Roman"/>
                      </a:endParaRPr>
                    </a:p>
                  </a:txBody>
                  <a:tcPr marL="42165" marR="421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615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Планируемые результаты</a:t>
                      </a:r>
                      <a:endParaRPr lang="ru-RU" sz="1800" dirty="0">
                        <a:latin typeface="+mn-lt"/>
                        <a:ea typeface="Times New Roman"/>
                      </a:endParaRPr>
                    </a:p>
                  </a:txBody>
                  <a:tcPr marL="42165" marR="421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2503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i="1" dirty="0" err="1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Целепола-гание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, мотивация и самоопределение к учебной деятельности. </a:t>
                      </a:r>
                      <a:endParaRPr lang="ru-RU" sz="1600" dirty="0">
                        <a:latin typeface="+mn-lt"/>
                        <a:ea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+mn-lt"/>
                          <a:ea typeface="Calibri"/>
                          <a:cs typeface="Times New Roman"/>
                        </a:rPr>
                        <a:t>Озвучивание темы. Постановка задач.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latin typeface="+mn-lt"/>
                          <a:ea typeface="Calibri"/>
                          <a:cs typeface="Times New Roman"/>
                        </a:rPr>
                        <a:t>5 минут</a:t>
                      </a:r>
                      <a:endParaRPr lang="ru-RU" sz="16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+mn-lt"/>
                          <a:ea typeface="Calibri"/>
                          <a:cs typeface="Times New Roman"/>
                        </a:rPr>
                        <a:t>Организует деятельность учащихся по формулированию темы и задач занятия.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+mn-lt"/>
                          <a:ea typeface="Calibri"/>
                          <a:cs typeface="Times New Roman"/>
                        </a:rPr>
                        <a:t>Говорит о том, что им вскоре предстоит сложный жизненный выбор – </a:t>
                      </a:r>
                      <a:r>
                        <a:rPr lang="ru-RU" sz="1600" dirty="0" err="1">
                          <a:latin typeface="+mn-lt"/>
                          <a:ea typeface="Calibri"/>
                          <a:cs typeface="Times New Roman"/>
                        </a:rPr>
                        <a:t>выбор</a:t>
                      </a:r>
                      <a:r>
                        <a:rPr lang="ru-RU" sz="1600" dirty="0">
                          <a:latin typeface="+mn-lt"/>
                          <a:ea typeface="Calibri"/>
                          <a:cs typeface="Times New Roman"/>
                        </a:rPr>
                        <a:t> будущей профессии. Спрашивает</a:t>
                      </a:r>
                      <a:r>
                        <a:rPr lang="ru-RU" sz="1600" b="0" dirty="0">
                          <a:latin typeface="+mn-lt"/>
                          <a:ea typeface="Calibri"/>
                          <a:cs typeface="Times New Roman"/>
                        </a:rPr>
                        <a:t>, от чего может зависеть выбор будущей профессии. Подводит </a:t>
                      </a:r>
                      <a:r>
                        <a:rPr lang="ru-RU" sz="1600" dirty="0">
                          <a:latin typeface="+mn-lt"/>
                          <a:ea typeface="Calibri"/>
                          <a:cs typeface="Times New Roman"/>
                        </a:rPr>
                        <a:t>разговор к тому, что выбор профессии также зависит </a:t>
                      </a:r>
                      <a:r>
                        <a:rPr lang="ru-RU" sz="1600" b="1" dirty="0">
                          <a:latin typeface="+mn-lt"/>
                          <a:ea typeface="Calibri"/>
                          <a:cs typeface="Times New Roman"/>
                        </a:rPr>
                        <a:t>от темперамента человека</a:t>
                      </a:r>
                      <a:r>
                        <a:rPr lang="ru-RU" sz="1600" dirty="0">
                          <a:latin typeface="+mn-lt"/>
                          <a:ea typeface="Calibri"/>
                          <a:cs typeface="Times New Roman"/>
                        </a:rPr>
                        <a:t>, о котором шла речь на прошлом </a:t>
                      </a:r>
                      <a:r>
                        <a:rPr lang="ru-RU" sz="1600" dirty="0" smtClean="0">
                          <a:latin typeface="+mn-lt"/>
                          <a:ea typeface="Calibri"/>
                          <a:cs typeface="Times New Roman"/>
                        </a:rPr>
                        <a:t>занятии.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+mn-lt"/>
                          <a:ea typeface="Calibri"/>
                          <a:cs typeface="Times New Roman"/>
                        </a:rPr>
                        <a:t> Предлагает сформулировать тему и задачи занятия.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Учитель 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предлагает учащимся на графике (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лист самооценки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) отметить параметры для оценивания (исходя из задач занятия)  и оценить свои знания и умения на начало занятия.</a:t>
                      </a:r>
                      <a:endParaRPr lang="ru-RU" sz="16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+mn-lt"/>
                          <a:ea typeface="Calibri"/>
                          <a:cs typeface="Times New Roman"/>
                        </a:rPr>
                        <a:t>Отвечают </a:t>
                      </a:r>
                      <a:r>
                        <a:rPr lang="ru-RU" sz="1600" dirty="0">
                          <a:latin typeface="+mn-lt"/>
                          <a:ea typeface="Calibri"/>
                          <a:cs typeface="Times New Roman"/>
                        </a:rPr>
                        <a:t>на вопрос учителя (от способностей человека, его интересов, характера, от </a:t>
                      </a:r>
                      <a:r>
                        <a:rPr lang="ru-RU" sz="1600" dirty="0" err="1">
                          <a:latin typeface="+mn-lt"/>
                          <a:ea typeface="Calibri"/>
                          <a:cs typeface="Times New Roman"/>
                        </a:rPr>
                        <a:t>востребованности</a:t>
                      </a:r>
                      <a:r>
                        <a:rPr lang="ru-RU" sz="1600" dirty="0">
                          <a:latin typeface="+mn-lt"/>
                          <a:ea typeface="Calibri"/>
                          <a:cs typeface="Times New Roman"/>
                        </a:rPr>
                        <a:t> профессии в обществе  и т.п.).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+mn-lt"/>
                          <a:ea typeface="Calibri"/>
                          <a:cs typeface="Times New Roman"/>
                        </a:rPr>
                        <a:t>Определяют тему занятия и формулируют задачи</a:t>
                      </a:r>
                      <a:r>
                        <a:rPr lang="ru-RU" sz="1600" i="1" dirty="0">
                          <a:latin typeface="+mn-lt"/>
                          <a:ea typeface="Calibri"/>
                          <a:cs typeface="Times New Roman"/>
                        </a:rPr>
                        <a:t>.</a:t>
                      </a:r>
                      <a:endParaRPr lang="ru-RU" sz="1600" dirty="0"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Учащиеся  заполняют лист самооценки,  оценивают свои знания и умения по выбранным параметрам на начало занятия.</a:t>
                      </a:r>
                      <a:endParaRPr lang="ru-RU" sz="16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+mn-lt"/>
                          <a:ea typeface="Calibri"/>
                          <a:cs typeface="Times New Roman"/>
                        </a:rPr>
                        <a:t>Л: развитие мотивации к обучению и познанию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+mn-lt"/>
                          <a:ea typeface="Calibri"/>
                          <a:cs typeface="Times New Roman"/>
                        </a:rPr>
                        <a:t>Р:  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умение определять цель деятельности, умение оценивать свои знания и умения на начало занятия</a:t>
                      </a:r>
                      <a:endParaRPr lang="ru-RU" sz="16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3" name="AutoShape 15"/>
          <p:cNvSpPr>
            <a:spLocks noChangeShapeType="1"/>
          </p:cNvSpPr>
          <p:nvPr/>
        </p:nvSpPr>
        <p:spPr bwMode="auto">
          <a:xfrm flipV="1">
            <a:off x="827583" y="4077072"/>
            <a:ext cx="45719" cy="2473846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8" name="AutoShape 10"/>
          <p:cNvSpPr>
            <a:spLocks noChangeShapeType="1"/>
          </p:cNvSpPr>
          <p:nvPr/>
        </p:nvSpPr>
        <p:spPr bwMode="auto">
          <a:xfrm flipV="1">
            <a:off x="827584" y="6525344"/>
            <a:ext cx="6067426" cy="2857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7" name="AutoShape 9"/>
          <p:cNvSpPr>
            <a:spLocks noChangeArrowheads="1"/>
          </p:cNvSpPr>
          <p:nvPr/>
        </p:nvSpPr>
        <p:spPr bwMode="auto">
          <a:xfrm>
            <a:off x="1331640" y="6309320"/>
            <a:ext cx="231775" cy="390525"/>
          </a:xfrm>
          <a:prstGeom prst="diamond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1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6" name="AutoShape 8"/>
          <p:cNvSpPr>
            <a:spLocks noChangeArrowheads="1"/>
          </p:cNvSpPr>
          <p:nvPr/>
        </p:nvSpPr>
        <p:spPr bwMode="auto">
          <a:xfrm>
            <a:off x="755576" y="5013176"/>
            <a:ext cx="190500" cy="180975"/>
          </a:xfrm>
          <a:prstGeom prst="diamond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61" name="AutoShape 13"/>
          <p:cNvSpPr>
            <a:spLocks noChangeArrowheads="1"/>
          </p:cNvSpPr>
          <p:nvPr/>
        </p:nvSpPr>
        <p:spPr bwMode="auto">
          <a:xfrm>
            <a:off x="755576" y="5733256"/>
            <a:ext cx="190500" cy="180975"/>
          </a:xfrm>
          <a:prstGeom prst="diamond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62" name="AutoShape 14"/>
          <p:cNvSpPr>
            <a:spLocks noChangeArrowheads="1"/>
          </p:cNvSpPr>
          <p:nvPr/>
        </p:nvSpPr>
        <p:spPr bwMode="auto">
          <a:xfrm>
            <a:off x="755576" y="4293096"/>
            <a:ext cx="190500" cy="180975"/>
          </a:xfrm>
          <a:prstGeom prst="diamond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9" name="WordArt 11"/>
          <p:cNvSpPr>
            <a:spLocks noChangeArrowheads="1" noChangeShapeType="1" noTextEdit="1"/>
          </p:cNvSpPr>
          <p:nvPr/>
        </p:nvSpPr>
        <p:spPr bwMode="auto">
          <a:xfrm>
            <a:off x="971600" y="4149081"/>
            <a:ext cx="1584176" cy="216023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0"/>
              </a:avLst>
            </a:prstTxWarp>
          </a:bodyPr>
          <a:lstStyle/>
          <a:p>
            <a:pPr algn="ctr" rtl="0"/>
            <a:r>
              <a:rPr lang="ru-RU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Times New Roman"/>
                <a:cs typeface="Times New Roman"/>
              </a:rPr>
              <a:t>о</a:t>
            </a:r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чень хорошо</a:t>
            </a:r>
            <a:endParaRPr lang="ru-RU" sz="36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/>
              <a:latin typeface="Times New Roman"/>
              <a:cs typeface="Times New Roman"/>
            </a:endParaRPr>
          </a:p>
        </p:txBody>
      </p:sp>
      <p:sp>
        <p:nvSpPr>
          <p:cNvPr id="2055" name="AutoShape 7"/>
          <p:cNvSpPr>
            <a:spLocks noChangeArrowheads="1"/>
          </p:cNvSpPr>
          <p:nvPr/>
        </p:nvSpPr>
        <p:spPr bwMode="auto">
          <a:xfrm>
            <a:off x="2123728" y="6309320"/>
            <a:ext cx="231775" cy="390525"/>
          </a:xfrm>
          <a:prstGeom prst="diamond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2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4" name="AutoShape 6"/>
          <p:cNvSpPr>
            <a:spLocks noChangeArrowheads="1"/>
          </p:cNvSpPr>
          <p:nvPr/>
        </p:nvSpPr>
        <p:spPr bwMode="auto">
          <a:xfrm>
            <a:off x="2915816" y="6309320"/>
            <a:ext cx="231775" cy="390525"/>
          </a:xfrm>
          <a:prstGeom prst="diamond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3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3" name="AutoShape 5"/>
          <p:cNvSpPr>
            <a:spLocks noChangeArrowheads="1"/>
          </p:cNvSpPr>
          <p:nvPr/>
        </p:nvSpPr>
        <p:spPr bwMode="auto">
          <a:xfrm>
            <a:off x="3707904" y="6309320"/>
            <a:ext cx="231775" cy="390525"/>
          </a:xfrm>
          <a:prstGeom prst="diamond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4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2" name="AutoShape 4"/>
          <p:cNvSpPr>
            <a:spLocks noChangeArrowheads="1"/>
          </p:cNvSpPr>
          <p:nvPr/>
        </p:nvSpPr>
        <p:spPr bwMode="auto">
          <a:xfrm>
            <a:off x="4572000" y="6309320"/>
            <a:ext cx="231775" cy="390525"/>
          </a:xfrm>
          <a:prstGeom prst="diamond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5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5" name="Rectangle 17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</a:t>
            </a:r>
            <a:endParaRPr kumimoji="0" lang="ru-RU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72" name="Rectangle 24"/>
          <p:cNvSpPr>
            <a:spLocks noChangeArrowheads="1"/>
          </p:cNvSpPr>
          <p:nvPr/>
        </p:nvSpPr>
        <p:spPr bwMode="auto">
          <a:xfrm>
            <a:off x="5251588" y="4941168"/>
            <a:ext cx="3892412" cy="1231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r>
              <a:rPr lang="ru-RU" sz="1600" b="1" i="1" dirty="0" smtClean="0"/>
              <a:t>Я могу / знаю …..   .</a:t>
            </a:r>
            <a:endParaRPr lang="ru-RU" sz="1600" dirty="0" smtClean="0"/>
          </a:p>
          <a:p>
            <a:r>
              <a:rPr lang="ru-RU" sz="1600" b="1" i="1" dirty="0" smtClean="0"/>
              <a:t>У меня хорошо получается …. .</a:t>
            </a:r>
            <a:endParaRPr lang="ru-RU" sz="1600" dirty="0" smtClean="0"/>
          </a:p>
          <a:p>
            <a:r>
              <a:rPr lang="ru-RU" sz="1600" b="1" i="1" dirty="0" smtClean="0"/>
              <a:t>Мне нужно больше узнать о …. .</a:t>
            </a:r>
            <a:endParaRPr lang="ru-RU" sz="1600" dirty="0"/>
          </a:p>
        </p:txBody>
      </p:sp>
      <p:sp>
        <p:nvSpPr>
          <p:cNvPr id="24" name="Овал 23"/>
          <p:cNvSpPr/>
          <p:nvPr/>
        </p:nvSpPr>
        <p:spPr>
          <a:xfrm>
            <a:off x="1331640" y="5085184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Овал 25"/>
          <p:cNvSpPr/>
          <p:nvPr/>
        </p:nvSpPr>
        <p:spPr>
          <a:xfrm>
            <a:off x="2987824" y="6237312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Овал 27"/>
          <p:cNvSpPr/>
          <p:nvPr/>
        </p:nvSpPr>
        <p:spPr>
          <a:xfrm>
            <a:off x="3707904" y="6237312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4644008" y="6309320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2123728" y="5157192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3" name="Прямая соединительная линия 32"/>
          <p:cNvCxnSpPr>
            <a:stCxn id="30" idx="6"/>
            <a:endCxn id="24" idx="6"/>
          </p:cNvCxnSpPr>
          <p:nvPr/>
        </p:nvCxnSpPr>
        <p:spPr>
          <a:xfrm flipH="1" flipV="1">
            <a:off x="1475656" y="5157192"/>
            <a:ext cx="792088" cy="720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>
            <a:endCxn id="2054" idx="0"/>
          </p:cNvCxnSpPr>
          <p:nvPr/>
        </p:nvCxnSpPr>
        <p:spPr>
          <a:xfrm>
            <a:off x="2195736" y="5250292"/>
            <a:ext cx="835968" cy="10590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1" name="Содержимое 3"/>
          <p:cNvGraphicFramePr>
            <a:graphicFrameLocks noGrp="1"/>
          </p:cNvGraphicFramePr>
          <p:nvPr>
            <p:ph idx="1"/>
          </p:nvPr>
        </p:nvGraphicFramePr>
        <p:xfrm>
          <a:off x="395536" y="908720"/>
          <a:ext cx="8136903" cy="3014472"/>
        </p:xfrm>
        <a:graphic>
          <a:graphicData uri="http://schemas.openxmlformats.org/drawingml/2006/table">
            <a:tbl>
              <a:tblPr/>
              <a:tblGrid>
                <a:gridCol w="302027"/>
                <a:gridCol w="3182309"/>
                <a:gridCol w="1725624"/>
                <a:gridCol w="1532191"/>
                <a:gridCol w="1394752"/>
              </a:tblGrid>
              <a:tr h="429703">
                <a:tc gridSpan="5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Имя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_______________________________________________________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                         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2970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Я знаю/могу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Очень хорошо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Хорошо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Не очень хорошо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88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Что такое темперамент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88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Типы темперамента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400" dirty="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40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40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970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Зависимость темперамента от выбора профессии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970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Выбрать профессию по типу темперамента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970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Дать рекомендации по выбору профессии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4" name="WordArt 11"/>
          <p:cNvSpPr>
            <a:spLocks noChangeArrowheads="1" noChangeShapeType="1" noTextEdit="1"/>
          </p:cNvSpPr>
          <p:nvPr/>
        </p:nvSpPr>
        <p:spPr bwMode="auto">
          <a:xfrm>
            <a:off x="323528" y="4653136"/>
            <a:ext cx="936104" cy="216024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хорошо</a:t>
            </a:r>
            <a:endParaRPr lang="ru-RU" sz="36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/>
              <a:latin typeface="Times New Roman"/>
              <a:cs typeface="Times New Roman"/>
            </a:endParaRPr>
          </a:p>
        </p:txBody>
      </p:sp>
      <p:sp>
        <p:nvSpPr>
          <p:cNvPr id="35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8229600" cy="106680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Лист самооценки</a:t>
            </a:r>
            <a:endParaRPr lang="ru-RU" sz="3200" dirty="0"/>
          </a:p>
        </p:txBody>
      </p:sp>
      <p:sp>
        <p:nvSpPr>
          <p:cNvPr id="37" name="WordArt 11"/>
          <p:cNvSpPr>
            <a:spLocks noChangeArrowheads="1" noChangeShapeType="1" noTextEdit="1"/>
          </p:cNvSpPr>
          <p:nvPr/>
        </p:nvSpPr>
        <p:spPr bwMode="auto">
          <a:xfrm>
            <a:off x="0" y="5517232"/>
            <a:ext cx="1584176" cy="216023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0"/>
              </a:avLst>
            </a:prstTxWarp>
          </a:bodyPr>
          <a:lstStyle/>
          <a:p>
            <a:pPr algn="ctr" rtl="0"/>
            <a:r>
              <a:rPr lang="ru-RU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Times New Roman"/>
                <a:cs typeface="Times New Roman"/>
              </a:rPr>
              <a:t>не о</a:t>
            </a:r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чень хорошо</a:t>
            </a:r>
            <a:endParaRPr lang="ru-RU" sz="36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/>
              <a:latin typeface="Times New Roman"/>
              <a:cs typeface="Times New Roman"/>
            </a:endParaRPr>
          </a:p>
        </p:txBody>
      </p:sp>
      <p:cxnSp>
        <p:nvCxnSpPr>
          <p:cNvPr id="53" name="Прямая соединительная линия 52"/>
          <p:cNvCxnSpPr>
            <a:stCxn id="29" idx="1"/>
            <a:endCxn id="26" idx="7"/>
          </p:cNvCxnSpPr>
          <p:nvPr/>
        </p:nvCxnSpPr>
        <p:spPr>
          <a:xfrm flipH="1" flipV="1">
            <a:off x="3110749" y="6258403"/>
            <a:ext cx="1554350" cy="720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0"/>
          <a:ext cx="9144000" cy="7062216"/>
        </p:xfrm>
        <a:graphic>
          <a:graphicData uri="http://schemas.openxmlformats.org/drawingml/2006/table">
            <a:tbl>
              <a:tblPr/>
              <a:tblGrid>
                <a:gridCol w="1554939"/>
                <a:gridCol w="3406057"/>
                <a:gridCol w="2073252"/>
                <a:gridCol w="2109752"/>
              </a:tblGrid>
              <a:tr h="51396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615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Этапы урока</a:t>
                      </a:r>
                      <a:endParaRPr lang="ru-RU" sz="1800" dirty="0">
                        <a:latin typeface="+mn-lt"/>
                        <a:ea typeface="Times New Roman"/>
                      </a:endParaRPr>
                    </a:p>
                  </a:txBody>
                  <a:tcPr marL="42165" marR="421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615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Деятельность учителя</a:t>
                      </a:r>
                      <a:endParaRPr lang="ru-RU" sz="1800" dirty="0">
                        <a:latin typeface="+mn-lt"/>
                        <a:ea typeface="Times New Roman"/>
                      </a:endParaRPr>
                    </a:p>
                  </a:txBody>
                  <a:tcPr marL="42165" marR="421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615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Деятельность обучающихся</a:t>
                      </a:r>
                      <a:endParaRPr lang="ru-RU" sz="1800" dirty="0">
                        <a:latin typeface="+mn-lt"/>
                        <a:ea typeface="Times New Roman"/>
                      </a:endParaRPr>
                    </a:p>
                  </a:txBody>
                  <a:tcPr marL="42165" marR="421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615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Планируемые результаты</a:t>
                      </a:r>
                      <a:endParaRPr lang="ru-RU" sz="1800" dirty="0">
                        <a:latin typeface="+mn-lt"/>
                        <a:ea typeface="Times New Roman"/>
                      </a:endParaRPr>
                    </a:p>
                  </a:txBody>
                  <a:tcPr marL="42165" marR="421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2503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latin typeface="+mn-lt"/>
                          <a:ea typeface="Times New Roman"/>
                        </a:rPr>
                        <a:t>Актуализация</a:t>
                      </a:r>
                      <a:r>
                        <a:rPr lang="ru-RU" sz="1600" dirty="0">
                          <a:latin typeface="+mn-lt"/>
                          <a:ea typeface="Times New Roman"/>
                        </a:rPr>
                        <a:t> знаний.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latin typeface="+mn-lt"/>
                          <a:ea typeface="Times New Roman"/>
                        </a:rPr>
                        <a:t>С</a:t>
                      </a:r>
                      <a:r>
                        <a:rPr lang="ru-RU" sz="1600" dirty="0">
                          <a:latin typeface="+mn-lt"/>
                          <a:ea typeface="Times New Roman"/>
                        </a:rPr>
                        <a:t>оздание условий, способствующих повторению и закреплению пройденного ранее материала.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 smtClean="0">
                          <a:latin typeface="+mn-lt"/>
                          <a:ea typeface="Calibri"/>
                          <a:cs typeface="Times New Roman"/>
                        </a:rPr>
                        <a:t>7 </a:t>
                      </a:r>
                      <a:r>
                        <a:rPr lang="ru-RU" sz="1600" b="1" i="1" dirty="0">
                          <a:latin typeface="+mn-lt"/>
                          <a:ea typeface="Calibri"/>
                          <a:cs typeface="Times New Roman"/>
                        </a:rPr>
                        <a:t>минут</a:t>
                      </a:r>
                      <a:endParaRPr lang="ru-RU" sz="16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+mn-lt"/>
                          <a:ea typeface="Calibri"/>
                          <a:cs typeface="Times New Roman"/>
                        </a:rPr>
                        <a:t>Организует деятельность обучающихся по повторению типов темперамента: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+mn-lt"/>
                          <a:ea typeface="Calibri"/>
                          <a:cs typeface="Times New Roman"/>
                        </a:rPr>
                        <a:t>1.Предлагает посмотреть </a:t>
                      </a:r>
                      <a:r>
                        <a:rPr lang="ru-RU" sz="1600" b="1" dirty="0">
                          <a:latin typeface="+mn-lt"/>
                          <a:ea typeface="Calibri"/>
                          <a:cs typeface="Times New Roman"/>
                        </a:rPr>
                        <a:t>видео фильм с карикатурами </a:t>
                      </a:r>
                      <a:r>
                        <a:rPr lang="ru-RU" sz="1600" dirty="0">
                          <a:latin typeface="+mn-lt"/>
                          <a:ea typeface="Calibri"/>
                          <a:cs typeface="Times New Roman"/>
                        </a:rPr>
                        <a:t>(2 минуты) по теории вопроса.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+mn-lt"/>
                          <a:ea typeface="Calibri"/>
                          <a:cs typeface="Times New Roman"/>
                        </a:rPr>
                        <a:t>2.Предлагает разыграть </a:t>
                      </a:r>
                      <a:r>
                        <a:rPr lang="ru-RU" sz="1600" b="1" dirty="0">
                          <a:latin typeface="+mn-lt"/>
                          <a:ea typeface="Calibri"/>
                          <a:cs typeface="Times New Roman"/>
                        </a:rPr>
                        <a:t>в парах разные ситуации</a:t>
                      </a:r>
                      <a:r>
                        <a:rPr lang="ru-RU" sz="1600" dirty="0">
                          <a:latin typeface="+mn-lt"/>
                          <a:ea typeface="Calibri"/>
                          <a:cs typeface="Times New Roman"/>
                        </a:rPr>
                        <a:t> (написаны на карточках), проиграв их с точки зрения  поведения людей разных типов темперамента. Такая  работа помогает снять эмоциональное напряжение (5 минут).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+mn-lt"/>
                          <a:ea typeface="Calibri"/>
                          <a:cs typeface="Times New Roman"/>
                        </a:rPr>
                        <a:t>3. Предлагает определить тип темперамента </a:t>
                      </a:r>
                      <a:r>
                        <a:rPr lang="ru-RU" sz="1600" b="1" dirty="0">
                          <a:latin typeface="+mn-lt"/>
                          <a:ea typeface="Calibri"/>
                          <a:cs typeface="Times New Roman"/>
                        </a:rPr>
                        <a:t>героев мультфильмов </a:t>
                      </a:r>
                      <a:r>
                        <a:rPr lang="ru-RU" sz="1600" dirty="0">
                          <a:latin typeface="+mn-lt"/>
                          <a:ea typeface="Calibri"/>
                          <a:cs typeface="Times New Roman"/>
                        </a:rPr>
                        <a:t>(видео-1 </a:t>
                      </a:r>
                      <a:r>
                        <a:rPr lang="ru-RU" sz="1600" dirty="0" smtClean="0">
                          <a:latin typeface="+mn-lt"/>
                          <a:ea typeface="Calibri"/>
                          <a:cs typeface="Times New Roman"/>
                        </a:rPr>
                        <a:t>минута)</a:t>
                      </a:r>
                      <a:r>
                        <a:rPr lang="ru-RU" sz="1600" b="1" dirty="0" smtClean="0">
                          <a:latin typeface="+mn-lt"/>
                          <a:ea typeface="Calibri"/>
                          <a:cs typeface="Times New Roman"/>
                        </a:rPr>
                        <a:t>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 smtClean="0"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u="sng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  <a:hlinkClick r:id="rId2"/>
                        </a:rPr>
                        <a:t>https://viazye.schools.by/pages/fijmi</a:t>
                      </a:r>
                      <a:r>
                        <a:rPr kumimoji="0" lang="ru-RU" sz="1800" u="sng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ru-RU" sz="1800" kern="1200" dirty="0" smtClean="0">
                        <a:solidFill>
                          <a:srgbClr val="00206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1.Смотрят фильм, после просмотра проговаривают в парах типы темперамента и их характеристики (что запомнили)</a:t>
                      </a:r>
                      <a:r>
                        <a:rPr lang="ru-RU" sz="1600" b="1" dirty="0">
                          <a:latin typeface="+mn-lt"/>
                          <a:ea typeface="Calibri"/>
                          <a:cs typeface="Times New Roman"/>
                        </a:rPr>
                        <a:t>.</a:t>
                      </a:r>
                      <a:r>
                        <a:rPr lang="ru-RU" sz="1600" dirty="0"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+mn-lt"/>
                          <a:ea typeface="Calibri"/>
                          <a:cs typeface="Times New Roman"/>
                        </a:rPr>
                        <a:t>2. Ролевая игра в парах (вытягивают ситуацию и проигрывают в роли холерика, сангвиника, меланхолика или флегматика в данной ситуации).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+mn-lt"/>
                          <a:ea typeface="Calibri"/>
                          <a:cs typeface="Times New Roman"/>
                        </a:rPr>
                        <a:t>3. Смотрят отрывки из м/</a:t>
                      </a:r>
                      <a:r>
                        <a:rPr lang="ru-RU" sz="1600" dirty="0" err="1">
                          <a:latin typeface="+mn-lt"/>
                          <a:ea typeface="Calibri"/>
                          <a:cs typeface="Times New Roman"/>
                        </a:rPr>
                        <a:t>ф</a:t>
                      </a:r>
                      <a:r>
                        <a:rPr lang="ru-RU" sz="1600" dirty="0">
                          <a:latin typeface="+mn-lt"/>
                          <a:ea typeface="Calibri"/>
                          <a:cs typeface="Times New Roman"/>
                        </a:rPr>
                        <a:t> и определяют темперамент главных героев.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u="sng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Личностные:</a:t>
                      </a:r>
                      <a:r>
                        <a:rPr lang="ru-RU" sz="1600" u="sng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 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</a:rPr>
                        <a:t>  развитие памяти, мышления, образного восприятия.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600" b="1" u="sng" dirty="0" err="1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Метапредметные</a:t>
                      </a:r>
                      <a:r>
                        <a:rPr lang="ru-RU" sz="1600" b="1" u="sng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:</a:t>
                      </a:r>
                      <a:endParaRPr lang="ru-RU" sz="1600" dirty="0"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i="1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регулятивные: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 умение оценивать результаты  деятельности.</a:t>
                      </a:r>
                      <a:endParaRPr lang="ru-RU" sz="1600" dirty="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066800"/>
          </a:xfrm>
        </p:spPr>
        <p:txBody>
          <a:bodyPr>
            <a:normAutofit/>
          </a:bodyPr>
          <a:lstStyle/>
          <a:p>
            <a:r>
              <a:rPr lang="ru-RU" sz="3600" dirty="0" smtClean="0"/>
              <a:t>Ситуации для игры в парах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844824"/>
            <a:ext cx="8229600" cy="4325112"/>
          </a:xfrm>
        </p:spPr>
        <p:txBody>
          <a:bodyPr/>
          <a:lstStyle/>
          <a:p>
            <a:r>
              <a:rPr lang="ru-RU" dirty="0" smtClean="0"/>
              <a:t>Вам нужно срочно купить хлеб, у вас мало времени, но в магазине работает только одна касса и образовалась большая очередь.</a:t>
            </a:r>
          </a:p>
          <a:p>
            <a:r>
              <a:rPr lang="ru-RU" dirty="0" smtClean="0"/>
              <a:t>Вы едете в переполненном автобусе, вам случайно наступили на ногу.</a:t>
            </a:r>
          </a:p>
          <a:p>
            <a:r>
              <a:rPr lang="ru-RU" dirty="0" smtClean="0"/>
              <a:t>Ваш друг забыл принести вам книгу, которую обещал дать почитать.</a:t>
            </a:r>
          </a:p>
          <a:p>
            <a:r>
              <a:rPr lang="ru-RU" dirty="0" smtClean="0"/>
              <a:t>Вас случайно толкнули в коридоре, и вы уронили телефон.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0"/>
          <a:ext cx="9144000" cy="6869430"/>
        </p:xfrm>
        <a:graphic>
          <a:graphicData uri="http://schemas.openxmlformats.org/drawingml/2006/table">
            <a:tbl>
              <a:tblPr/>
              <a:tblGrid>
                <a:gridCol w="1554939"/>
                <a:gridCol w="2801037"/>
                <a:gridCol w="2808312"/>
                <a:gridCol w="1979712"/>
              </a:tblGrid>
              <a:tr h="51396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615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Этапы урока</a:t>
                      </a:r>
                      <a:endParaRPr lang="ru-RU" sz="1800" dirty="0">
                        <a:latin typeface="+mn-lt"/>
                        <a:ea typeface="Times New Roman"/>
                      </a:endParaRPr>
                    </a:p>
                  </a:txBody>
                  <a:tcPr marL="42165" marR="421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615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Деятельность учителя</a:t>
                      </a:r>
                      <a:endParaRPr lang="ru-RU" sz="1800" dirty="0">
                        <a:latin typeface="+mn-lt"/>
                        <a:ea typeface="Times New Roman"/>
                      </a:endParaRPr>
                    </a:p>
                  </a:txBody>
                  <a:tcPr marL="42165" marR="421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615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Деятельность обучающихся</a:t>
                      </a:r>
                      <a:endParaRPr lang="ru-RU" sz="1800" dirty="0">
                        <a:latin typeface="+mn-lt"/>
                        <a:ea typeface="Times New Roman"/>
                      </a:endParaRPr>
                    </a:p>
                  </a:txBody>
                  <a:tcPr marL="42165" marR="421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615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Планируемые результаты</a:t>
                      </a:r>
                      <a:endParaRPr lang="ru-RU" sz="1800" dirty="0">
                        <a:latin typeface="+mn-lt"/>
                        <a:ea typeface="Times New Roman"/>
                      </a:endParaRPr>
                    </a:p>
                  </a:txBody>
                  <a:tcPr marL="42165" marR="421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2503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latin typeface="+mn-lt"/>
                          <a:ea typeface="Calibri"/>
                          <a:cs typeface="Times New Roman"/>
                        </a:rPr>
                        <a:t>Подготовка к основному этапу. </a:t>
                      </a:r>
                      <a:r>
                        <a:rPr lang="ru-RU" sz="1600" dirty="0">
                          <a:latin typeface="+mn-lt"/>
                          <a:ea typeface="Calibri"/>
                          <a:cs typeface="Times New Roman"/>
                        </a:rPr>
                        <a:t>Повторение алгоритма работы над проектом, планирование работы над проектом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latin typeface="+mn-lt"/>
                          <a:ea typeface="Calibri"/>
                          <a:cs typeface="Times New Roman"/>
                        </a:rPr>
                        <a:t>4 минуты</a:t>
                      </a:r>
                      <a:endParaRPr lang="ru-RU" sz="16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latin typeface="+mn-lt"/>
                          <a:ea typeface="Calibri"/>
                          <a:cs typeface="Times New Roman"/>
                        </a:rPr>
                        <a:t>Распределяет учащихся на 4 группы (таким образом, чтоб в каждой группе были представители разных типов темперамента).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latin typeface="+mn-lt"/>
                          <a:ea typeface="Calibri"/>
                          <a:cs typeface="Times New Roman"/>
                        </a:rPr>
                        <a:t>Организует деятельность учащихся по повторению алгоритма работы над проектом.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latin typeface="+mn-lt"/>
                          <a:ea typeface="Calibri"/>
                          <a:cs typeface="Times New Roman"/>
                        </a:rPr>
                        <a:t>Предлагает группам расставить этапы проекта в правильном порядке, сверить с другими группами и после этого с алгоритмом работы над проектом на слайде.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latin typeface="+mn-lt"/>
                          <a:ea typeface="Calibri"/>
                          <a:cs typeface="Times New Roman"/>
                        </a:rPr>
                        <a:t>Организует деятельность учащихся по планированию работы над проектом.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500" dirty="0">
                          <a:latin typeface="+mn-lt"/>
                          <a:ea typeface="Calibri"/>
                          <a:cs typeface="Times New Roman"/>
                        </a:rPr>
                        <a:t>Проблема</a:t>
                      </a:r>
                      <a:r>
                        <a:rPr lang="en-US" sz="1500" dirty="0">
                          <a:latin typeface="+mn-lt"/>
                          <a:ea typeface="Calibri"/>
                          <a:cs typeface="Times New Roman"/>
                        </a:rPr>
                        <a:t>.</a:t>
                      </a:r>
                      <a:endParaRPr lang="ru-RU" sz="1500" dirty="0"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500" dirty="0">
                          <a:latin typeface="+mn-lt"/>
                          <a:ea typeface="Calibri"/>
                          <a:cs typeface="Times New Roman"/>
                        </a:rPr>
                        <a:t>Планирование работы.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500" dirty="0">
                          <a:latin typeface="+mn-lt"/>
                          <a:ea typeface="Calibri"/>
                          <a:cs typeface="Times New Roman"/>
                        </a:rPr>
                        <a:t>Поиск информации.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500" dirty="0">
                          <a:latin typeface="+mn-lt"/>
                          <a:ea typeface="Calibri"/>
                          <a:cs typeface="Times New Roman"/>
                        </a:rPr>
                        <a:t>Подготовка продукта.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500" dirty="0">
                          <a:latin typeface="+mn-lt"/>
                          <a:ea typeface="Calibri"/>
                          <a:cs typeface="Times New Roman"/>
                        </a:rPr>
                        <a:t>Презентация проекта.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latin typeface="+mn-lt"/>
                          <a:ea typeface="Calibri"/>
                          <a:cs typeface="Times New Roman"/>
                        </a:rPr>
                        <a:t>Работают в группах. Повторяют алгоритм работы над </a:t>
                      </a:r>
                      <a:r>
                        <a:rPr lang="ru-RU" sz="1500" dirty="0" smtClean="0">
                          <a:latin typeface="+mn-lt"/>
                          <a:ea typeface="Calibri"/>
                          <a:cs typeface="Times New Roman"/>
                        </a:rPr>
                        <a:t>проектом.</a:t>
                      </a:r>
                      <a:endParaRPr lang="ru-RU" sz="1500" dirty="0"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latin typeface="+mn-lt"/>
                          <a:ea typeface="Calibri"/>
                          <a:cs typeface="Times New Roman"/>
                        </a:rPr>
                        <a:t>Планируют работу над проектом: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latin typeface="+mn-lt"/>
                          <a:ea typeface="Calibri"/>
                          <a:cs typeface="Times New Roman"/>
                        </a:rPr>
                        <a:t>1</a:t>
                      </a:r>
                      <a:r>
                        <a:rPr lang="ru-RU" sz="1500" dirty="0">
                          <a:latin typeface="+mn-lt"/>
                          <a:ea typeface="Calibri"/>
                          <a:cs typeface="Times New Roman"/>
                        </a:rPr>
                        <a:t>. Определяют проблему, над которой будет работать группа (влияние типа темперамента на выбор профессии).</a:t>
                      </a:r>
                      <a:r>
                        <a:rPr lang="ru-RU" sz="1500" b="1" dirty="0"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endParaRPr lang="ru-RU" sz="1500" dirty="0"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latin typeface="+mn-lt"/>
                          <a:ea typeface="Calibri"/>
                          <a:cs typeface="Times New Roman"/>
                        </a:rPr>
                        <a:t>2. </a:t>
                      </a:r>
                      <a:r>
                        <a:rPr lang="ru-RU" sz="1500" dirty="0">
                          <a:latin typeface="+mn-lt"/>
                          <a:ea typeface="Calibri"/>
                          <a:cs typeface="Times New Roman"/>
                        </a:rPr>
                        <a:t>Планируют содержание проекта (характеристика темперамента, сильные и слабые стороны, рекомендуемые профессии).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latin typeface="+mn-lt"/>
                          <a:ea typeface="Calibri"/>
                          <a:cs typeface="Times New Roman"/>
                        </a:rPr>
                        <a:t>3</a:t>
                      </a:r>
                      <a:r>
                        <a:rPr lang="ru-RU" sz="1500" dirty="0">
                          <a:latin typeface="+mn-lt"/>
                          <a:ea typeface="Calibri"/>
                          <a:cs typeface="Times New Roman"/>
                        </a:rPr>
                        <a:t>. Поиск информации (в текстах, у учителя, в Интернете).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latin typeface="+mn-lt"/>
                          <a:ea typeface="Calibri"/>
                          <a:cs typeface="Times New Roman"/>
                        </a:rPr>
                        <a:t>4. </a:t>
                      </a:r>
                      <a:r>
                        <a:rPr lang="ru-RU" sz="1500" dirty="0">
                          <a:latin typeface="+mn-lt"/>
                          <a:ea typeface="Calibri"/>
                          <a:cs typeface="Times New Roman"/>
                        </a:rPr>
                        <a:t>Выбирают продукт проекта: таблица/буклет/комиксы/ листовка с рисунком.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latin typeface="+mn-lt"/>
                          <a:ea typeface="Calibri"/>
                          <a:cs typeface="Times New Roman"/>
                        </a:rPr>
                        <a:t>5</a:t>
                      </a:r>
                      <a:r>
                        <a:rPr lang="ru-RU" sz="1500" dirty="0">
                          <a:latin typeface="+mn-lt"/>
                          <a:ea typeface="Calibri"/>
                          <a:cs typeface="Times New Roman"/>
                        </a:rPr>
                        <a:t>. Презентация  проекта.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Р: умение планировать деятельность, умение действовать по алгоритму </a:t>
                      </a:r>
                      <a:endParaRPr lang="ru-RU" sz="1600" dirty="0"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К: умение участвовать в </a:t>
                      </a:r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коллективном обсуждении</a:t>
                      </a:r>
                      <a:endParaRPr lang="ru-RU" sz="16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1625</TotalTime>
  <Words>1748</Words>
  <Application>Microsoft Office PowerPoint</Application>
  <PresentationFormat>Экран (4:3)</PresentationFormat>
  <Paragraphs>257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Городская</vt:lpstr>
      <vt:lpstr>Слайд 1</vt:lpstr>
      <vt:lpstr>Пояснительная записка</vt:lpstr>
      <vt:lpstr>Слайд 3</vt:lpstr>
      <vt:lpstr>Слайд 4</vt:lpstr>
      <vt:lpstr>Слайд 5</vt:lpstr>
      <vt:lpstr>Лист самооценки</vt:lpstr>
      <vt:lpstr>Слайд 7</vt:lpstr>
      <vt:lpstr>Ситуации для игры в парах</vt:lpstr>
      <vt:lpstr>Слайд 9</vt:lpstr>
      <vt:lpstr>Работа над проектом</vt:lpstr>
      <vt:lpstr>Таблица</vt:lpstr>
      <vt:lpstr>Комиксы</vt:lpstr>
      <vt:lpstr>Листовка с рисунком</vt:lpstr>
      <vt:lpstr>Виды буклетов</vt:lpstr>
      <vt:lpstr>Слайд 15</vt:lpstr>
      <vt:lpstr>Слайд 16</vt:lpstr>
      <vt:lpstr>Слайд 17</vt:lpstr>
      <vt:lpstr>Слайд 18</vt:lpstr>
      <vt:lpstr>Слайд 19</vt:lpstr>
      <vt:lpstr>Лист самооценки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World of Jobs</dc:title>
  <dc:creator>админ</dc:creator>
  <cp:lastModifiedBy>Александр</cp:lastModifiedBy>
  <cp:revision>106</cp:revision>
  <dcterms:created xsi:type="dcterms:W3CDTF">2017-03-23T14:49:53Z</dcterms:created>
  <dcterms:modified xsi:type="dcterms:W3CDTF">2024-03-17T06:49:44Z</dcterms:modified>
</cp:coreProperties>
</file>