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381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381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381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381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381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381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005E00"/>
          </a:solidFill>
        </a:fill>
      </a:tcStyle>
    </a:band2H>
    <a:firstCol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5E00"/>
          </a:solidFill>
        </a:fill>
      </a:tcStyle>
    </a:lastRow>
    <a:firstRow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38100" cap="flat">
              <a:solidFill>
                <a:srgbClr val="005E00"/>
              </a:solidFill>
              <a:prstDash val="solid"/>
              <a:round/>
            </a:ln>
          </a:top>
          <a:bottom>
            <a:ln w="127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inor">
          <a:srgbClr val="005E00"/>
        </a:fontRef>
        <a:srgbClr val="005E00"/>
      </a:tcTxStyle>
      <a:tcStyle>
        <a:tcBdr>
          <a:left>
            <a:ln w="12700" cap="flat">
              <a:solidFill>
                <a:srgbClr val="005E00"/>
              </a:solidFill>
              <a:prstDash val="solid"/>
              <a:round/>
            </a:ln>
          </a:left>
          <a:right>
            <a:ln w="12700" cap="flat">
              <a:solidFill>
                <a:srgbClr val="005E00"/>
              </a:solidFill>
              <a:prstDash val="solid"/>
              <a:round/>
            </a:ln>
          </a:right>
          <a:top>
            <a:ln w="12700" cap="flat">
              <a:solidFill>
                <a:srgbClr val="005E00"/>
              </a:solidFill>
              <a:prstDash val="solid"/>
              <a:round/>
            </a:ln>
          </a:top>
          <a:bottom>
            <a:ln w="38100" cap="flat">
              <a:solidFill>
                <a:srgbClr val="005E00"/>
              </a:solidFill>
              <a:prstDash val="solid"/>
              <a:round/>
            </a:ln>
          </a:bottom>
          <a:insideH>
            <a:ln w="12700" cap="flat">
              <a:solidFill>
                <a:srgbClr val="005E00"/>
              </a:solidFill>
              <a:prstDash val="solid"/>
              <a:round/>
            </a:ln>
          </a:insideH>
          <a:insideV>
            <a:ln w="12700" cap="flat">
              <a:solidFill>
                <a:srgbClr val="005E00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Уровень текста 1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Автор и дата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Заголовок презентации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презентации</a:t>
            </a:r>
          </a:p>
        </p:txBody>
      </p:sp>
      <p:sp>
        <p:nvSpPr>
          <p:cNvPr id="1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Информационное 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Уровень текста 1…"/>
          <p:cNvSpPr txBox="1"/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Информация о факте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Информация о факте</a:t>
            </a:r>
          </a:p>
        </p:txBody>
      </p:sp>
      <p:sp>
        <p:nvSpPr>
          <p:cNvPr id="10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Уровень текста 1…"/>
          <p:cNvSpPr txBox="1"/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Авторство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Уровень текста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«Важная цитата»</a:t>
            </a:r>
          </a:p>
        </p:txBody>
      </p:sp>
      <p:sp>
        <p:nvSpPr>
          <p:cNvPr id="11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Вид под углом снизу на фасад современного здания с алюминиевыми дисками под ясным голубым небом"/>
          <p:cNvSpPr/>
          <p:nvPr>
            <p:ph type="pic" sz="quarter" idx="21"/>
          </p:nvPr>
        </p:nvSpPr>
        <p:spPr>
          <a:xfrm>
            <a:off x="15417800" y="1270000"/>
            <a:ext cx="8144934" cy="54102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5" name="Вид под углом снизу на современное изогнутое здание под облачным небом"/>
          <p:cNvSpPr/>
          <p:nvPr>
            <p:ph type="pic" sz="quarter" idx="22"/>
          </p:nvPr>
        </p:nvSpPr>
        <p:spPr>
          <a:xfrm>
            <a:off x="15443200" y="7086600"/>
            <a:ext cx="8138580" cy="54229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6" name="Вид изнутри современного белого здания со стеклянными панелями на ясное небо с редкими облаками"/>
          <p:cNvSpPr/>
          <p:nvPr>
            <p:ph type="pic" idx="23"/>
          </p:nvPr>
        </p:nvSpPr>
        <p:spPr>
          <a:xfrm>
            <a:off x="-124636" y="1270000"/>
            <a:ext cx="16840170" cy="1124371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Вид под углом снизу на башню Азади в Тегеране (Иран) на фоне безоблачного ясного неба"/>
          <p:cNvSpPr/>
          <p:nvPr>
            <p:ph type="pic" idx="21"/>
          </p:nvPr>
        </p:nvSpPr>
        <p:spPr>
          <a:xfrm>
            <a:off x="0" y="-1282700"/>
            <a:ext cx="24384000" cy="162814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3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Вид изнутри каменной конструкции на лестницу и ясное голубое небо"/>
          <p:cNvSpPr/>
          <p:nvPr>
            <p:ph type="pic" idx="21"/>
          </p:nvPr>
        </p:nvSpPr>
        <p:spPr>
          <a:xfrm>
            <a:off x="0" y="-1270000"/>
            <a:ext cx="24384000" cy="16272934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Заголовок презентации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23" name="Уровень текста 1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Автор и дата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Уровень текста 1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презентации</a:t>
            </a:r>
          </a:p>
        </p:txBody>
      </p:sp>
      <p:sp>
        <p:nvSpPr>
          <p:cNvPr id="2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овременное белое здание со стеклянными панелями на фоне ясного голубого неба"/>
          <p:cNvSpPr/>
          <p:nvPr>
            <p:ph type="pic" idx="21"/>
          </p:nvPr>
        </p:nvSpPr>
        <p:spPr>
          <a:xfrm>
            <a:off x="9271000" y="1270000"/>
            <a:ext cx="16764000" cy="111760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Заголовок слайда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Заголовок слайда</a:t>
            </a:r>
          </a:p>
        </p:txBody>
      </p:sp>
      <p:sp>
        <p:nvSpPr>
          <p:cNvPr id="34" name="Уровень текста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Номер слайда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43" name="Уровень текста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Уровень текста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Текст пункта на слайде</a:t>
            </a:r>
          </a:p>
        </p:txBody>
      </p:sp>
      <p:sp>
        <p:nvSpPr>
          <p:cNvPr id="4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Уровень текста 1…"/>
          <p:cNvSpPr txBox="1"/>
          <p:nvPr>
            <p:ph type="body" sz="quarter" idx="1" hasCustomPrompt="1"/>
          </p:nvPr>
        </p:nvSpPr>
        <p:spPr>
          <a:xfrm>
            <a:off x="1206500" y="2372961"/>
            <a:ext cx="9779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Уровень текста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Текст пункта на слайде</a:t>
            </a:r>
          </a:p>
        </p:txBody>
      </p:sp>
      <p:sp>
        <p:nvSpPr>
          <p:cNvPr id="62" name="Небольшая часть современного моста в виде ракушки в Циндао (Шаньдун, Китай) под небом с редкими облаками"/>
          <p:cNvSpPr/>
          <p:nvPr>
            <p:ph type="pic" idx="22"/>
          </p:nvPr>
        </p:nvSpPr>
        <p:spPr>
          <a:xfrm>
            <a:off x="9271000" y="1263847"/>
            <a:ext cx="16773843" cy="11188206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3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6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Заголовок раздела</a:t>
            </a:r>
          </a:p>
        </p:txBody>
      </p:sp>
      <p:sp>
        <p:nvSpPr>
          <p:cNvPr id="72" name="Номер слайда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80" name="Уровень текста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повестки дня</a:t>
            </a:r>
          </a:p>
        </p:txBody>
      </p:sp>
      <p:sp>
        <p:nvSpPr>
          <p:cNvPr id="89" name="Уровень текста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Подзаголовок повестки дня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Уровень текста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Темы повестки дня</a:t>
            </a:r>
          </a:p>
        </p:txBody>
      </p:sp>
      <p:sp>
        <p:nvSpPr>
          <p:cNvPr id="9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Текст заголовка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Формы и методы работы с дошкольниками по формированию основ безопасности жизнедеятельности через ознакомление с правилами дорожного движения."/>
          <p:cNvSpPr txBox="1"/>
          <p:nvPr>
            <p:ph type="title"/>
          </p:nvPr>
        </p:nvSpPr>
        <p:spPr>
          <a:xfrm>
            <a:off x="224404" y="3564006"/>
            <a:ext cx="14662620" cy="5745041"/>
          </a:xfrm>
          <a:prstGeom prst="rect">
            <a:avLst/>
          </a:prstGeom>
        </p:spPr>
        <p:txBody>
          <a:bodyPr/>
          <a:lstStyle>
            <a:lvl1pPr algn="ctr" defTabSz="1975054">
              <a:defRPr spc="-200" sz="68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</a:defRPr>
            </a:lvl1pPr>
          </a:lstStyle>
          <a:p>
            <a:pPr/>
            <a:r>
              <a:t>Формы и методы работы с начальными классами по формированию основ безопасности жизнедеятельности через ознакомление с правилами дорожного движения. </a:t>
            </a:r>
          </a:p>
        </p:txBody>
      </p:sp>
      <p:pic>
        <p:nvPicPr>
          <p:cNvPr id="152" name="1662218800_1-kartinkof-club-p-novie-i-krasivie-kartinki-pravila-dorozhno-1.jpg" descr="1662218800_1-kartinkof-club-p-novie-i-krasivie-kartinki-pravila-dorozhno-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819352" y="1322877"/>
            <a:ext cx="8177543" cy="102272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Средняя группа…"/>
          <p:cNvSpPr txBox="1"/>
          <p:nvPr>
            <p:ph type="body" idx="1"/>
          </p:nvPr>
        </p:nvSpPr>
        <p:spPr>
          <a:xfrm>
            <a:off x="198866" y="441462"/>
            <a:ext cx="23986268" cy="13182070"/>
          </a:xfrm>
          <a:prstGeom prst="rect">
            <a:avLst/>
          </a:prstGeom>
        </p:spPr>
        <p:txBody>
          <a:bodyPr/>
          <a:lstStyle/>
          <a:p>
            <a:pPr algn="l" defTabSz="1658069">
              <a:defRPr b="1" i="1"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2 класс </a:t>
            </a:r>
            <a:endParaRPr spc="-63"/>
          </a:p>
          <a:p>
            <a:pPr algn="l" defTabSz="1658069">
              <a:defRPr b="1"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Задачи: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Совершенствовать ориентировку в окружающем пространстве.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Знакомить детей с разными видами транспорта, их особенностями;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Знакомить детей с трудом водителя некоторых видов транспорта.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Расширять знания детей об улице, дороге, перекрестке, о правильном поведении в пассажирском транспорте. Знакомить с понятием: «пешеход», «наземный (подземный) переход», пассажир.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Учить детей различать элементы дороги: разделительная полоса, пешеходный переход, полоса движения, остановка общественного транспорта.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Учить выполнять требования сигналов светофора: красный (стой), красный и желтый одновременно (скоро загорится зеленый); зеленый (иди), мигающий зеленый и желтый (скоро загорится красный).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чтение произведений С. Михалкова «Моя улица», «Светофор», М. Дружининой «Наш друг светофор»;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целевая прогулка «Пешеходный переход»;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рассматривание фотографий «Улицы нашего города»;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рисование, конструирование «Наша улица»;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дидактическая игра «Транспорт»;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просмотр кукольных спектаклей «Уважайте светофор», «Происшествие в лесу»;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подвижные игры на развитие координации движений;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просмотр тематических мультфильмов.</a:t>
            </a:r>
            <a:endParaRPr spc="-63"/>
          </a:p>
          <a:p>
            <a:pPr algn="l" defTabSz="1658069">
              <a:defRPr b="1"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</a:t>
            </a:r>
            <a:r>
              <a:rPr i="1"/>
              <a:t>Показатели развития:</a:t>
            </a:r>
            <a:endParaRPr spc="-63"/>
          </a:p>
          <a:p>
            <a:pPr algn="l" defTabSz="1658069">
              <a:defRPr b="1" i="1"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Дети знают: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Ходить можно только в установленных местах дороги (тротуар, обочины, край проезжей части, пешеходная дорожка, велосипедная дорожка, но, не мешая движению велосипедистов)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Переходить проезжую часть дороги можно только в шести местах проезжей части (пешеходные переходы; наземные переходы; у перекрестка по линии тротуаров или обочин, при отсутствии в зоне видимости перехода или перекрестка под прямым углом к краю проезжей части, где она хорошо просматривается в обе стороны движения;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На остановках маршрутных транспортных средств при движении к стоящему на остановке транспортному средству или от него со стороны дверей, если посадка и высадка производятся с проезжей части или с посадочной, расположенной на ней.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Правила перехода проезжей части и опасные места на ней. Использование светоотражающих элементов.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Транспорт не только выполняет работу по перевозке людей и грузов, но и представляет опасность. В пассажирском транспорте необходимо держаться за поручни, в автомобильном транспорте пристегиваться ремнем безопасности и пользоваться специальным детским автокреслом.</a:t>
            </a:r>
            <a:endParaRPr spc="-63"/>
          </a:p>
          <a:p>
            <a:pPr algn="l" defTabSz="1658069">
              <a:defRPr spc="-100" sz="31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Движение на дороге регулируется дорожными знаками, разметкой и сигналами светофора, а не светом или цветом его.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Старшая группа…"/>
          <p:cNvSpPr txBox="1"/>
          <p:nvPr>
            <p:ph type="body" idx="1"/>
          </p:nvPr>
        </p:nvSpPr>
        <p:spPr>
          <a:xfrm>
            <a:off x="348591" y="447709"/>
            <a:ext cx="23686818" cy="12941590"/>
          </a:xfrm>
          <a:prstGeom prst="rect">
            <a:avLst/>
          </a:prstGeom>
        </p:spPr>
        <p:txBody>
          <a:bodyPr/>
          <a:lstStyle/>
          <a:p>
            <a:pPr algn="l" defTabSz="1950671">
              <a:defRPr b="1" i="1"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3  класс </a:t>
            </a:r>
          </a:p>
          <a:p>
            <a:pPr algn="l" defTabSz="1950671">
              <a:defRPr b="1" i="1"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Задачи: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Учить детей свободно ориентироваться вокруг детского сада: знать все общественные здания, уметь ориентироваться в многообразии транспортных средств своего микрорайона.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Прививать правила пользования маршрутным транспортом: поведение пассажира на остановке, во время посадки, во время движения, при выходе.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Формировать знания о правилах безопасности для пассажиров как участников дорожного движения.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Продолжать знакомить с правилами дорожного движения: основные термины и понятия, все элементы дорог, обязанности пешеходов и пассажиров, правила перехода железнодорожных переездов, предупредительные сигналы, подаваемые водителем, средства регулирования дорожного движения.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Учить детей распознавать знаки: информационно-указательные, запрещающие знаки, предупреждающие знаки, предписывающие знаки, знаки приоритета, знаки сервиса 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Учить объяснять дорожную обстановку после прогулки; наблюдать за правильными или неправильными действиями водителя, пешехода, пассажира.</a:t>
            </a:r>
          </a:p>
          <a:p>
            <a:pPr algn="l" defTabSz="1950671">
              <a:defRPr b="1"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           </a:t>
            </a:r>
            <a:r>
              <a:rPr i="1"/>
              <a:t>Формы работы: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целевая прогулка «Дорожные знаки»;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рассказ воспитателя о правилах безопасного перехода улиц;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просмотр кукольного спектакля «Уважайте светофор»;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чтение произведений по соответствующей тематике;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рассматривание картины «Улица города»;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коллективное рисование на тему «Улица нашего города»;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разучивание песен из сборника «Школа дорожных наук»;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дидактические игры, сюжетно-ролевая игра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решение проблемных ситуаций на настольном перекрестке;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игры на учебно-тренировочном перекрестке;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просмотр тематических мультфильмов;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Показатели развития: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Дети знают, что перед переходом проезжей части остановиться у края проезжей части, посмотреть налево, потом направо, а затем еще раз налево и, если нет опасности – переходить проезжую часть.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Знают, что ходить нужно по дороге и переходить проезжую часть дороги только в разрешенных местах.</a:t>
            </a:r>
          </a:p>
          <a:p>
            <a:pPr algn="l" defTabSz="1950671">
              <a:defRPr spc="-100" sz="3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Соблюдают правила безопасного поведения в общественном и автомобильном транспорте.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Группа предшкольной подготовки…"/>
          <p:cNvSpPr txBox="1"/>
          <p:nvPr>
            <p:ph type="body" idx="1"/>
          </p:nvPr>
        </p:nvSpPr>
        <p:spPr>
          <a:xfrm>
            <a:off x="406355" y="163933"/>
            <a:ext cx="23742500" cy="13388135"/>
          </a:xfrm>
          <a:prstGeom prst="rect">
            <a:avLst/>
          </a:prstGeom>
        </p:spPr>
        <p:txBody>
          <a:bodyPr/>
          <a:lstStyle/>
          <a:p>
            <a:pPr algn="l" defTabSz="1950671">
              <a:defRPr b="1" i="1"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4 класс</a:t>
            </a:r>
            <a:endParaRPr spc="-57"/>
          </a:p>
          <a:p>
            <a:pPr algn="l" defTabSz="1950671">
              <a:defRPr b="1" i="1"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Задачи: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Научить соблюдать правила безопасного поведения при самостоятельном движении по дороге. 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Развивать мышление (обрабатывать полученную информацию, уметь подключать знания, полученные на занятиях).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Разъяснить правила дорожной безопасности в условиях плохой погоды.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Расширять знания детей о работе сотрудников ГАИ.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Продолжать знакомить с назначением дорожных знаков.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Формировать знания детей о правилах для пассажиров автомобильного и общественного транспорта. Прививать навык использования ремня безопасности и детского автомобильного кресла.</a:t>
            </a:r>
            <a:endParaRPr spc="-57"/>
          </a:p>
          <a:p>
            <a:pPr algn="l" defTabSz="1950671">
              <a:defRPr b="1" i="1"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Формы работы: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рассматривание картин с разными видами транспорта, их классификация: пассажирский, строительный, военный и т.д.;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знакомство с трудом взрослых — наблюдение за работой регулировщика;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дидактические игры: «Дорожные знаки», «Поставь знак», «Улица», «Пешеход»;  сюжетно-ролевая игра «Регулировщик»;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целевая прогулка «Перекресток»;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составление рассказа по картине «Милиционер-регулировщик»; обязательная беседа «Дорога — не место для игр»;- аппликация на тему «Дорожные знаки»; конструирование на тему «Автобус»; рисование на тему «Помни правила дорожного движения»; 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чтение произведений по соответствующей тематике;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кукольного спектакля «Уважайте светофор»;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рассматривание картин и плакатов «Правила поведения на улице»;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решение проблемных ситуаций на настольном перекрестке;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игры на учебно-тренировочном перекрестке;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музыкально-игровой досуг «Помни правила дорожного движения!»;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акция «Водитель! Сохрани мне жизнь!»;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спортивный досуг для родителей и детей «В гостях у светофора»;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совместное составление коллажа детьми и родителями «Мой двор»;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изготовление «Семейки дорожных знаков»;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разгадывание ребусов и кроссворда «Дорожная азбука»;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беседа с инспектором ППС.</a:t>
            </a:r>
            <a:endParaRPr spc="-57"/>
          </a:p>
          <a:p>
            <a:pPr algn="l" defTabSz="1950671">
              <a:defRPr b="1" i="1"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Показатели развития: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Дети умеют определять опасные дорожные ситуации и пути их безопасного решения.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Умеют дать оценку действиям водителя, пешехода и пассажира в опасных ситуациях.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Сформирован навык выбрать наиболее безопасный путь к школе.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Сформирован навык воспринимать дорожную информацию во взаимодействии с другими явлениями (автомобиль быстро передвигается, в тумане расстояние до автомобиля кажется далеким, а на самом деле близко, на скользкой дороге тормозной путь увеличивается).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Знают основные знаки и термины дорожного движения.</a:t>
            </a:r>
            <a:endParaRPr spc="-57"/>
          </a:p>
          <a:p>
            <a:pPr algn="l" defTabSz="1950671">
              <a:defRPr spc="-100" sz="28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Сформированы знания воспитанников о правилах для пассажиров автомобильного и пассажирского транспорта.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Межпредметные связи при изучении  ПДД…"/>
          <p:cNvSpPr txBox="1"/>
          <p:nvPr>
            <p:ph type="body" idx="1"/>
          </p:nvPr>
        </p:nvSpPr>
        <p:spPr>
          <a:xfrm>
            <a:off x="415343" y="210627"/>
            <a:ext cx="23662046" cy="13294747"/>
          </a:xfrm>
          <a:prstGeom prst="rect">
            <a:avLst/>
          </a:prstGeom>
        </p:spPr>
        <p:txBody>
          <a:bodyPr/>
          <a:lstStyle/>
          <a:p>
            <a:pPr algn="l" defTabSz="2413954">
              <a:defRPr b="1" i="1" spc="-100" sz="44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Межпредметные связи при изучении  ПДД</a:t>
            </a:r>
            <a:endParaRPr spc="-89">
              <a:solidFill>
                <a:srgbClr val="181818"/>
              </a:solidFill>
            </a:endParaRPr>
          </a:p>
          <a:p>
            <a:pPr algn="l" defTabSz="2413954">
              <a:defRPr b="1" i="1"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«Познавательное развитие», </a:t>
            </a:r>
            <a:r>
              <a:rPr b="0" i="0"/>
              <a:t>ознакомление детей:</a:t>
            </a:r>
            <a:endParaRPr spc="-89"/>
          </a:p>
          <a:p>
            <a:pPr algn="l" defTabSz="2413954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с понятием улица, ее основными частями (дорога - проезжая часть, обочина; тротуар), односторонним и двусторонним движением;</a:t>
            </a:r>
            <a:endParaRPr spc="-89"/>
          </a:p>
          <a:p>
            <a:pPr algn="l" defTabSz="2413954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с видами пешеходных переходов и дорожными знаками, обозначающими их, а также перекрестком и правилами его перехода;</a:t>
            </a:r>
            <a:endParaRPr spc="-89"/>
          </a:p>
          <a:p>
            <a:pPr algn="l" defTabSz="2413954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познакомить детей с понятием «светофор», уточнили, что обозначают цвета светофора и их последовательность (красный, желтый, зеленый);</a:t>
            </a:r>
            <a:endParaRPr spc="-89"/>
          </a:p>
          <a:p>
            <a:pPr algn="l" defTabSz="2413954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с видами транспорта (наземный, водный, воздушный) и транспортных средств различного назначения (общественный, специальный транспорт) </a:t>
            </a:r>
            <a:endParaRPr spc="-89"/>
          </a:p>
          <a:p>
            <a:pPr algn="l" defTabSz="2413954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</a:t>
            </a:r>
            <a:r>
              <a:rPr b="1"/>
              <a:t>«Художественно-эстетическое развитие»</a:t>
            </a:r>
            <a:r>
              <a:t> - организация совместной деятельность воспитателя с детьми по разным направлениям художественного творчества (лепка, аппликация, рисование; разучивание стихов, загадок; знакомство с различной литературой по данной теме)</a:t>
            </a:r>
            <a:endParaRPr spc="-89"/>
          </a:p>
          <a:p>
            <a:pPr algn="l" defTabSz="2413954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</a:t>
            </a:r>
            <a:r>
              <a:rPr b="1"/>
              <a:t>«Речевое развитие»</a:t>
            </a:r>
            <a:r>
              <a:t> - развитие свободного общения в процессе освоения способов безопасного поведения, оказания самопомощи, помощи другому, правил поведения в стандартных опасных ситуациях; использовать художественные произведения для формирования основ безопасности собственной жизнедеятельности </a:t>
            </a:r>
            <a:endParaRPr spc="-89"/>
          </a:p>
          <a:p>
            <a:pPr algn="l" defTabSz="2413954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</a:t>
            </a:r>
            <a:r>
              <a:rPr b="1"/>
              <a:t>«Физическое развитие»</a:t>
            </a:r>
            <a:r>
              <a:t> - развитие физических качеств (силовых, скоростных, в том числе гибкости, выносливости, координации);</a:t>
            </a:r>
            <a:endParaRPr spc="-89"/>
          </a:p>
          <a:p>
            <a:pPr algn="l" defTabSz="2413954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– накопление и обогащение двигательного опыта у детей;</a:t>
            </a:r>
            <a:endParaRPr spc="-89"/>
          </a:p>
          <a:p>
            <a:pPr algn="l" defTabSz="2413954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– формирование у детей потребности в двигательной активности и физическом совершенствовании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Младшая группа…"/>
          <p:cNvSpPr txBox="1"/>
          <p:nvPr/>
        </p:nvSpPr>
        <p:spPr>
          <a:xfrm>
            <a:off x="647338" y="1249617"/>
            <a:ext cx="12837947" cy="105017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b="1" i="1"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1 класс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Сколько сигналов у светофора?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При каком сигнале можно переходить проезжую часть?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транспортные средства вы знаете?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ездят автомобили?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Для чего нужны грузовые машины, «скорая помощь», пожарная машина?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Кто сидит за рулем автомобиля, автобуса и т.д.?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 называют людей, идущих по улице?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должны ходить пешеходы?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Что надо сделать, подойдя к проезжей части?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можно переходить дорогу?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Кто такой пассажир?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</a:p>
          <a:p>
            <a:pPr algn="l">
              <a:lnSpc>
                <a:spcPct val="80000"/>
              </a:lnSpc>
              <a:defRPr b="1" i="1"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2 класс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Сколько сигналов у светофора?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Что означает красный сигнал светофора?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Что означает желтый сигнал светофора?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Что означает зеленый сигнал светофора?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 называется часть дороги, по которой едут автомобили?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 и где можно переходить проезжую часть?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виды пешеходных переходов вы знаете?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Какой переход более безопасен: «зебра» или подземный?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специальные виды транспорта вы знаете?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 выглядят знаки «Пешеходный переход», «Дети», «Остановка автобуса»?</a:t>
            </a:r>
          </a:p>
          <a:p>
            <a:pPr algn="l">
              <a:lnSpc>
                <a:spcPct val="80000"/>
              </a:lnSpc>
              <a:defRPr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надо ожидать общественный транспорт?</a:t>
            </a:r>
          </a:p>
          <a:p>
            <a:pPr algn="l">
              <a:lnSpc>
                <a:spcPct val="80000"/>
              </a:lnSpc>
              <a:defRPr i="1" spc="-58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правила надо соблюдать пассажиру общественного транспорта?</a:t>
            </a:r>
          </a:p>
        </p:txBody>
      </p:sp>
      <p:sp>
        <p:nvSpPr>
          <p:cNvPr id="179" name="Старшая группа…"/>
          <p:cNvSpPr txBox="1"/>
          <p:nvPr/>
        </p:nvSpPr>
        <p:spPr>
          <a:xfrm>
            <a:off x="13343577" y="167420"/>
            <a:ext cx="10757388" cy="133811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b="1" i="1" spc="-52" sz="26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3 класс</a:t>
            </a:r>
            <a:endParaRPr spc="-58" sz="2900"/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безопасно переходить проезжую часть?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можно переходить дорогу, если поблизости нет пешеходного перехода?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Почему опасно разговаривать во время перехода дороги?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Почему нельзя перебегать дорогу?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Чем опасны кусты, растущие рядом с дорогой?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Сколько сигналов у пешеходного светофора?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виды транспорта вы знаете? Их назначение.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Что такое метро?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правила безопасного поведения в метро вы знаете?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надо ожидать общественный транспорт?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правила надо соблюдать пассажиру общественного транспорта?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Почему опасно играть рядом с дорогой?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детям можно играть?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можно кататься на велосипеде?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дорожные знаки вы знаете?</a:t>
            </a:r>
          </a:p>
          <a:p>
            <a:pPr algn="l">
              <a:lnSpc>
                <a:spcPct val="80000"/>
              </a:lnSpc>
              <a:defRPr b="1"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</a:p>
          <a:p>
            <a:pPr algn="l">
              <a:lnSpc>
                <a:spcPct val="80000"/>
              </a:lnSpc>
              <a:defRPr b="1" i="1"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4 класс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Где и как надо переходить дорогу?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Почему нельзя отвлекаться при переходе проезжей части?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Почему нельзя перебегать дорогу перед близко идущими автомобилями?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 должны двигаться пешеходы по загородной дороге?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Что означает каждый сигнал светофора?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Сколько сигналов у пешеходного светофора?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виды пешеходных переходов вы знаете?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Что такое перекресток?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виды транспорта вы знаете?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Какие правила надо соблюдать пассажиру общественного транспорта?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 обходить стоящий на остановке автобус?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Когда автомобилю сложнее остановиться: в дождь или в сухую погоду?</a:t>
            </a:r>
          </a:p>
          <a:p>
            <a:pPr algn="l">
              <a:lnSpc>
                <a:spcPct val="80000"/>
              </a:lnSpc>
              <a:defRPr spc="-58" sz="29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</a:defRPr>
            </a:pPr>
            <a:r>
              <a:t>Как называется участок дороги для передвижения пешеходов?</a:t>
            </a:r>
          </a:p>
        </p:txBody>
      </p:sp>
      <p:sp>
        <p:nvSpPr>
          <p:cNvPr id="180" name="Задания для мониторинга уровня знаний детей."/>
          <p:cNvSpPr txBox="1"/>
          <p:nvPr/>
        </p:nvSpPr>
        <p:spPr>
          <a:xfrm>
            <a:off x="359017" y="246072"/>
            <a:ext cx="12685033" cy="7091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b="1" spc="-79" sz="4000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Задания для мониторинга уровня знаний детей.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Работа с родителями"/>
          <p:cNvSpPr txBox="1"/>
          <p:nvPr>
            <p:ph type="body" sz="quarter" idx="1"/>
          </p:nvPr>
        </p:nvSpPr>
        <p:spPr>
          <a:xfrm>
            <a:off x="179246" y="1638104"/>
            <a:ext cx="11470155" cy="2368943"/>
          </a:xfrm>
          <a:prstGeom prst="rect">
            <a:avLst/>
          </a:prstGeom>
        </p:spPr>
        <p:txBody>
          <a:bodyPr/>
          <a:lstStyle>
            <a:lvl1pPr algn="ctr" defTabSz="2438337">
              <a:lnSpc>
                <a:spcPct val="80000"/>
              </a:lnSpc>
              <a:defRPr i="1" spc="-200" sz="6000">
                <a:solidFill>
                  <a:srgbClr val="942192"/>
                </a:solidFill>
              </a:defRPr>
            </a:lvl1pPr>
          </a:lstStyle>
          <a:p>
            <a:pPr/>
            <a:r>
              <a:t>Работа с родителями</a:t>
            </a:r>
          </a:p>
        </p:txBody>
      </p:sp>
      <p:sp>
        <p:nvSpPr>
          <p:cNvPr id="183" name="Беседы…"/>
          <p:cNvSpPr txBox="1"/>
          <p:nvPr>
            <p:ph type="body" idx="21"/>
          </p:nvPr>
        </p:nvSpPr>
        <p:spPr>
          <a:xfrm>
            <a:off x="1206499" y="3198453"/>
            <a:ext cx="9779001" cy="986809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505968" indent="-505968" defTabSz="2023821">
              <a:spcBef>
                <a:spcPts val="3700"/>
              </a:spcBef>
              <a:defRPr sz="3900"/>
            </a:pPr>
            <a:r>
              <a:t>Беседы</a:t>
            </a:r>
          </a:p>
          <a:p>
            <a:pPr marL="505968" indent="-505968" defTabSz="2023821">
              <a:spcBef>
                <a:spcPts val="3700"/>
              </a:spcBef>
              <a:defRPr sz="3900"/>
            </a:pPr>
            <a:r>
              <a:t>Консультации</a:t>
            </a:r>
          </a:p>
          <a:p>
            <a:pPr marL="505968" indent="-505968" defTabSz="2023821">
              <a:spcBef>
                <a:spcPts val="3700"/>
              </a:spcBef>
              <a:defRPr sz="3900"/>
            </a:pPr>
            <a:r>
              <a:t>Памятки, буклеты</a:t>
            </a:r>
          </a:p>
          <a:p>
            <a:pPr marL="505968" indent="-505968" defTabSz="2023821">
              <a:spcBef>
                <a:spcPts val="3700"/>
              </a:spcBef>
              <a:defRPr sz="3900"/>
            </a:pPr>
            <a:r>
              <a:t>Родительское собрания</a:t>
            </a:r>
          </a:p>
          <a:p>
            <a:pPr marL="505968" indent="-505968" defTabSz="2023821">
              <a:spcBef>
                <a:spcPts val="3700"/>
              </a:spcBef>
              <a:defRPr sz="3900"/>
            </a:pPr>
            <a:r>
              <a:t>Стендовая информация </a:t>
            </a:r>
          </a:p>
          <a:p>
            <a:pPr marL="505968" indent="-505968" defTabSz="2023821">
              <a:spcBef>
                <a:spcPts val="3700"/>
              </a:spcBef>
              <a:defRPr sz="3900"/>
            </a:pPr>
            <a:r>
              <a:t>Совместный досуг </a:t>
            </a:r>
          </a:p>
          <a:p>
            <a:pPr marL="505968" indent="-505968" defTabSz="2023821">
              <a:spcBef>
                <a:spcPts val="3700"/>
              </a:spcBef>
              <a:defRPr sz="3900"/>
            </a:pPr>
            <a:r>
              <a:t>Конкурсы подделок, рисунков</a:t>
            </a:r>
          </a:p>
          <a:p>
            <a:pPr marL="505968" indent="-505968" defTabSz="2023821">
              <a:spcBef>
                <a:spcPts val="3700"/>
              </a:spcBef>
              <a:defRPr sz="3900"/>
            </a:pPr>
            <a:r>
              <a:t>Анкетирование </a:t>
            </a:r>
          </a:p>
          <a:p>
            <a:pPr marL="505968" indent="-505968" defTabSz="2023821">
              <a:spcBef>
                <a:spcPts val="3700"/>
              </a:spcBef>
              <a:defRPr sz="3900"/>
            </a:pPr>
            <a:r>
              <a:t>Ситуации для анализа </a:t>
            </a:r>
          </a:p>
          <a:p>
            <a:pPr marL="505968" indent="-505968" defTabSz="2023821">
              <a:spcBef>
                <a:spcPts val="3700"/>
              </a:spcBef>
              <a:defRPr sz="3900"/>
            </a:pPr>
            <a:r>
              <a:t>Рекомендации  </a:t>
            </a:r>
          </a:p>
        </p:txBody>
      </p:sp>
      <p:pic>
        <p:nvPicPr>
          <p:cNvPr id="184" name="Небольшая часть современного моста в виде ракушки в Циндао (Шаньдун, Китай) под небом с редкими облаками" descr="Небольшая часть современного моста в виде ракушки в Циндао (Шаньдун, Китай) под небом с редкими облаками"/>
          <p:cNvPicPr>
            <a:picLocks noChangeAspect="1"/>
          </p:cNvPicPr>
          <p:nvPr>
            <p:ph type="pic" idx="22"/>
          </p:nvPr>
        </p:nvPicPr>
        <p:blipFill>
          <a:blip r:embed="rId2">
            <a:extLst/>
          </a:blip>
          <a:srcRect l="13409" t="0" r="13409" b="0"/>
          <a:stretch>
            <a:fillRect/>
          </a:stretch>
        </p:blipFill>
        <p:spPr>
          <a:xfrm>
            <a:off x="12192000" y="1263847"/>
            <a:ext cx="10916875" cy="1118820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Картотека дидактических и подвижных игр по ПДД"/>
          <p:cNvSpPr txBox="1"/>
          <p:nvPr>
            <p:ph type="body" sz="quarter" idx="1"/>
          </p:nvPr>
        </p:nvSpPr>
        <p:spPr>
          <a:xfrm>
            <a:off x="1206500" y="307740"/>
            <a:ext cx="21971000" cy="1329527"/>
          </a:xfrm>
          <a:prstGeom prst="rect">
            <a:avLst/>
          </a:prstGeom>
        </p:spPr>
        <p:txBody>
          <a:bodyPr/>
          <a:lstStyle>
            <a:lvl1pPr>
              <a:defRPr b="1" i="1" spc="-200" sz="54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Картотека дидактических и подвижных игр по ПДД</a:t>
            </a:r>
          </a:p>
        </p:txBody>
      </p:sp>
      <p:pic>
        <p:nvPicPr>
          <p:cNvPr id="187" name="http://zlatschool18.ucoz.ru/PDD/PLAKATI/v01_06_1200_17062009.jpg" descr="http://zlatschool18.ucoz.ru/PDD/PLAKATI/v01_06_1200_1706200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94066" y="3276741"/>
            <a:ext cx="11289823" cy="8085743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«Светофор»"/>
          <p:cNvSpPr txBox="1"/>
          <p:nvPr/>
        </p:nvSpPr>
        <p:spPr>
          <a:xfrm>
            <a:off x="452914" y="1819450"/>
            <a:ext cx="3962005" cy="14346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b="1" spc="-100" sz="5000">
                <a:solidFill>
                  <a:srgbClr val="FF2600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«Светофор»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9" name="«Угадай, какой знак?»"/>
          <p:cNvSpPr txBox="1"/>
          <p:nvPr/>
        </p:nvSpPr>
        <p:spPr>
          <a:xfrm>
            <a:off x="3898905" y="2959285"/>
            <a:ext cx="7884243" cy="85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80000"/>
              </a:lnSpc>
              <a:defRPr b="1" spc="-100" sz="5000">
                <a:solidFill>
                  <a:srgbClr val="9437FF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«Угадай, какой знак?»</a:t>
            </a:r>
          </a:p>
        </p:txBody>
      </p:sp>
      <p:sp>
        <p:nvSpPr>
          <p:cNvPr id="190" name="«Водители»"/>
          <p:cNvSpPr txBox="1"/>
          <p:nvPr/>
        </p:nvSpPr>
        <p:spPr>
          <a:xfrm>
            <a:off x="-199806" y="4009557"/>
            <a:ext cx="4818488" cy="85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80000"/>
              </a:lnSpc>
              <a:defRPr b="1" spc="-100" sz="5000">
                <a:solidFill>
                  <a:srgbClr val="941751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«Водители»</a:t>
            </a:r>
          </a:p>
        </p:txBody>
      </p:sp>
      <p:sp>
        <p:nvSpPr>
          <p:cNvPr id="191" name="«Путешествие на машинах»"/>
          <p:cNvSpPr txBox="1"/>
          <p:nvPr/>
        </p:nvSpPr>
        <p:spPr>
          <a:xfrm>
            <a:off x="3789735" y="5450907"/>
            <a:ext cx="9889644" cy="85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b="1" spc="-100" sz="5000">
                <a:solidFill>
                  <a:srgbClr val="FF2F92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«Путешествие на машинах»</a:t>
            </a:r>
          </a:p>
        </p:txBody>
      </p:sp>
      <p:sp>
        <p:nvSpPr>
          <p:cNvPr id="192" name="«По дороге»"/>
          <p:cNvSpPr txBox="1"/>
          <p:nvPr/>
        </p:nvSpPr>
        <p:spPr>
          <a:xfrm>
            <a:off x="-1176419" y="6630235"/>
            <a:ext cx="7778361" cy="85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80000"/>
              </a:lnSpc>
              <a:defRPr b="1" spc="-100" sz="5000">
                <a:solidFill>
                  <a:srgbClr val="0433FF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«По дороге»</a:t>
            </a:r>
          </a:p>
        </p:txBody>
      </p:sp>
      <p:sp>
        <p:nvSpPr>
          <p:cNvPr id="193" name="«Учим дорожные знаки»"/>
          <p:cNvSpPr txBox="1"/>
          <p:nvPr/>
        </p:nvSpPr>
        <p:spPr>
          <a:xfrm>
            <a:off x="4070880" y="7943529"/>
            <a:ext cx="8325968" cy="85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b="1" spc="-100" sz="5000">
                <a:solidFill>
                  <a:srgbClr val="008F00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«Учим дорожные знаки»</a:t>
            </a:r>
          </a:p>
        </p:txBody>
      </p:sp>
      <p:sp>
        <p:nvSpPr>
          <p:cNvPr id="194" name="«Говорящие знаки»"/>
          <p:cNvSpPr txBox="1"/>
          <p:nvPr/>
        </p:nvSpPr>
        <p:spPr>
          <a:xfrm>
            <a:off x="-63836" y="9256825"/>
            <a:ext cx="6380193" cy="85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80000"/>
              </a:lnSpc>
              <a:defRPr b="1" spc="-100" sz="5000">
                <a:solidFill>
                  <a:srgbClr val="011993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«Говорящие знаки»</a:t>
            </a:r>
          </a:p>
        </p:txBody>
      </p:sp>
      <p:sp>
        <p:nvSpPr>
          <p:cNvPr id="195" name="«Светофор и регулировщик»"/>
          <p:cNvSpPr txBox="1"/>
          <p:nvPr/>
        </p:nvSpPr>
        <p:spPr>
          <a:xfrm>
            <a:off x="3063357" y="10301185"/>
            <a:ext cx="9555338" cy="85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80000"/>
              </a:lnSpc>
              <a:defRPr b="1" spc="-100" sz="5000">
                <a:solidFill>
                  <a:srgbClr val="945200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«Светофор и регулировщик»</a:t>
            </a:r>
          </a:p>
        </p:txBody>
      </p:sp>
      <p:sp>
        <p:nvSpPr>
          <p:cNvPr id="196" name="«Пешеходы и транспорт»"/>
          <p:cNvSpPr txBox="1"/>
          <p:nvPr/>
        </p:nvSpPr>
        <p:spPr>
          <a:xfrm>
            <a:off x="38759" y="11877502"/>
            <a:ext cx="7884243" cy="85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b="1" spc="-100" sz="5000">
                <a:solidFill>
                  <a:srgbClr val="FF9300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«Пешеходы и транспорт»</a:t>
            </a:r>
          </a:p>
        </p:txBody>
      </p:sp>
      <p:sp>
        <p:nvSpPr>
          <p:cNvPr id="197" name="«Веселый трамвайчик»"/>
          <p:cNvSpPr txBox="1"/>
          <p:nvPr/>
        </p:nvSpPr>
        <p:spPr>
          <a:xfrm>
            <a:off x="9039225" y="12189224"/>
            <a:ext cx="9428193" cy="85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b="1" spc="-100" sz="5000">
                <a:solidFill>
                  <a:srgbClr val="0096FF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«Веселый трамвайчик»</a:t>
            </a:r>
          </a:p>
        </p:txBody>
      </p:sp>
      <p:sp>
        <p:nvSpPr>
          <p:cNvPr id="198" name="«Автоинспектор и водители»"/>
          <p:cNvSpPr txBox="1"/>
          <p:nvPr/>
        </p:nvSpPr>
        <p:spPr>
          <a:xfrm>
            <a:off x="11488653" y="2107844"/>
            <a:ext cx="10777585" cy="85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80000"/>
              </a:lnSpc>
              <a:defRPr b="1" spc="-100" sz="5000">
                <a:solidFill>
                  <a:srgbClr val="009193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«Автоинспектор и водители»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203bc906-f884-421a-ab7c-9a604d5e990c.jpg" descr="203bc906-f884-421a-ab7c-9a604d5e990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35433" y="12659"/>
            <a:ext cx="18913134" cy="10287915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Спасибо!"/>
          <p:cNvSpPr txBox="1"/>
          <p:nvPr/>
        </p:nvSpPr>
        <p:spPr>
          <a:xfrm>
            <a:off x="8688795" y="10930707"/>
            <a:ext cx="10109735" cy="1626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b="1" i="1" spc="-200" sz="10000">
                <a:solidFill>
                  <a:srgbClr val="942192"/>
                </a:solidFill>
              </a:defRPr>
            </a:lvl1pPr>
          </a:lstStyle>
          <a:p>
            <a:pPr/>
            <a:r>
              <a:t>Спасибо!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Ценность методического пособия…"/>
          <p:cNvSpPr txBox="1"/>
          <p:nvPr>
            <p:ph type="title"/>
          </p:nvPr>
        </p:nvSpPr>
        <p:spPr>
          <a:xfrm>
            <a:off x="869778" y="834165"/>
            <a:ext cx="23230190" cy="12047670"/>
          </a:xfrm>
          <a:prstGeom prst="rect">
            <a:avLst/>
          </a:prstGeom>
        </p:spPr>
        <p:txBody>
          <a:bodyPr/>
          <a:lstStyle/>
          <a:p>
            <a:pPr defTabSz="2072588">
              <a:defRPr b="1" i="1" spc="-100" sz="42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Ценность методического пособия</a:t>
            </a:r>
            <a:endParaRPr spc="-85"/>
          </a:p>
          <a:p>
            <a:pPr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Отличительной особенностью опыта является формирование у школьников безопасного поведения                   на улице, через освоение правил дорожного движения, воспитание у детей осознанного выполнения правил поведения на улице, в транспорте. </a:t>
            </a:r>
            <a:endParaRPr spc="-85"/>
          </a:p>
          <a:p>
            <a:pPr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Обучая детей правилам дорожного движения, педагог может использовать все доступные формы и методы работы. </a:t>
            </a:r>
            <a:endParaRPr spc="-85"/>
          </a:p>
          <a:p>
            <a:pPr defTabSz="2072588">
              <a:defRPr b="1" i="1" spc="-100" sz="42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Практическая значимость</a:t>
            </a:r>
            <a:endParaRPr spc="-85">
              <a:solidFill>
                <a:srgbClr val="181818"/>
              </a:solidFill>
            </a:endParaRPr>
          </a:p>
          <a:p>
            <a:pPr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Воспитание у детей школьного возраста навыков безопасного поведения на улицах города – актуальная на сегодняшний день тема. Предложены все доступные формы и методы работы. </a:t>
            </a:r>
            <a:endParaRPr spc="-85"/>
          </a:p>
          <a:p>
            <a:pPr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Это – беседы, обсуждение ситуаций, наблюдения, экскурсии, заучивание стихов, чтение художественной литературы, рассматривание иллюстраций, игровая деятельность. </a:t>
            </a:r>
            <a:endParaRPr spc="-85"/>
          </a:p>
          <a:p>
            <a:pPr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Работа идет комплексно по всем разделам воспитания и обучения. Полученные знания закрепляются в играх, развлечениях, досугах.</a:t>
            </a:r>
            <a:endParaRPr spc="-85"/>
          </a:p>
          <a:p>
            <a:pPr defTabSz="2072588">
              <a:defRPr b="1" i="1" spc="-100" sz="42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Действенность, результативность</a:t>
            </a:r>
            <a:endParaRPr spc="-85">
              <a:solidFill>
                <a:srgbClr val="181818"/>
              </a:solidFill>
              <a:latin typeface="+mn-lt"/>
              <a:ea typeface="+mn-ea"/>
              <a:cs typeface="+mn-cs"/>
              <a:sym typeface="Helvetica Neue"/>
            </a:endParaRPr>
          </a:p>
          <a:p>
            <a:pPr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Результативность освоения детьми предложенного материала определяется по приобретенным детьми вербальным знаниям, </a:t>
            </a:r>
            <a:endParaRPr spc="-85"/>
          </a:p>
          <a:p>
            <a:pPr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скорости и легкости усвоения и овладения ими необходимыми приемами мыслительной и двигательной деятельности в ходе праздников, игровой деятельности по правилам дорожного движения, </a:t>
            </a:r>
            <a:endParaRPr spc="-85"/>
          </a:p>
          <a:p>
            <a:pPr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самостоятельности детей, которая проявляется в ситуациях, моделирующих дорожное движение (работа с макетом).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Цель: формирование у детей культуры безопасного и ответственного поведения…"/>
          <p:cNvSpPr txBox="1"/>
          <p:nvPr>
            <p:ph type="body" idx="1"/>
          </p:nvPr>
        </p:nvSpPr>
        <p:spPr>
          <a:xfrm>
            <a:off x="1402918" y="273761"/>
            <a:ext cx="22175204" cy="13168477"/>
          </a:xfrm>
          <a:prstGeom prst="rect">
            <a:avLst/>
          </a:prstGeom>
        </p:spPr>
        <p:txBody>
          <a:bodyPr/>
          <a:lstStyle/>
          <a:p>
            <a:pPr algn="l">
              <a:defRPr b="1" i="1" spc="-100" sz="50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Цель:</a:t>
            </a:r>
            <a:r>
              <a:rPr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b="0" i="0">
                <a:solidFill>
                  <a:srgbClr val="181818"/>
                </a:solidFill>
                <a:latin typeface="+mn-lt"/>
                <a:ea typeface="+mn-ea"/>
                <a:cs typeface="+mn-cs"/>
                <a:sym typeface="Helvetica Neue"/>
              </a:rPr>
              <a:t>формирование у детей культуры безопасного и ответственного поведения </a:t>
            </a:r>
            <a:endParaRPr>
              <a:solidFill>
                <a:srgbClr val="181818"/>
              </a:solidFill>
              <a:latin typeface="+mn-lt"/>
              <a:ea typeface="+mn-ea"/>
              <a:cs typeface="+mn-cs"/>
              <a:sym typeface="Helvetica Neue"/>
            </a:endParaRP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на улице и в общественном транспорте.</a:t>
            </a:r>
          </a:p>
          <a:p>
            <a:pPr algn="l">
              <a:defRPr b="1"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</a:p>
          <a:p>
            <a:pPr algn="l">
              <a:defRPr b="1" i="1" spc="-100" sz="50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Задачи:</a:t>
            </a:r>
            <a:endParaRPr>
              <a:solidFill>
                <a:srgbClr val="181818"/>
              </a:solidFill>
            </a:endParaRPr>
          </a:p>
          <a:p>
            <a:pPr marL="515836" indent="-473926" algn="l">
              <a:buSzPct val="100000"/>
              <a:buFont typeface="Helvetica Neue"/>
              <a:buChar char="✓"/>
              <a:defRPr spc="-100" sz="5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формирование навыков безопасного поведения на дорогах у детей через практическую деятельность</a:t>
            </a:r>
          </a:p>
          <a:p>
            <a:pPr marL="515836" indent="-473926" algn="l">
              <a:buSzPct val="100000"/>
              <a:buFont typeface="Helvetica Neue"/>
              <a:buChar char="✓"/>
              <a:defRPr spc="-100" sz="5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закрепление правил дорожного движения и практические навыки поведения в условиях игрового пространства</a:t>
            </a:r>
          </a:p>
          <a:p>
            <a:pPr marL="515836" indent="-473926" algn="l">
              <a:buSzPct val="100000"/>
              <a:buFont typeface="Helvetica Neue"/>
              <a:buChar char="✓"/>
              <a:defRPr spc="-100" sz="5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усвоение школьниками первоначальных знаний о правилах безопасного поведения на улице</a:t>
            </a:r>
          </a:p>
          <a:p>
            <a:pPr marL="515836" indent="-473926" algn="l">
              <a:buSzPct val="100000"/>
              <a:buFont typeface="Helvetica Neue"/>
              <a:buChar char="✓"/>
              <a:defRPr spc="-100" sz="5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обучение детей применению своих знаний в конкретных ситуациях</a:t>
            </a:r>
          </a:p>
          <a:p>
            <a:pPr marL="515836" indent="-473926" algn="l">
              <a:buSzPct val="100000"/>
              <a:buFont typeface="Helvetica Neue"/>
              <a:buChar char="✓"/>
              <a:defRPr spc="-100" sz="5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повышение педагогической грамотности родителей по вопросам безопасного поведения детей на дорогах</a:t>
            </a:r>
          </a:p>
          <a:p>
            <a:pPr marL="515836" indent="-473926" algn="l">
              <a:buSzPct val="100000"/>
              <a:buFont typeface="Helvetica Neue"/>
              <a:buChar char="✓"/>
              <a:defRPr spc="-100" sz="5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совершенствование знаний о дорожных знаках и их назначении</a:t>
            </a:r>
          </a:p>
          <a:p>
            <a:pPr marL="515836" indent="-473926" algn="l">
              <a:buSzPct val="100000"/>
              <a:buFont typeface="Helvetica Neue"/>
              <a:buChar char="✓"/>
              <a:defRPr spc="-100" sz="5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расширение представлений о видах транспорта;</a:t>
            </a:r>
          </a:p>
          <a:p>
            <a:pPr marL="515836" indent="-473926" algn="l">
              <a:buSzPct val="100000"/>
              <a:buFont typeface="Helvetica Neue"/>
              <a:buChar char="✓"/>
              <a:defRPr spc="-100" sz="5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осуществление пропаганды безопасности дорожного движения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Ожидаемый результат:…"/>
          <p:cNvSpPr txBox="1"/>
          <p:nvPr>
            <p:ph type="body" idx="1"/>
          </p:nvPr>
        </p:nvSpPr>
        <p:spPr>
          <a:xfrm>
            <a:off x="1936055" y="991587"/>
            <a:ext cx="21971002" cy="11365197"/>
          </a:xfrm>
          <a:prstGeom prst="rect">
            <a:avLst/>
          </a:prstGeom>
        </p:spPr>
        <p:txBody>
          <a:bodyPr/>
          <a:lstStyle/>
          <a:p>
            <a:pPr algn="l" defTabSz="1170402">
              <a:defRPr b="1" i="1" spc="-100" sz="48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Ожидаемый результат:</a:t>
            </a:r>
            <a:endParaRPr>
              <a:solidFill>
                <a:srgbClr val="181818"/>
              </a:solidFill>
            </a:endParaRPr>
          </a:p>
          <a:p>
            <a:pPr algn="l" defTabSz="1170402">
              <a:defRPr b="1" i="1" spc="-100" sz="45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Ребенок должен знать правила дорожного движения:</a:t>
            </a:r>
            <a:endParaRPr spc="-9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переходить улицу только на зеленый сигнал светофора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не играть на дороге или около проезжей части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переходить улицу только по пешеходному переходу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при переходе улицы сначала посмотреть налево, а дойдя до середины – направо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знать устройство проезжей части, некоторые дорожные знаки для пешеходов и водителей</a:t>
            </a:r>
            <a:endParaRPr spc="-81"/>
          </a:p>
          <a:p>
            <a:pPr algn="l" defTabSz="1170402">
              <a:defRPr b="1" i="1" spc="-100" sz="45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Ребенок должен уметь:</a:t>
            </a:r>
            <a:endParaRPr spc="-9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 помощью картинок показывать и рассказывать, каких ситуаций надо избегать на улице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различать положительные и отрицательные поступки, давать оценку деятельности человека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называть дорожные знаки и рассказывать об их общем значении, поясняя ситуацию, </a:t>
            </a:r>
            <a:endParaRPr spc="-81"/>
          </a:p>
          <a:p>
            <a:pPr algn="l" defTabSz="1170402"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в которой применяется данный знак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отражать в играх разные сюжеты, связанные с соблюдением правил безопасности на улице.</a:t>
            </a:r>
            <a:endParaRPr spc="-81"/>
          </a:p>
          <a:p>
            <a:pPr algn="l" defTabSz="1170402">
              <a:defRPr b="1" i="1" spc="-100" sz="45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Ребенок должен иметь представление:</a:t>
            </a:r>
            <a:endParaRPr spc="-91"/>
          </a:p>
          <a:p>
            <a:pPr marL="400938" indent="-357656" algn="l" defTabSz="1170402">
              <a:buSzPct val="100000"/>
              <a:buFont typeface="Helvetica Neue"/>
              <a:buChar char="✓"/>
              <a:defRPr b="1"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о</a:t>
            </a:r>
            <a:r>
              <a:rPr b="0"/>
              <a:t> работе регулировщика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о работе водителя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о том, как водители заботятся об автомобиле</a:t>
            </a:r>
            <a:endParaRPr spc="-81"/>
          </a:p>
          <a:p>
            <a:pPr marL="400938" indent="-357656" algn="l" defTabSz="1170402">
              <a:buSzPct val="100000"/>
              <a:buFont typeface="Helvetica Neue"/>
              <a:buChar char="✓"/>
              <a:defRPr spc="-100" sz="4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об автозаправочной станции, станции техобслуживания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Принципы обучения…"/>
          <p:cNvSpPr txBox="1"/>
          <p:nvPr>
            <p:ph type="body" idx="1"/>
          </p:nvPr>
        </p:nvSpPr>
        <p:spPr>
          <a:xfrm>
            <a:off x="1206500" y="908615"/>
            <a:ext cx="21971000" cy="11085253"/>
          </a:xfrm>
          <a:prstGeom prst="rect">
            <a:avLst/>
          </a:prstGeom>
        </p:spPr>
        <p:txBody>
          <a:bodyPr/>
          <a:lstStyle/>
          <a:p>
            <a:pPr algn="l" defTabSz="1365468">
              <a:defRPr b="1" spc="-200" sz="5300">
                <a:latin typeface="+mn-lt"/>
                <a:ea typeface="+mn-ea"/>
                <a:cs typeface="+mn-cs"/>
                <a:sym typeface="Helvetica Neue"/>
              </a:defRPr>
            </a:pPr>
            <a:r>
              <a:t>                       </a:t>
            </a:r>
            <a:r>
              <a:rPr i="1">
                <a:solidFill>
                  <a:srgbClr val="942192"/>
                </a:solidFill>
              </a:rPr>
              <a:t>Принципы обучения</a:t>
            </a:r>
          </a:p>
          <a:p>
            <a:pPr marL="1634363" indent="-1634363" algn="l" defTabSz="1365468">
              <a:buSzPct val="100000"/>
              <a:buFont typeface="Helvetica Neue"/>
              <a:buChar char="✓"/>
              <a:defRPr spc="-100" sz="45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Последовательности – любая новая ступень в обучении ребёнка опирается на уже освоенное в предыдущем</a:t>
            </a:r>
            <a:endParaRPr spc="-91"/>
          </a:p>
          <a:p>
            <a:pPr marL="1634363" indent="-1634363" algn="l" defTabSz="1365468">
              <a:buSzPct val="100000"/>
              <a:buFont typeface="Helvetica Neue"/>
              <a:buChar char="✓"/>
              <a:defRPr spc="-100" sz="45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Наглядности - дети должны сами все увидеть, услышать, потрогать и тем самым реализовать стремление к познанию</a:t>
            </a:r>
            <a:endParaRPr spc="-91"/>
          </a:p>
          <a:p>
            <a:pPr marL="1634363" indent="-1634363" algn="l" defTabSz="1365468">
              <a:buSzPct val="100000"/>
              <a:buFont typeface="Helvetica Neue"/>
              <a:buChar char="✓"/>
              <a:defRPr spc="-100" sz="45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Деятельности - включение ребёнка в игровую, познавательную, поисковую деятельность с целью стимулирования активной жизненной позиции</a:t>
            </a:r>
            <a:endParaRPr spc="-91"/>
          </a:p>
          <a:p>
            <a:pPr marL="1634363" indent="-1634363" algn="l" defTabSz="1365468">
              <a:buSzPct val="100000"/>
              <a:buFont typeface="Helvetica Neue"/>
              <a:buChar char="✓"/>
              <a:defRPr spc="-100" sz="45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Интеграции - интегративность всех видов детской деятельности, реализуемым в образовательном процессе</a:t>
            </a:r>
            <a:endParaRPr spc="-91"/>
          </a:p>
          <a:p>
            <a:pPr marL="1634363" indent="-1634363" algn="l" defTabSz="1365468">
              <a:buSzPct val="100000"/>
              <a:buFont typeface="Helvetica Neue"/>
              <a:buChar char="✓"/>
              <a:defRPr spc="-100" sz="45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Дифференцированного подхода - решаются задачи эффективной педагогической помощи детям в совершенствовании их личности, способствует созданию специальных педагогических ситуаций, помогающих раскрыть психофизические, личностные способности и возможности воспитанников</a:t>
            </a:r>
            <a:endParaRPr spc="-91"/>
          </a:p>
          <a:p>
            <a:pPr marL="1634363" indent="-1634363" algn="l" defTabSz="1365468">
              <a:buSzPct val="100000"/>
              <a:buFont typeface="Helvetica Neue"/>
              <a:buChar char="✓"/>
              <a:defRPr spc="-100" sz="45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Возрастной адресности - одно и то же содержание используется для работы в разных группах с усложнением соответствующим возрастным особенностям детей</a:t>
            </a:r>
            <a:endParaRPr spc="-91"/>
          </a:p>
          <a:p>
            <a:pPr marL="1634363" indent="-1634363" algn="l" defTabSz="1365468">
              <a:buSzPct val="100000"/>
              <a:buFont typeface="Helvetica Neue"/>
              <a:buChar char="✓"/>
              <a:defRPr spc="-100" sz="45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Преемственности взаимодействия с ребёнком в условиях дошкольного учреждения и семьи - ничто не убеждает лучше примера родителей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Методы, приемы работы с детьми…"/>
          <p:cNvSpPr txBox="1"/>
          <p:nvPr>
            <p:ph type="body" idx="1"/>
          </p:nvPr>
        </p:nvSpPr>
        <p:spPr>
          <a:xfrm>
            <a:off x="1206500" y="619466"/>
            <a:ext cx="21971000" cy="12387737"/>
          </a:xfrm>
          <a:prstGeom prst="rect">
            <a:avLst/>
          </a:prstGeom>
        </p:spPr>
        <p:txBody>
          <a:bodyPr/>
          <a:lstStyle/>
          <a:p>
            <a:pPr algn="l">
              <a:defRPr b="1" spc="-100" sz="3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          </a:t>
            </a:r>
            <a:r>
              <a:rPr i="1" sz="5000"/>
              <a:t> </a:t>
            </a:r>
            <a:r>
              <a:rPr i="1" sz="5000">
                <a:solidFill>
                  <a:srgbClr val="942192"/>
                </a:solidFill>
              </a:rPr>
              <a:t>Методы, приемы работы с детьми</a:t>
            </a:r>
            <a:endParaRPr spc="-166" sz="5000"/>
          </a:p>
          <a:p>
            <a:pPr algn="l">
              <a:defRPr b="1" i="1"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 Словесный:</a:t>
            </a: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устное изложение</a:t>
            </a: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</a:t>
            </a:r>
            <a:r>
              <a:rPr i="1"/>
              <a:t>беседа</a:t>
            </a: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</a:t>
            </a:r>
            <a:r>
              <a:rPr i="1"/>
              <a:t>чтение художественных произведений</a:t>
            </a: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</a:t>
            </a:r>
            <a:r>
              <a:rPr i="1"/>
              <a:t>составление рассказов и сказок</a:t>
            </a:r>
            <a:r>
              <a:t>, з</a:t>
            </a:r>
            <a:r>
              <a:rPr i="1"/>
              <a:t>агадок, заучивание стихотворений</a:t>
            </a:r>
            <a:endParaRPr i="1"/>
          </a:p>
          <a:p>
            <a:pPr algn="l">
              <a:defRPr b="1" i="1" spc="-100" sz="5000"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Наглядный:</a:t>
            </a:r>
            <a:endParaRPr>
              <a:solidFill>
                <a:srgbClr val="181818"/>
              </a:solidFill>
            </a:endParaRP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</a:t>
            </a:r>
            <a:r>
              <a:rPr i="1"/>
              <a:t>- презентации: просмотр презентаций</a:t>
            </a: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</a:t>
            </a:r>
            <a:r>
              <a:rPr i="1"/>
              <a:t>работа с иллюстрациями</a:t>
            </a:r>
            <a:r>
              <a:t> по теме- наблюдение </a:t>
            </a:r>
          </a:p>
          <a:p>
            <a:pPr algn="l">
              <a:defRPr b="1" i="1"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Практический:</a:t>
            </a: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выполнение различных творческих работ по данной тематике </a:t>
            </a: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создание макета с детьми с элементами конструирования из бумаги и аппликации, расстановкой необходимых дорожных знаков, добавлением транспорта</a:t>
            </a: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-оформление альбома маршрутных листов</a:t>
            </a:r>
          </a:p>
          <a:p>
            <a:pPr algn="l">
              <a:defRPr spc="-100" sz="50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– применение полученных знаний в сюжетно-ролевых играх.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Технологии обучения…"/>
          <p:cNvSpPr txBox="1"/>
          <p:nvPr>
            <p:ph type="body" idx="1"/>
          </p:nvPr>
        </p:nvSpPr>
        <p:spPr>
          <a:xfrm>
            <a:off x="1206500" y="1009016"/>
            <a:ext cx="21971000" cy="11441373"/>
          </a:xfrm>
          <a:prstGeom prst="rect">
            <a:avLst/>
          </a:prstGeom>
        </p:spPr>
        <p:txBody>
          <a:bodyPr/>
          <a:lstStyle/>
          <a:p>
            <a:pPr algn="l" defTabSz="2170121">
              <a:defRPr b="1"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     </a:t>
            </a:r>
            <a:r>
              <a:rPr i="1" spc="-200" sz="6200">
                <a:solidFill>
                  <a:srgbClr val="942192"/>
                </a:solidFill>
              </a:rPr>
              <a:t> Технологии обучения</a:t>
            </a:r>
            <a:endParaRPr spc="-89"/>
          </a:p>
          <a:p>
            <a:pPr algn="l" defTabSz="2170121">
              <a:defRPr b="1"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Личностно – ориентированна</a:t>
            </a:r>
            <a:r>
              <a:rPr b="0"/>
              <a:t> ставит в центр образовательной системы личность ребенка, обеспечение комфортных, бесконфликтных и безопасных условий ее развития, реализации ее природных потенциалов.</a:t>
            </a:r>
            <a:endParaRPr spc="-89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l" defTabSz="2170121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</a:t>
            </a:r>
            <a:r>
              <a:rPr b="1"/>
              <a:t>Игровая </a:t>
            </a:r>
            <a:r>
              <a:t>подразумевается такое качество деятельности, которое характеризуется высоким уровнем мотивации, осознанной потребностью в усвоении знаний и умений, результативностью и соответствием социальных норм.</a:t>
            </a:r>
            <a:endParaRPr spc="-89"/>
          </a:p>
          <a:p>
            <a:pPr algn="l" defTabSz="2170121">
              <a:defRPr b="1"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Проблемного обучения - </a:t>
            </a:r>
            <a:r>
              <a:rPr b="0"/>
              <a:t>организация занятий, предполагающая создание под руководством педагога проблемных ситуаций и активную самостоятельную деятельность детей по их разрешению, в результате чего происходит овладение  навыками, умениями и развитие мыслительных способностей.</a:t>
            </a:r>
            <a:endParaRPr spc="-89"/>
          </a:p>
          <a:p>
            <a:pPr algn="l" defTabSz="2170121">
              <a:defRPr b="1"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Ситуационного обучения </a:t>
            </a:r>
            <a:r>
              <a:rPr b="0"/>
              <a:t>заключается в систематизации и анализе типичных дорожно - транспортных ситуаций, в результате которых произошли или могут произойти ДТП, приучить ребенка предвидеть опасные ситуации, правильно их оценивать и прогнозировать их развитие, вырабатывать решения, предупреждающие попадание ребенка в ДТП.</a:t>
            </a:r>
            <a:endParaRPr spc="-89"/>
          </a:p>
          <a:p>
            <a:pPr algn="l" defTabSz="2170121">
              <a:defRPr spc="-100" sz="4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</a:t>
            </a:r>
            <a:r>
              <a:rPr b="1"/>
              <a:t>Интегрированного подхода </a:t>
            </a:r>
            <a:r>
              <a:t>в воспитании навыков безопасного поведения – совокупность деятельностей и их методов, направленных на эффективный процесс организации познавательной деятельности, создающих условия для формирования безопасного поведения.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Задачи и формы работы по ознакомлению с ПДД…"/>
          <p:cNvSpPr txBox="1"/>
          <p:nvPr>
            <p:ph type="body" idx="1"/>
          </p:nvPr>
        </p:nvSpPr>
        <p:spPr>
          <a:xfrm>
            <a:off x="381913" y="174893"/>
            <a:ext cx="24012792" cy="13110825"/>
          </a:xfrm>
          <a:prstGeom prst="rect">
            <a:avLst/>
          </a:prstGeom>
        </p:spPr>
        <p:txBody>
          <a:bodyPr/>
          <a:lstStyle/>
          <a:p>
            <a:pPr defTabSz="2316421">
              <a:defRPr b="1" spc="-200" sz="52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Задачи и формы работы по ознакомлению с ПДД</a:t>
            </a:r>
          </a:p>
          <a:p>
            <a:pPr defTabSz="2316421">
              <a:defRPr b="1" spc="-200" sz="5200">
                <a:solidFill>
                  <a:srgbClr val="942192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в разных классах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Младшая группа…"/>
          <p:cNvSpPr txBox="1"/>
          <p:nvPr>
            <p:ph type="body" idx="1"/>
          </p:nvPr>
        </p:nvSpPr>
        <p:spPr>
          <a:xfrm>
            <a:off x="479244" y="431816"/>
            <a:ext cx="23943414" cy="12996723"/>
          </a:xfrm>
          <a:prstGeom prst="rect">
            <a:avLst/>
          </a:prstGeom>
        </p:spPr>
        <p:txBody>
          <a:bodyPr/>
          <a:lstStyle/>
          <a:p>
            <a:pPr algn="l" defTabSz="2072588">
              <a:defRPr b="1" i="1"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1 класс</a:t>
            </a:r>
            <a:endParaRPr spc="-85"/>
          </a:p>
          <a:p>
            <a:pPr algn="l" defTabSz="2072588">
              <a:defRPr b="1"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Задачи: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Совершенствовать ориентировку в окружающем пространстве.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Закреплять умение различать красный, желтый, зеленый цвета.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Продолжать знакомить и распознавать некоторые виды транспорта. двери).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Знакомить детей с понятиями: «улица», «дорога», «тротуар», «проезжая часть»; со светофором.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Познакомить детей с правилами поведения в общественном транспорте и в автомобиле.</a:t>
            </a:r>
            <a:endParaRPr spc="-85"/>
          </a:p>
          <a:p>
            <a:pPr algn="l" defTabSz="2072588">
              <a:defRPr b="1"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Формы работы: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рассказ учителя о видах транспорта (с использованием иллюстраций);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целевая прогулка «Знакомство с улицей»;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чтение стихов В. Лебедева-Кумача из сборника «Про умных зверюшек»;- рассматривание картин «Улица города», «Транспорт»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сюжетно-ролевая игра «Мы — водители»;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просмотр кукольных спектаклей «Уважайте светофор», «Происшествие в лесу»;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аппликации на темы: «Веселый поезд», «Светофор»;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целевая прогулка «Наблюдение за работой светофора»;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- дидактическая игра «Собери светофор».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 </a:t>
            </a:r>
            <a:r>
              <a:rPr b="1" i="1"/>
              <a:t>Показатели развития: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Дети могут ориентироваться в пространстве, понимать и употреблять понятия: здесь, там, вверху, внизу, близко, далеко.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Во время игры ориентируются на «проезжей части»: поворачиваться направо, налево, разворачиваться, двигаться прямо и в обратном направлении, задним ходом.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Знают дорогу, улицу, тротуар, некоторые виды транспорта,  назначение автокресла.</a:t>
            </a:r>
            <a:endParaRPr spc="-85"/>
          </a:p>
          <a:p>
            <a:pPr algn="l" defTabSz="2072588">
              <a:defRPr spc="-100" sz="42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t>Имеют представление о правилах поведения в пассажирском и автомобильном транспорте.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5E00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5E00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