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diagrams/layout1.xml" ContentType="application/vnd.openxmlformats-officedocument.drawingml.diagramLayout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2.xml" ContentType="application/vnd.openxmlformats-officedocument.drawingml.diagramLayout+xml"/>
  <Override PartName="/ppt/diagrams/data2.xml" ContentType="application/vnd.openxmlformats-officedocument.drawingml.diagramData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slides/slide4.xml" ContentType="application/vnd.openxmlformats-officedocument.presentationml.slide+xml"/>
  <Override PartName="/ppt/diagrams/layout3.xml" ContentType="application/vnd.openxmlformats-officedocument.drawingml.diagramLayout+xml"/>
  <Override PartName="/ppt/diagrams/data3.xml" ContentType="application/vnd.openxmlformats-officedocument.drawingml.diagramData+xml"/>
  <Override PartName="/ppt/diagrams/drawing3.xml" ContentType="application/vnd.ms-office.drawingml.diagramDrawing+xml"/>
  <Override PartName="/ppt/diagrams/colors3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4.xml" ContentType="application/vnd.openxmlformats-officedocument.drawingml.diagramLayout+xml"/>
  <Override PartName="/ppt/diagrams/data4.xml" ContentType="application/vnd.openxmlformats-officedocument.drawingml.diagramData+xml"/>
  <Override PartName="/ppt/diagrams/drawing4.xml" ContentType="application/vnd.ms-office.drawingml.diagramDrawing+xml"/>
  <Override PartName="/ppt/diagrams/colors4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5.xml" ContentType="application/vnd.openxmlformats-officedocument.drawingml.diagramLayout+xml"/>
  <Override PartName="/ppt/diagrams/data5.xml" ContentType="application/vnd.openxmlformats-officedocument.drawingml.diagramData+xml"/>
  <Override PartName="/ppt/diagrams/drawing5.xml" ContentType="application/vnd.ms-office.drawingml.diagramDrawing+xml"/>
  <Override PartName="/ppt/diagrams/colors5.xml" ContentType="application/vnd.openxmlformats-officedocument.drawingml.diagramColors+xml"/>
  <Override PartName="/ppt/diagrams/quickStyle5.xml" ContentType="application/vnd.openxmlformats-officedocument.drawingml.diagramStyl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type="screen16x9" cy="6858000" cx="12192000"/>
  <p:notesSz cx="6858000" cy="9144000"/>
  <p:defaultTextStyle>
    <a:defPPr>
      <a:defRPr lang="ru-RU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clrMru>
    <a:srgbClr val="BB111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202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tableStyles" Target="tableStyles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ACA7CB-A74E-4628-A470-A992D4BAAF38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26A4AC-87FF-49BD-B915-2E60E01B8173}">
      <dgm:prSet/>
      <dgm:spPr>
        <a:solidFill>
          <a:schemeClr val="accent2">
            <a:lumMod val="50000"/>
            <a:alpha val="86000"/>
          </a:schemeClr>
        </a:solidFill>
        <a:ln>
          <a:solidFill>
            <a:schemeClr val="lt1">
              <a:hueOff val="0"/>
              <a:satOff val="0"/>
              <a:lumOff val="0"/>
            </a:schemeClr>
          </a:solidFill>
        </a:ln>
      </dgm:spPr>
      <dgm:t>
        <a:bodyPr/>
        <a:lstStyle/>
        <a:p>
          <a:pPr rtl="0"/>
          <a:r>
            <a:rPr lang="ru-RU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Внешние враги:</a:t>
          </a:r>
          <a:r>
            <a:rPr lang="ru-RU" dirty="0" smtClean="0"/>
            <a:t>Вторжение в Рим готских племен под предводительством</a:t>
          </a:r>
          <a:r>
            <a:rPr lang="ru-RU" dirty="0" err="1" smtClean="0"/>
            <a:t>Алариха</a:t>
          </a:r>
          <a:r>
            <a:rPr lang="ru-RU" dirty="0" smtClean="0"/>
            <a:t>. Они были христианами</a:t>
          </a:r>
          <a:r>
            <a:rPr lang="en-US" dirty="0" smtClean="0"/>
            <a:t>,</a:t>
          </a:r>
          <a:r>
            <a:rPr lang="ru-RU" dirty="0" smtClean="0"/>
            <a:t>поэтому не разрушали здания и не убивали людей. Их целью был вывоз из города драгоценностей.</a:t>
          </a:r>
          <a:endParaRPr lang="ru-RU" dirty="0"/>
        </a:p>
      </dgm:t>
    </dgm:pt>
    <dgm:pt modelId="{DE22CC07-8864-4E7C-ABEF-68C414D321AC}" type="parTrans" cxnId="{A1143520-F700-49C7-97F8-450AE95961E3}">
      <dgm:prSet/>
      <dgm:spPr/>
      <dgm:t>
        <a:bodyPr/>
        <a:lstStyle/>
        <a:p>
          <a:endParaRPr lang="ru-RU"/>
        </a:p>
      </dgm:t>
    </dgm:pt>
    <dgm:pt modelId="{8F73ABF0-1D0B-4B0D-AD82-EA94E212256F}" type="sibTrans" cxnId="{A1143520-F700-49C7-97F8-450AE95961E3}">
      <dgm:prSet/>
      <dgm:spPr/>
      <dgm:t>
        <a:bodyPr/>
        <a:lstStyle/>
        <a:p>
          <a:endParaRPr lang="ru-RU"/>
        </a:p>
      </dgm:t>
    </dgm:pt>
    <dgm:pt modelId="{D741F4B6-E67D-4CCA-88B7-F528EDDBF65B}">
      <dgm:prSet/>
      <dgm:spPr>
        <a:solidFill>
          <a:schemeClr val="accent2">
            <a:lumMod val="75000"/>
            <a:alpha val="83000"/>
          </a:schemeClr>
        </a:solidFill>
        <a:ln>
          <a:solidFill>
            <a:schemeClr val="lt1">
              <a:hueOff val="0"/>
              <a:satOff val="0"/>
              <a:lumOff val="0"/>
            </a:schemeClr>
          </a:solidFill>
        </a:ln>
      </dgm:spPr>
      <dgm:t>
        <a:bodyPr/>
        <a:lstStyle/>
        <a:p>
          <a:pPr rtl="0"/>
          <a:r>
            <a:rPr lang="ru-RU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Отсутствие сильного лидера:</a:t>
          </a:r>
          <a:r>
            <a:rPr lang="ru-RU" dirty="0" smtClean="0"/>
            <a:t>все чаще и чаще стали сменятся римские императоры правители областей и различных провинций</a:t>
          </a:r>
          <a:r>
            <a:rPr lang="en-US" dirty="0" smtClean="0"/>
            <a:t>,</a:t>
          </a:r>
          <a:r>
            <a:rPr lang="ru-RU" dirty="0" smtClean="0"/>
            <a:t>и практически никто из них не владел нужными авторитетом</a:t>
          </a:r>
          <a:r>
            <a:rPr lang="en-US" dirty="0" smtClean="0"/>
            <a:t>,</a:t>
          </a:r>
          <a:r>
            <a:rPr lang="ru-RU" dirty="0" smtClean="0"/>
            <a:t>политической силой и дальновидностью.</a:t>
          </a:r>
          <a:endParaRPr lang="ru-RU" dirty="0"/>
        </a:p>
      </dgm:t>
    </dgm:pt>
    <dgm:pt modelId="{E1604C01-B9F6-4EFC-8DE7-6877733E66A5}" type="parTrans" cxnId="{004ACE60-A8A7-4C28-A923-C52675B1C7B1}">
      <dgm:prSet/>
      <dgm:spPr/>
      <dgm:t>
        <a:bodyPr/>
        <a:lstStyle/>
        <a:p>
          <a:endParaRPr lang="ru-RU"/>
        </a:p>
      </dgm:t>
    </dgm:pt>
    <dgm:pt modelId="{EF558E7D-3755-4693-B7C1-88EA0BB57239}" type="sibTrans" cxnId="{004ACE60-A8A7-4C28-A923-C52675B1C7B1}">
      <dgm:prSet/>
      <dgm:spPr/>
      <dgm:t>
        <a:bodyPr/>
        <a:lstStyle/>
        <a:p>
          <a:endParaRPr lang="ru-RU"/>
        </a:p>
      </dgm:t>
    </dgm:pt>
    <dgm:pt modelId="{C0A56B83-9751-4166-9796-34C3A6379D81}" type="pres">
      <dgm:prSet presAssocID="{A5ACA7CB-A74E-4628-A470-A992D4BAAF38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E3DEC3F2-0482-43A4-9E13-316F622BFCAA}" type="pres">
      <dgm:prSet presAssocID="{0126A4AC-87FF-49BD-B915-2E60E01B8173}" presName="horFlow" presStyleCnt="0"/>
      <dgm:spPr/>
    </dgm:pt>
    <dgm:pt modelId="{B6B2C83E-D009-4D26-B97E-ABDEE5168D61}" type="pres">
      <dgm:prSet presAssocID="{0126A4AC-87FF-49BD-B915-2E60E01B8173}" presName="bigChev" presStyleLbl="node1" presStyleIdx="0" presStyleCnt="2" custLinFactNeighborX="-4695" custLinFactNeighborY="-5869"/>
      <dgm:spPr/>
    </dgm:pt>
    <dgm:pt modelId="{D7BBFEAD-56DD-4C09-8EC4-586083AB0D58}" type="pres">
      <dgm:prSet presAssocID="{0126A4AC-87FF-49BD-B915-2E60E01B8173}" presName="vSp" presStyleCnt="0"/>
      <dgm:spPr/>
    </dgm:pt>
    <dgm:pt modelId="{BC67790B-5B79-4FAA-AA15-B9290471A5C7}" type="pres">
      <dgm:prSet presAssocID="{D741F4B6-E67D-4CCA-88B7-F528EDDBF65B}" presName="horFlow" presStyleCnt="0"/>
      <dgm:spPr/>
    </dgm:pt>
    <dgm:pt modelId="{A24B9F8F-E4AC-4F6B-BFF4-473B54B28AFA}" type="pres">
      <dgm:prSet presAssocID="{D741F4B6-E67D-4CCA-88B7-F528EDDBF65B}" presName="bigChev" presStyleLbl="node1" presStyleIdx="1" presStyleCnt="2" custLinFactNeighborX="-6669" custLinFactNeighborY="62"/>
      <dgm:spPr/>
    </dgm:pt>
  </dgm:ptLst>
  <dgm:cxnLst>
    <dgm:cxn modelId="{D35A2F56-42DE-41AF-AC14-5B2091646500}" type="presOf" srcId="{A5ACA7CB-A74E-4628-A470-A992D4BAAF38}" destId="{C0A56B83-9751-4166-9796-34C3A6379D81}" srcOrd="0" destOrd="0" presId="urn:microsoft.com/office/officeart/2005/8/layout/lProcess3"/>
    <dgm:cxn modelId="{0B45AB63-4BCA-4041-B101-439D2DC8BC42}" type="presOf" srcId="{0126A4AC-87FF-49BD-B915-2E60E01B8173}" destId="{B6B2C83E-D009-4D26-B97E-ABDEE5168D61}" srcOrd="0" destOrd="0" presId="urn:microsoft.com/office/officeart/2005/8/layout/lProcess3"/>
    <dgm:cxn modelId="{83BE58D9-86DE-4722-95BD-40DB330B9853}" type="presOf" srcId="{D741F4B6-E67D-4CCA-88B7-F528EDDBF65B}" destId="{A24B9F8F-E4AC-4F6B-BFF4-473B54B28AFA}" srcOrd="0" destOrd="0" presId="urn:microsoft.com/office/officeart/2005/8/layout/lProcess3"/>
    <dgm:cxn modelId="{A1143520-F700-49C7-97F8-450AE95961E3}" srcId="{A5ACA7CB-A74E-4628-A470-A992D4BAAF38}" destId="{0126A4AC-87FF-49BD-B915-2E60E01B8173}" srcOrd="0" destOrd="0" parTransId="{DE22CC07-8864-4E7C-ABEF-68C414D321AC}" sibTransId="{8F73ABF0-1D0B-4B0D-AD82-EA94E212256F}"/>
    <dgm:cxn modelId="{004ACE60-A8A7-4C28-A923-C52675B1C7B1}" srcId="{A5ACA7CB-A74E-4628-A470-A992D4BAAF38}" destId="{D741F4B6-E67D-4CCA-88B7-F528EDDBF65B}" srcOrd="1" destOrd="0" parTransId="{E1604C01-B9F6-4EFC-8DE7-6877733E66A5}" sibTransId="{EF558E7D-3755-4693-B7C1-88EA0BB57239}"/>
    <dgm:cxn modelId="{3D12E3C7-1B31-4FB4-8373-6BA537AD3F32}" type="presParOf" srcId="{C0A56B83-9751-4166-9796-34C3A6379D81}" destId="{E3DEC3F2-0482-43A4-9E13-316F622BFCAA}" srcOrd="0" destOrd="0" presId="urn:microsoft.com/office/officeart/2005/8/layout/lProcess3"/>
    <dgm:cxn modelId="{38B88732-EF86-4465-A4C9-3AB09CC0376A}" type="presParOf" srcId="{E3DEC3F2-0482-43A4-9E13-316F622BFCAA}" destId="{B6B2C83E-D009-4D26-B97E-ABDEE5168D61}" srcOrd="0" destOrd="0" presId="urn:microsoft.com/office/officeart/2005/8/layout/lProcess3"/>
    <dgm:cxn modelId="{B00EBA96-F79F-4095-B90B-2A87DFA0C470}" type="presParOf" srcId="{C0A56B83-9751-4166-9796-34C3A6379D81}" destId="{D7BBFEAD-56DD-4C09-8EC4-586083AB0D58}" srcOrd="1" destOrd="0" presId="urn:microsoft.com/office/officeart/2005/8/layout/lProcess3"/>
    <dgm:cxn modelId="{72629B17-66F6-4834-8E3F-35E83EFC5065}" type="presParOf" srcId="{C0A56B83-9751-4166-9796-34C3A6379D81}" destId="{BC67790B-5B79-4FAA-AA15-B9290471A5C7}" srcOrd="2" destOrd="0" presId="urn:microsoft.com/office/officeart/2005/8/layout/lProcess3"/>
    <dgm:cxn modelId="{478375C2-04C2-4079-AA88-E43401A428DF}" type="presParOf" srcId="{BC67790B-5B79-4FAA-AA15-B9290471A5C7}" destId="{A24B9F8F-E4AC-4F6B-BFF4-473B54B28AFA}" srcOrd="0" destOrd="0" presId="urn:microsoft.com/office/officeart/2005/8/layout/lProcess3"/>
  </dgm:cxnLst>
  <dgm:bg>
    <a:noFill/>
  </dgm:bg>
  <dgm:whole>
    <a:ln>
      <a:noFill/>
      <a:round/>
    </a:ln>
  </dgm:whole>
  <dgm:extLst>
    <a:ext uri="http://schemas.microsoft.com/office/drawing/2008/diagram">
      <dsp:dataModelExt xmlns:dsp="http://schemas.microsoft.com/office/drawing/2008/diagram" relId="rId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122CBE-B121-4F6A-9D82-CA9F1A99C928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D971DB-944D-443E-9992-3AA6213C3B9A}">
      <dgm:prSet custT="1"/>
      <dgm:spPr>
        <a:solidFill>
          <a:schemeClr val="accent2">
            <a:lumMod val="75000"/>
            <a:alpha val="82000"/>
          </a:schemeClr>
        </a:solidFill>
      </dgm:spPr>
      <dgm:t>
        <a:bodyPr/>
        <a:lstStyle/>
        <a:p>
          <a:pPr rtl="0"/>
          <a:r>
            <a:rPr lang="ru-RU" sz="1200" dirty="0" err="1" smtClean="0"/>
            <a:t>Варваризация</a:t>
          </a:r>
          <a:r>
            <a:rPr lang="ru-RU" sz="1200" dirty="0" smtClean="0"/>
            <a:t>: в период упадка Римской империи значительную часть населения составляли представители варварских племен</a:t>
          </a:r>
          <a:r>
            <a:rPr lang="en-US" sz="1200" dirty="0" smtClean="0"/>
            <a:t>,</a:t>
          </a:r>
          <a:r>
            <a:rPr lang="ru-RU" sz="1200" dirty="0" smtClean="0"/>
            <a:t>которые не имели ни культуры</a:t>
          </a:r>
          <a:r>
            <a:rPr lang="en-US" sz="1200" dirty="0" smtClean="0"/>
            <a:t>,</a:t>
          </a:r>
          <a:r>
            <a:rPr lang="ru-RU" sz="1200" dirty="0" smtClean="0"/>
            <a:t>ни идеологии. Из-за этого процесс ассимиляции в римское общество новых племен не чувствовался. Однако властям приходилось поддерживать мирные отношения</a:t>
          </a:r>
          <a:r>
            <a:rPr lang="en-US" sz="1200" dirty="0" smtClean="0"/>
            <a:t>,</a:t>
          </a:r>
          <a:r>
            <a:rPr lang="ru-RU" sz="1200" dirty="0" smtClean="0"/>
            <a:t>так как они составляли большую часть армии государства.</a:t>
          </a:r>
          <a:endParaRPr lang="ru-RU" sz="1200" dirty="0"/>
        </a:p>
      </dgm:t>
    </dgm:pt>
    <dgm:pt modelId="{057B7ADE-95DF-4969-AC35-75170F7F5A5A}" type="parTrans" cxnId="{20156C78-30ED-42F7-8BA6-4BC4B3778890}">
      <dgm:prSet/>
      <dgm:spPr/>
      <dgm:t>
        <a:bodyPr/>
        <a:lstStyle/>
        <a:p>
          <a:endParaRPr lang="ru-RU"/>
        </a:p>
      </dgm:t>
    </dgm:pt>
    <dgm:pt modelId="{BEF3F3BD-4B5E-4A37-AB35-9C0F5A510A28}" type="sibTrans" cxnId="{20156C78-30ED-42F7-8BA6-4BC4B3778890}">
      <dgm:prSet/>
      <dgm:spPr/>
      <dgm:t>
        <a:bodyPr/>
        <a:lstStyle/>
        <a:p>
          <a:endParaRPr lang="ru-RU"/>
        </a:p>
      </dgm:t>
    </dgm:pt>
    <dgm:pt modelId="{35A04599-95C1-4B75-B6B2-D7DCC8D798C9}">
      <dgm:prSet custT="1"/>
      <dgm:spPr>
        <a:solidFill>
          <a:schemeClr val="accent2">
            <a:lumMod val="50000"/>
            <a:alpha val="83000"/>
          </a:schemeClr>
        </a:solidFill>
      </dgm:spPr>
      <dgm:t>
        <a:bodyPr/>
        <a:lstStyle/>
        <a:p>
          <a:pPr rtl="0"/>
          <a:r>
            <a:rPr lang="ru-RU" sz="1400" dirty="0" smtClean="0"/>
            <a:t>Кризис армии: отсутствовали не только сильные императоры</a:t>
          </a:r>
          <a:r>
            <a:rPr lang="en-US" sz="1400" dirty="0" smtClean="0"/>
            <a:t>,</a:t>
          </a:r>
          <a:r>
            <a:rPr lang="ru-RU" sz="1400" dirty="0" smtClean="0"/>
            <a:t>но и авторитетные воеводы</a:t>
          </a:r>
          <a:r>
            <a:rPr lang="en-US" sz="1400" dirty="0" smtClean="0"/>
            <a:t>,</a:t>
          </a:r>
          <a:r>
            <a:rPr lang="ru-RU" sz="1400" dirty="0" smtClean="0"/>
            <a:t>способные вести за собой армию. Более того</a:t>
          </a:r>
          <a:r>
            <a:rPr lang="en-US" sz="1400" dirty="0" smtClean="0"/>
            <a:t>,</a:t>
          </a:r>
          <a:r>
            <a:rPr lang="ru-RU" sz="1400" dirty="0" smtClean="0"/>
            <a:t>военнослужащие не испытывали должного патриотизма</a:t>
          </a:r>
          <a:r>
            <a:rPr lang="en-US" sz="1400" dirty="0" smtClean="0"/>
            <a:t>,</a:t>
          </a:r>
          <a:r>
            <a:rPr lang="ru-RU" sz="1400" dirty="0" smtClean="0"/>
            <a:t>так как большая часть армии формировалась из варваров</a:t>
          </a:r>
          <a:r>
            <a:rPr lang="en-US" sz="1400" dirty="0" smtClean="0"/>
            <a:t>,</a:t>
          </a:r>
          <a:r>
            <a:rPr lang="ru-RU" sz="1400" dirty="0" smtClean="0"/>
            <a:t>а Римская империя не являлась их родиной.</a:t>
          </a:r>
          <a:endParaRPr lang="ru-RU" sz="1400" dirty="0"/>
        </a:p>
      </dgm:t>
    </dgm:pt>
    <dgm:pt modelId="{4E82C87E-894E-4465-9B8C-04D4D91E07E0}" type="parTrans" cxnId="{2A67B5FF-C3EC-4AD9-90B7-4A91ACEF7A94}">
      <dgm:prSet/>
      <dgm:spPr/>
      <dgm:t>
        <a:bodyPr/>
        <a:lstStyle/>
        <a:p>
          <a:endParaRPr lang="ru-RU"/>
        </a:p>
      </dgm:t>
    </dgm:pt>
    <dgm:pt modelId="{E7D5E5BF-1E19-4049-BAC5-3193351C2A34}" type="sibTrans" cxnId="{2A67B5FF-C3EC-4AD9-90B7-4A91ACEF7A94}">
      <dgm:prSet/>
      <dgm:spPr/>
      <dgm:t>
        <a:bodyPr/>
        <a:lstStyle/>
        <a:p>
          <a:endParaRPr lang="ru-RU"/>
        </a:p>
      </dgm:t>
    </dgm:pt>
    <dgm:pt modelId="{4F94CA0E-A2D6-4B93-A85C-9F03F8AC06FC}" type="pres">
      <dgm:prSet presAssocID="{1C122CBE-B121-4F6A-9D82-CA9F1A99C928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ED00D5C8-6DA9-4057-8268-19D4A121A1A3}" type="pres">
      <dgm:prSet presAssocID="{9DD971DB-944D-443E-9992-3AA6213C3B9A}" presName="horFlow" presStyleCnt="0"/>
      <dgm:spPr/>
    </dgm:pt>
    <dgm:pt modelId="{E6D086EE-2EA9-4F1D-9BEC-E5F5B8CAA84D}" type="pres">
      <dgm:prSet presAssocID="{9DD971DB-944D-443E-9992-3AA6213C3B9A}" presName="bigChev" presStyleLbl="node1" presStyleIdx="0" presStyleCnt="2" custScaleY="105415"/>
      <dgm:spPr/>
      <dgm:t>
        <a:bodyPr/>
        <a:lstStyle/>
        <a:p>
          <a:endParaRPr lang="ru-RU"/>
        </a:p>
      </dgm:t>
    </dgm:pt>
    <dgm:pt modelId="{B64D3930-5380-4EDF-9048-6F3F7D3BC6FD}" type="pres">
      <dgm:prSet presAssocID="{9DD971DB-944D-443E-9992-3AA6213C3B9A}" presName="vSp" presStyleCnt="0"/>
      <dgm:spPr/>
    </dgm:pt>
    <dgm:pt modelId="{AC70143C-E37D-402D-853D-807C0AF6871D}" type="pres">
      <dgm:prSet presAssocID="{35A04599-95C1-4B75-B6B2-D7DCC8D798C9}" presName="horFlow" presStyleCnt="0"/>
      <dgm:spPr/>
    </dgm:pt>
    <dgm:pt modelId="{DEEE4754-836A-4C34-99EB-E8C8F52886F6}" type="pres">
      <dgm:prSet presAssocID="{35A04599-95C1-4B75-B6B2-D7DCC8D798C9}" presName="bigChev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38F6A5A4-34F7-4D3D-A897-69507213047C}" type="presOf" srcId="{9DD971DB-944D-443E-9992-3AA6213C3B9A}" destId="{E6D086EE-2EA9-4F1D-9BEC-E5F5B8CAA84D}" srcOrd="0" destOrd="0" presId="urn:microsoft.com/office/officeart/2005/8/layout/lProcess3"/>
    <dgm:cxn modelId="{6655CFD1-F734-4918-BE23-D8C5F7A5DC6E}" type="presOf" srcId="{1C122CBE-B121-4F6A-9D82-CA9F1A99C928}" destId="{4F94CA0E-A2D6-4B93-A85C-9F03F8AC06FC}" srcOrd="0" destOrd="0" presId="urn:microsoft.com/office/officeart/2005/8/layout/lProcess3"/>
    <dgm:cxn modelId="{D420B586-7A3D-4CE7-BA7A-9059D305CF73}" type="presOf" srcId="{35A04599-95C1-4B75-B6B2-D7DCC8D798C9}" destId="{DEEE4754-836A-4C34-99EB-E8C8F52886F6}" srcOrd="0" destOrd="0" presId="urn:microsoft.com/office/officeart/2005/8/layout/lProcess3"/>
    <dgm:cxn modelId="{2A67B5FF-C3EC-4AD9-90B7-4A91ACEF7A94}" srcId="{1C122CBE-B121-4F6A-9D82-CA9F1A99C928}" destId="{35A04599-95C1-4B75-B6B2-D7DCC8D798C9}" srcOrd="1" destOrd="0" parTransId="{4E82C87E-894E-4465-9B8C-04D4D91E07E0}" sibTransId="{E7D5E5BF-1E19-4049-BAC5-3193351C2A34}"/>
    <dgm:cxn modelId="{20156C78-30ED-42F7-8BA6-4BC4B3778890}" srcId="{1C122CBE-B121-4F6A-9D82-CA9F1A99C928}" destId="{9DD971DB-944D-443E-9992-3AA6213C3B9A}" srcOrd="0" destOrd="0" parTransId="{057B7ADE-95DF-4969-AC35-75170F7F5A5A}" sibTransId="{BEF3F3BD-4B5E-4A37-AB35-9C0F5A510A28}"/>
    <dgm:cxn modelId="{7E9972C0-342F-47DD-BDA4-46D710C7632C}" type="presParOf" srcId="{4F94CA0E-A2D6-4B93-A85C-9F03F8AC06FC}" destId="{ED00D5C8-6DA9-4057-8268-19D4A121A1A3}" srcOrd="0" destOrd="0" presId="urn:microsoft.com/office/officeart/2005/8/layout/lProcess3"/>
    <dgm:cxn modelId="{D0AABFAF-D0E7-4DAD-98C2-C906CA084EB9}" type="presParOf" srcId="{ED00D5C8-6DA9-4057-8268-19D4A121A1A3}" destId="{E6D086EE-2EA9-4F1D-9BEC-E5F5B8CAA84D}" srcOrd="0" destOrd="0" presId="urn:microsoft.com/office/officeart/2005/8/layout/lProcess3"/>
    <dgm:cxn modelId="{E2938755-58BE-4A5E-B81A-FD429A96AAC4}" type="presParOf" srcId="{4F94CA0E-A2D6-4B93-A85C-9F03F8AC06FC}" destId="{B64D3930-5380-4EDF-9048-6F3F7D3BC6FD}" srcOrd="1" destOrd="0" presId="urn:microsoft.com/office/officeart/2005/8/layout/lProcess3"/>
    <dgm:cxn modelId="{AED2AECE-AD94-44EF-966E-3BBAEB148A85}" type="presParOf" srcId="{4F94CA0E-A2D6-4B93-A85C-9F03F8AC06FC}" destId="{AC70143C-E37D-402D-853D-807C0AF6871D}" srcOrd="2" destOrd="0" presId="urn:microsoft.com/office/officeart/2005/8/layout/lProcess3"/>
    <dgm:cxn modelId="{68BD432B-AAFB-4667-8519-EA87B8AAF27A}" type="presParOf" srcId="{AC70143C-E37D-402D-853D-807C0AF6871D}" destId="{DEEE4754-836A-4C34-99EB-E8C8F52886F6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E77F8B5-D3B4-4BBC-9405-F62227611D8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B203E4-8651-4431-ACB2-E4346A522011}">
      <dgm:prSet/>
      <dgm:spPr>
        <a:solidFill>
          <a:schemeClr val="accent2">
            <a:lumMod val="75000"/>
            <a:alpha val="80000"/>
          </a:schemeClr>
        </a:solidFill>
      </dgm:spPr>
      <dgm:t>
        <a:bodyPr/>
        <a:lstStyle/>
        <a:p>
          <a:pPr rtl="0"/>
          <a:r>
            <a:rPr lang="ru-RU" dirty="0" smtClean="0"/>
            <a:t>Рабовладельческий строй государства: эксплуатация людей приводила к частым восстаниям и неспокойному настроению в обществе. Даже военные силы не успевали подавлять такое большое количество народных волнений.</a:t>
          </a:r>
          <a:endParaRPr lang="ru-RU" dirty="0"/>
        </a:p>
      </dgm:t>
    </dgm:pt>
    <dgm:pt modelId="{FA3BB120-DB43-432F-A0A6-E618F0CC0019}" type="parTrans" cxnId="{598CF342-0BF1-44B4-A386-F029A4680DCD}">
      <dgm:prSet/>
      <dgm:spPr/>
      <dgm:t>
        <a:bodyPr/>
        <a:lstStyle/>
        <a:p>
          <a:endParaRPr lang="ru-RU"/>
        </a:p>
      </dgm:t>
    </dgm:pt>
    <dgm:pt modelId="{1CA8E0A4-1FEF-46C3-9AB3-21F6C826FFDD}" type="sibTrans" cxnId="{598CF342-0BF1-44B4-A386-F029A4680DCD}">
      <dgm:prSet/>
      <dgm:spPr/>
      <dgm:t>
        <a:bodyPr/>
        <a:lstStyle/>
        <a:p>
          <a:endParaRPr lang="ru-RU"/>
        </a:p>
      </dgm:t>
    </dgm:pt>
    <dgm:pt modelId="{6E2B4820-CCD0-4A32-90FA-B86889124430}">
      <dgm:prSet/>
      <dgm:spPr>
        <a:solidFill>
          <a:schemeClr val="accent2">
            <a:lumMod val="50000"/>
            <a:alpha val="80000"/>
          </a:schemeClr>
        </a:solidFill>
      </dgm:spPr>
      <dgm:t>
        <a:bodyPr/>
        <a:lstStyle/>
        <a:p>
          <a:pPr rtl="0"/>
          <a:r>
            <a:rPr lang="ru-RU" dirty="0" smtClean="0"/>
            <a:t>Экономический кризис: преобладание натурального хозяйства привело к сокращению доли перерабатывающих отраслей хозяйства и к уменьшению торговых связей. Государство ввело новые налоги</a:t>
          </a:r>
          <a:r>
            <a:rPr lang="en-US" dirty="0" smtClean="0"/>
            <a:t>,</a:t>
          </a:r>
          <a:r>
            <a:rPr lang="ru-RU" dirty="0" smtClean="0"/>
            <a:t>чтобы спасти ситуацию</a:t>
          </a:r>
          <a:r>
            <a:rPr lang="en-US" dirty="0" smtClean="0"/>
            <a:t>,</a:t>
          </a:r>
          <a:r>
            <a:rPr lang="ru-RU" dirty="0" smtClean="0"/>
            <a:t>однако платежеспособность населения резко упала</a:t>
          </a:r>
          <a:r>
            <a:rPr lang="en-US" dirty="0" smtClean="0"/>
            <a:t>,</a:t>
          </a:r>
          <a:r>
            <a:rPr lang="ru-RU" dirty="0" smtClean="0"/>
            <a:t>что привело лишь к инфляции и еще большему господству натурального хозяйства.</a:t>
          </a:r>
          <a:endParaRPr lang="ru-RU" dirty="0"/>
        </a:p>
      </dgm:t>
    </dgm:pt>
    <dgm:pt modelId="{91C38D2A-A2C2-4EE2-A617-8E3A324B7F47}" type="parTrans" cxnId="{F37CD884-7F8B-453C-BB3A-2469D8537F26}">
      <dgm:prSet/>
      <dgm:spPr/>
      <dgm:t>
        <a:bodyPr/>
        <a:lstStyle/>
        <a:p>
          <a:endParaRPr lang="ru-RU"/>
        </a:p>
      </dgm:t>
    </dgm:pt>
    <dgm:pt modelId="{55F46EE3-5FA4-4E30-A022-EE7596580C99}" type="sibTrans" cxnId="{F37CD884-7F8B-453C-BB3A-2469D8537F26}">
      <dgm:prSet/>
      <dgm:spPr/>
      <dgm:t>
        <a:bodyPr/>
        <a:lstStyle/>
        <a:p>
          <a:endParaRPr lang="ru-RU"/>
        </a:p>
      </dgm:t>
    </dgm:pt>
    <dgm:pt modelId="{288655ED-96C3-4F36-8C50-878A92A4C2DF}" type="pres">
      <dgm:prSet presAssocID="{1E77F8B5-D3B4-4BBC-9405-F62227611D8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26315FEB-B87E-4EF6-8B52-0D25B8CF119A}" type="pres">
      <dgm:prSet presAssocID="{56B203E4-8651-4431-ACB2-E4346A522011}" presName="horFlow" presStyleCnt="0"/>
      <dgm:spPr/>
    </dgm:pt>
    <dgm:pt modelId="{837AC936-CB45-44A2-9656-1FC39CC3615D}" type="pres">
      <dgm:prSet presAssocID="{56B203E4-8651-4431-ACB2-E4346A522011}" presName="bigChev" presStyleLbl="node1" presStyleIdx="0" presStyleCnt="2"/>
      <dgm:spPr/>
    </dgm:pt>
    <dgm:pt modelId="{220DED69-3B0B-490B-83CF-3EB3D21F2483}" type="pres">
      <dgm:prSet presAssocID="{56B203E4-8651-4431-ACB2-E4346A522011}" presName="vSp" presStyleCnt="0"/>
      <dgm:spPr/>
    </dgm:pt>
    <dgm:pt modelId="{9B83DD78-05CF-4F4D-9D80-2E713BC11C10}" type="pres">
      <dgm:prSet presAssocID="{6E2B4820-CCD0-4A32-90FA-B86889124430}" presName="horFlow" presStyleCnt="0"/>
      <dgm:spPr/>
    </dgm:pt>
    <dgm:pt modelId="{0BEEC2A2-3CA7-4E13-9580-CDBFDFE941F5}" type="pres">
      <dgm:prSet presAssocID="{6E2B4820-CCD0-4A32-90FA-B86889124430}" presName="bigChev" presStyleLbl="node1" presStyleIdx="1" presStyleCnt="2" custLinFactNeighborX="996" custLinFactNeighborY="-7000"/>
      <dgm:spPr/>
    </dgm:pt>
  </dgm:ptLst>
  <dgm:cxnLst>
    <dgm:cxn modelId="{7BC8808E-EC4E-4FB1-B588-175FFC368440}" type="presOf" srcId="{6E2B4820-CCD0-4A32-90FA-B86889124430}" destId="{0BEEC2A2-3CA7-4E13-9580-CDBFDFE941F5}" srcOrd="0" destOrd="0" presId="urn:microsoft.com/office/officeart/2005/8/layout/lProcess3"/>
    <dgm:cxn modelId="{598CF342-0BF1-44B4-A386-F029A4680DCD}" srcId="{1E77F8B5-D3B4-4BBC-9405-F62227611D8A}" destId="{56B203E4-8651-4431-ACB2-E4346A522011}" srcOrd="0" destOrd="0" parTransId="{FA3BB120-DB43-432F-A0A6-E618F0CC0019}" sibTransId="{1CA8E0A4-1FEF-46C3-9AB3-21F6C826FFDD}"/>
    <dgm:cxn modelId="{3B5FFDA0-4FEB-414F-9816-1A262CC8FCAC}" type="presOf" srcId="{1E77F8B5-D3B4-4BBC-9405-F62227611D8A}" destId="{288655ED-96C3-4F36-8C50-878A92A4C2DF}" srcOrd="0" destOrd="0" presId="urn:microsoft.com/office/officeart/2005/8/layout/lProcess3"/>
    <dgm:cxn modelId="{99B473DE-E53B-4E1C-9522-EC6EB90F1118}" type="presOf" srcId="{56B203E4-8651-4431-ACB2-E4346A522011}" destId="{837AC936-CB45-44A2-9656-1FC39CC3615D}" srcOrd="0" destOrd="0" presId="urn:microsoft.com/office/officeart/2005/8/layout/lProcess3"/>
    <dgm:cxn modelId="{F37CD884-7F8B-453C-BB3A-2469D8537F26}" srcId="{1E77F8B5-D3B4-4BBC-9405-F62227611D8A}" destId="{6E2B4820-CCD0-4A32-90FA-B86889124430}" srcOrd="1" destOrd="0" parTransId="{91C38D2A-A2C2-4EE2-A617-8E3A324B7F47}" sibTransId="{55F46EE3-5FA4-4E30-A022-EE7596580C99}"/>
    <dgm:cxn modelId="{87A2BC85-F004-4674-8971-F1140B716291}" type="presParOf" srcId="{288655ED-96C3-4F36-8C50-878A92A4C2DF}" destId="{26315FEB-B87E-4EF6-8B52-0D25B8CF119A}" srcOrd="0" destOrd="0" presId="urn:microsoft.com/office/officeart/2005/8/layout/lProcess3"/>
    <dgm:cxn modelId="{F5C55E60-6962-44E8-B311-287F455CF2A6}" type="presParOf" srcId="{26315FEB-B87E-4EF6-8B52-0D25B8CF119A}" destId="{837AC936-CB45-44A2-9656-1FC39CC3615D}" srcOrd="0" destOrd="0" presId="urn:microsoft.com/office/officeart/2005/8/layout/lProcess3"/>
    <dgm:cxn modelId="{0CD56327-A2AD-41F8-966C-CF156581E7D3}" type="presParOf" srcId="{288655ED-96C3-4F36-8C50-878A92A4C2DF}" destId="{220DED69-3B0B-490B-83CF-3EB3D21F2483}" srcOrd="1" destOrd="0" presId="urn:microsoft.com/office/officeart/2005/8/layout/lProcess3"/>
    <dgm:cxn modelId="{9D5C8A7A-EBB5-467C-9AE9-4228FF75905C}" type="presParOf" srcId="{288655ED-96C3-4F36-8C50-878A92A4C2DF}" destId="{9B83DD78-05CF-4F4D-9D80-2E713BC11C10}" srcOrd="2" destOrd="0" presId="urn:microsoft.com/office/officeart/2005/8/layout/lProcess3"/>
    <dgm:cxn modelId="{A4ED815D-25CA-41D1-8F8B-1127D5A1D464}" type="presParOf" srcId="{9B83DD78-05CF-4F4D-9D80-2E713BC11C10}" destId="{0BEEC2A2-3CA7-4E13-9580-CDBFDFE941F5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E6F2AC9-1325-4CC6-8F0C-B1C25E32C187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FC1CE4-18BD-4764-A143-E9231E36501A}">
      <dgm:prSet/>
      <dgm:spPr>
        <a:solidFill>
          <a:srgbClr val="BB1111">
            <a:alpha val="80000"/>
          </a:srgbClr>
        </a:solidFill>
      </dgm:spPr>
      <dgm:t>
        <a:bodyPr/>
        <a:lstStyle/>
        <a:p>
          <a:pPr rtl="0"/>
          <a:r>
            <a:rPr lang="ru-RU" dirty="0" smtClean="0"/>
            <a:t>Социальные причины: с падением авторитета императора снизился и авторитет правящих кругов. В это же время увеличился бюрократический аппарат и усилилась коррупция. Ситуация в стране дала разлад не только в правящей элите</a:t>
          </a:r>
          <a:r>
            <a:rPr lang="en-US" dirty="0" smtClean="0"/>
            <a:t>,</a:t>
          </a:r>
          <a:r>
            <a:rPr lang="ru-RU" dirty="0" smtClean="0"/>
            <a:t>но и в среднем классе. Пришла в упадок и городская культура</a:t>
          </a:r>
          <a:r>
            <a:rPr lang="en-US" dirty="0" smtClean="0"/>
            <a:t>,</a:t>
          </a:r>
          <a:r>
            <a:rPr lang="ru-RU" dirty="0" smtClean="0"/>
            <a:t>началась социальная «апатия»</a:t>
          </a:r>
          <a:r>
            <a:rPr lang="en-US" dirty="0" smtClean="0"/>
            <a:t>,</a:t>
          </a:r>
          <a:r>
            <a:rPr lang="ru-RU" dirty="0" smtClean="0"/>
            <a:t>разрушались общественная духовность и патриотизм.</a:t>
          </a:r>
          <a:endParaRPr lang="ru-RU" dirty="0"/>
        </a:p>
      </dgm:t>
    </dgm:pt>
    <dgm:pt modelId="{0BEAF270-D1E4-4AC5-B266-C6D5C5723E04}" type="parTrans" cxnId="{575452A4-BDBD-4B15-98B0-CD5CDFF8349F}">
      <dgm:prSet/>
      <dgm:spPr/>
      <dgm:t>
        <a:bodyPr/>
        <a:lstStyle/>
        <a:p>
          <a:endParaRPr lang="ru-RU"/>
        </a:p>
      </dgm:t>
    </dgm:pt>
    <dgm:pt modelId="{4BA4AD8C-A7A4-4F8D-845F-705DE455FEDA}" type="sibTrans" cxnId="{575452A4-BDBD-4B15-98B0-CD5CDFF8349F}">
      <dgm:prSet/>
      <dgm:spPr/>
      <dgm:t>
        <a:bodyPr/>
        <a:lstStyle/>
        <a:p>
          <a:endParaRPr lang="ru-RU"/>
        </a:p>
      </dgm:t>
    </dgm:pt>
    <dgm:pt modelId="{C4365C57-2DDC-42AC-BEFB-A42A438A9238}" type="pres">
      <dgm:prSet presAssocID="{7E6F2AC9-1325-4CC6-8F0C-B1C25E32C187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D0FD7DC2-78BC-4185-B666-FD06370C672B}" type="pres">
      <dgm:prSet presAssocID="{EFFC1CE4-18BD-4764-A143-E9231E36501A}" presName="horFlow" presStyleCnt="0"/>
      <dgm:spPr/>
    </dgm:pt>
    <dgm:pt modelId="{3380EACF-A476-4626-873A-CC1E24A1AD3A}" type="pres">
      <dgm:prSet presAssocID="{EFFC1CE4-18BD-4764-A143-E9231E36501A}" presName="bigChev" presStyleLbl="node1" presStyleIdx="0" presStyleCnt="1" custLinFactNeighborX="-17391" custLinFactNeighborY="-54971"/>
      <dgm:spPr/>
    </dgm:pt>
  </dgm:ptLst>
  <dgm:cxnLst>
    <dgm:cxn modelId="{20A81018-E1E9-431A-84D2-A40179E20F1C}" type="presOf" srcId="{7E6F2AC9-1325-4CC6-8F0C-B1C25E32C187}" destId="{C4365C57-2DDC-42AC-BEFB-A42A438A9238}" srcOrd="0" destOrd="0" presId="urn:microsoft.com/office/officeart/2005/8/layout/lProcess3"/>
    <dgm:cxn modelId="{B4E63C89-56FB-4EB9-8CA6-76C0D97F850A}" type="presOf" srcId="{EFFC1CE4-18BD-4764-A143-E9231E36501A}" destId="{3380EACF-A476-4626-873A-CC1E24A1AD3A}" srcOrd="0" destOrd="0" presId="urn:microsoft.com/office/officeart/2005/8/layout/lProcess3"/>
    <dgm:cxn modelId="{575452A4-BDBD-4B15-98B0-CD5CDFF8349F}" srcId="{7E6F2AC9-1325-4CC6-8F0C-B1C25E32C187}" destId="{EFFC1CE4-18BD-4764-A143-E9231E36501A}" srcOrd="0" destOrd="0" parTransId="{0BEAF270-D1E4-4AC5-B266-C6D5C5723E04}" sibTransId="{4BA4AD8C-A7A4-4F8D-845F-705DE455FEDA}"/>
    <dgm:cxn modelId="{D09243D1-50C6-416D-AE50-A4C9E84A38CA}" type="presParOf" srcId="{C4365C57-2DDC-42AC-BEFB-A42A438A9238}" destId="{D0FD7DC2-78BC-4185-B666-FD06370C672B}" srcOrd="0" destOrd="0" presId="urn:microsoft.com/office/officeart/2005/8/layout/lProcess3"/>
    <dgm:cxn modelId="{1313D543-3BE1-4A4A-87A0-3DA909CFF49A}" type="presParOf" srcId="{D0FD7DC2-78BC-4185-B666-FD06370C672B}" destId="{3380EACF-A476-4626-873A-CC1E24A1AD3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2370729-F0E4-4CBE-AE77-4B7A9732EFB6}" type="doc">
      <dgm:prSet loTypeId="urn:microsoft.com/office/officeart/2005/8/layout/hierarchy3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8EDE2DB6-1898-48CD-B1C9-1808F100A355}">
      <dgm:prSet/>
      <dgm:spPr/>
      <dgm:t>
        <a:bodyPr/>
        <a:lstStyle/>
        <a:p>
          <a:pPr rtl="0"/>
          <a:r>
            <a:rPr lang="ru-RU" dirty="0" smtClean="0"/>
            <a:t>Список причин</a:t>
          </a:r>
          <a:r>
            <a:rPr lang="en-US" dirty="0" smtClean="0"/>
            <a:t>,</a:t>
          </a:r>
          <a:r>
            <a:rPr lang="ru-RU" dirty="0" smtClean="0"/>
            <a:t>представленных мной</a:t>
          </a:r>
          <a:r>
            <a:rPr lang="en-US" dirty="0" smtClean="0"/>
            <a:t>,</a:t>
          </a:r>
          <a:r>
            <a:rPr lang="ru-RU" dirty="0" smtClean="0"/>
            <a:t>не является исчерпывающим. Я привела только самые важные из них</a:t>
          </a:r>
          <a:r>
            <a:rPr lang="en-US" dirty="0" smtClean="0"/>
            <a:t>,</a:t>
          </a:r>
          <a:r>
            <a:rPr lang="ru-RU" dirty="0" smtClean="0"/>
            <a:t>на мой взгляд.</a:t>
          </a:r>
          <a:endParaRPr lang="ru-RU" dirty="0"/>
        </a:p>
      </dgm:t>
    </dgm:pt>
    <dgm:pt modelId="{0861F59C-779A-4940-9ED9-1107901E137A}" type="parTrans" cxnId="{F5577523-DC63-4E6C-B0ED-E7A550AD551A}">
      <dgm:prSet/>
      <dgm:spPr/>
      <dgm:t>
        <a:bodyPr/>
        <a:lstStyle/>
        <a:p>
          <a:endParaRPr lang="ru-RU"/>
        </a:p>
      </dgm:t>
    </dgm:pt>
    <dgm:pt modelId="{B45D15A3-4B23-4155-AAD3-7B260CCE86B7}" type="sibTrans" cxnId="{F5577523-DC63-4E6C-B0ED-E7A550AD551A}">
      <dgm:prSet/>
      <dgm:spPr/>
      <dgm:t>
        <a:bodyPr/>
        <a:lstStyle/>
        <a:p>
          <a:endParaRPr lang="ru-RU"/>
        </a:p>
      </dgm:t>
    </dgm:pt>
    <dgm:pt modelId="{55258352-BB2A-476E-8885-80510491EEF4}" type="pres">
      <dgm:prSet presAssocID="{E2370729-F0E4-4CBE-AE77-4B7A9732EFB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37C31E1-BDBE-4B4C-97E8-6A9BE066AD0C}" type="pres">
      <dgm:prSet presAssocID="{8EDE2DB6-1898-48CD-B1C9-1808F100A355}" presName="root" presStyleCnt="0"/>
      <dgm:spPr/>
    </dgm:pt>
    <dgm:pt modelId="{43EC3A4F-8253-4392-9309-452DC1A137C0}" type="pres">
      <dgm:prSet presAssocID="{8EDE2DB6-1898-48CD-B1C9-1808F100A355}" presName="rootComposite" presStyleCnt="0"/>
      <dgm:spPr/>
    </dgm:pt>
    <dgm:pt modelId="{AFB2321F-77B2-46EE-8523-AB5AD8F58EBC}" type="pres">
      <dgm:prSet presAssocID="{8EDE2DB6-1898-48CD-B1C9-1808F100A355}" presName="rootText" presStyleLbl="node1" presStyleIdx="0" presStyleCnt="1" custScaleX="80723" custScaleY="72230" custLinFactNeighborX="-91619" custLinFactNeighborY="88324"/>
      <dgm:spPr/>
    </dgm:pt>
    <dgm:pt modelId="{471C08C2-CC08-4C8A-9288-71194920FEBA}" type="pres">
      <dgm:prSet presAssocID="{8EDE2DB6-1898-48CD-B1C9-1808F100A355}" presName="rootConnector" presStyleLbl="node1" presStyleIdx="0" presStyleCnt="1"/>
      <dgm:spPr/>
    </dgm:pt>
    <dgm:pt modelId="{58CACF46-2B2E-470A-87EC-5DFB17229F8E}" type="pres">
      <dgm:prSet presAssocID="{8EDE2DB6-1898-48CD-B1C9-1808F100A355}" presName="childShape" presStyleCnt="0"/>
      <dgm:spPr/>
    </dgm:pt>
  </dgm:ptLst>
  <dgm:cxnLst>
    <dgm:cxn modelId="{E5335717-4BF1-4044-BC32-6317812222C5}" type="presOf" srcId="{8EDE2DB6-1898-48CD-B1C9-1808F100A355}" destId="{AFB2321F-77B2-46EE-8523-AB5AD8F58EBC}" srcOrd="0" destOrd="0" presId="urn:microsoft.com/office/officeart/2005/8/layout/hierarchy3"/>
    <dgm:cxn modelId="{407DBFE4-403E-4D2E-B2D5-8690B4988EB8}" type="presOf" srcId="{8EDE2DB6-1898-48CD-B1C9-1808F100A355}" destId="{471C08C2-CC08-4C8A-9288-71194920FEBA}" srcOrd="1" destOrd="0" presId="urn:microsoft.com/office/officeart/2005/8/layout/hierarchy3"/>
    <dgm:cxn modelId="{F5577523-DC63-4E6C-B0ED-E7A550AD551A}" srcId="{E2370729-F0E4-4CBE-AE77-4B7A9732EFB6}" destId="{8EDE2DB6-1898-48CD-B1C9-1808F100A355}" srcOrd="0" destOrd="0" parTransId="{0861F59C-779A-4940-9ED9-1107901E137A}" sibTransId="{B45D15A3-4B23-4155-AAD3-7B260CCE86B7}"/>
    <dgm:cxn modelId="{A35E1B48-9944-4D99-9E5C-95D78CBEFFB8}" type="presOf" srcId="{E2370729-F0E4-4CBE-AE77-4B7A9732EFB6}" destId="{55258352-BB2A-476E-8885-80510491EEF4}" srcOrd="0" destOrd="0" presId="urn:microsoft.com/office/officeart/2005/8/layout/hierarchy3"/>
    <dgm:cxn modelId="{C7B57A45-D9E7-4D57-A340-967940F0EA47}" type="presParOf" srcId="{55258352-BB2A-476E-8885-80510491EEF4}" destId="{537C31E1-BDBE-4B4C-97E8-6A9BE066AD0C}" srcOrd="0" destOrd="0" presId="urn:microsoft.com/office/officeart/2005/8/layout/hierarchy3"/>
    <dgm:cxn modelId="{76D789EF-ECF0-4BE6-AB71-7DC7777CCC24}" type="presParOf" srcId="{537C31E1-BDBE-4B4C-97E8-6A9BE066AD0C}" destId="{43EC3A4F-8253-4392-9309-452DC1A137C0}" srcOrd="0" destOrd="0" presId="urn:microsoft.com/office/officeart/2005/8/layout/hierarchy3"/>
    <dgm:cxn modelId="{51B486BF-5C23-42AD-9119-FAC5BB14F3BB}" type="presParOf" srcId="{43EC3A4F-8253-4392-9309-452DC1A137C0}" destId="{AFB2321F-77B2-46EE-8523-AB5AD8F58EBC}" srcOrd="0" destOrd="0" presId="urn:microsoft.com/office/officeart/2005/8/layout/hierarchy3"/>
    <dgm:cxn modelId="{51D2C39B-368B-4C9B-9F74-51DC1C8A5F3B}" type="presParOf" srcId="{43EC3A4F-8253-4392-9309-452DC1A137C0}" destId="{471C08C2-CC08-4C8A-9288-71194920FEBA}" srcOrd="1" destOrd="0" presId="urn:microsoft.com/office/officeart/2005/8/layout/hierarchy3"/>
    <dgm:cxn modelId="{400F78CD-DE14-4B62-805F-6EF7BAE13506}" type="presParOf" srcId="{537C31E1-BDBE-4B4C-97E8-6A9BE066AD0C}" destId="{58CACF46-2B2E-470A-87EC-5DFB17229F8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B2C83E-D009-4D26-B97E-ABDEE5168D61}">
      <dsp:nvSpPr>
        <dsp:cNvPr id="0" name=""/>
        <dsp:cNvSpPr/>
      </dsp:nvSpPr>
      <dsp:spPr>
        <a:xfrm>
          <a:off x="0" y="0"/>
          <a:ext cx="5080396" cy="2032158"/>
        </a:xfrm>
        <a:prstGeom prst="chevron">
          <a:avLst/>
        </a:prstGeom>
        <a:solidFill>
          <a:schemeClr val="accent2">
            <a:lumMod val="50000"/>
            <a:alpha val="86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Внешние враги: </a:t>
          </a:r>
          <a:r>
            <a:rPr lang="ru-RU" sz="1700" kern="1200" dirty="0" smtClean="0"/>
            <a:t>Вторжение в Рим готских племен под предводительством </a:t>
          </a:r>
          <a:r>
            <a:rPr lang="ru-RU" sz="1700" kern="1200" dirty="0" err="1" smtClean="0"/>
            <a:t>Алариха</a:t>
          </a:r>
          <a:r>
            <a:rPr lang="ru-RU" sz="1700" kern="1200" dirty="0" smtClean="0"/>
            <a:t>. Они были христианами</a:t>
          </a:r>
          <a:r>
            <a:rPr lang="en-US" sz="1700" kern="1200" dirty="0" smtClean="0"/>
            <a:t>,</a:t>
          </a:r>
          <a:r>
            <a:rPr lang="ru-RU" sz="1700" kern="1200" dirty="0" smtClean="0"/>
            <a:t> поэтому не разрушали здания и не убивали людей. Их целью был вывоз из города драгоценностей. </a:t>
          </a:r>
          <a:endParaRPr lang="ru-RU" sz="1700" kern="1200" dirty="0"/>
        </a:p>
      </dsp:txBody>
      <dsp:txXfrm>
        <a:off x="1016079" y="0"/>
        <a:ext cx="3048238" cy="2032158"/>
      </dsp:txXfrm>
    </dsp:sp>
    <dsp:sp modelId="{A24B9F8F-E4AC-4F6B-BFF4-473B54B28AFA}">
      <dsp:nvSpPr>
        <dsp:cNvPr id="0" name=""/>
        <dsp:cNvSpPr/>
      </dsp:nvSpPr>
      <dsp:spPr>
        <a:xfrm>
          <a:off x="0" y="2319179"/>
          <a:ext cx="5080396" cy="2032158"/>
        </a:xfrm>
        <a:prstGeom prst="chevron">
          <a:avLst/>
        </a:prstGeom>
        <a:solidFill>
          <a:schemeClr val="accent2">
            <a:lumMod val="75000"/>
            <a:alpha val="83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Отсутствие сильного лидера: </a:t>
          </a:r>
          <a:r>
            <a:rPr lang="ru-RU" sz="1700" kern="1200" dirty="0" smtClean="0"/>
            <a:t>все чаще и чаще стали сменятся римские императоры правители областей и различных провинций</a:t>
          </a:r>
          <a:r>
            <a:rPr lang="en-US" sz="1700" kern="1200" dirty="0" smtClean="0"/>
            <a:t>,</a:t>
          </a:r>
          <a:r>
            <a:rPr lang="ru-RU" sz="1700" kern="1200" dirty="0" smtClean="0"/>
            <a:t> и практически никто из них не владел нужными авторитетом</a:t>
          </a:r>
          <a:r>
            <a:rPr lang="en-US" sz="1700" kern="1200" dirty="0" smtClean="0"/>
            <a:t>,</a:t>
          </a:r>
          <a:r>
            <a:rPr lang="ru-RU" sz="1700" kern="1200" dirty="0" smtClean="0"/>
            <a:t> политической силой и дальновидностью. </a:t>
          </a:r>
          <a:endParaRPr lang="ru-RU" sz="1700" kern="1200" dirty="0"/>
        </a:p>
      </dsp:txBody>
      <dsp:txXfrm>
        <a:off x="1016079" y="2319179"/>
        <a:ext cx="3048238" cy="20321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D086EE-2EA9-4F1D-9BEC-E5F5B8CAA84D}">
      <dsp:nvSpPr>
        <dsp:cNvPr id="0" name=""/>
        <dsp:cNvSpPr/>
      </dsp:nvSpPr>
      <dsp:spPr>
        <a:xfrm>
          <a:off x="5060" y="1967"/>
          <a:ext cx="5171479" cy="2180606"/>
        </a:xfrm>
        <a:prstGeom prst="chevron">
          <a:avLst/>
        </a:prstGeom>
        <a:solidFill>
          <a:schemeClr val="accent2">
            <a:lumMod val="75000"/>
            <a:alpha val="82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Варваризация</a:t>
          </a:r>
          <a:r>
            <a:rPr lang="ru-RU" sz="1200" kern="1200" dirty="0" smtClean="0"/>
            <a:t>: в период упадка Римской империи значительную часть населения составляли представители варварских племен</a:t>
          </a:r>
          <a:r>
            <a:rPr lang="en-US" sz="1200" kern="1200" dirty="0" smtClean="0"/>
            <a:t>,</a:t>
          </a:r>
          <a:r>
            <a:rPr lang="ru-RU" sz="1200" kern="1200" dirty="0" smtClean="0"/>
            <a:t> которые не имели ни культуры</a:t>
          </a:r>
          <a:r>
            <a:rPr lang="en-US" sz="1200" kern="1200" dirty="0" smtClean="0"/>
            <a:t>,</a:t>
          </a:r>
          <a:r>
            <a:rPr lang="ru-RU" sz="1200" kern="1200" dirty="0" smtClean="0"/>
            <a:t> ни идеологии. Из-за этого процесс ассимиляции в римское общество новых племен не чувствовался. Однако властям приходилось поддерживать мирные отношения</a:t>
          </a:r>
          <a:r>
            <a:rPr lang="en-US" sz="1200" kern="1200" dirty="0" smtClean="0"/>
            <a:t>,</a:t>
          </a:r>
          <a:r>
            <a:rPr lang="ru-RU" sz="1200" kern="1200" dirty="0" smtClean="0"/>
            <a:t> так как они составляли большую часть армии государства. </a:t>
          </a:r>
          <a:endParaRPr lang="ru-RU" sz="1200" kern="1200" dirty="0"/>
        </a:p>
      </dsp:txBody>
      <dsp:txXfrm>
        <a:off x="1095363" y="1967"/>
        <a:ext cx="2990873" cy="2180606"/>
      </dsp:txXfrm>
    </dsp:sp>
    <dsp:sp modelId="{DEEE4754-836A-4C34-99EB-E8C8F52886F6}">
      <dsp:nvSpPr>
        <dsp:cNvPr id="0" name=""/>
        <dsp:cNvSpPr/>
      </dsp:nvSpPr>
      <dsp:spPr>
        <a:xfrm>
          <a:off x="5060" y="2472176"/>
          <a:ext cx="5171479" cy="2068591"/>
        </a:xfrm>
        <a:prstGeom prst="chevron">
          <a:avLst/>
        </a:prstGeom>
        <a:solidFill>
          <a:schemeClr val="accent2">
            <a:lumMod val="50000"/>
            <a:alpha val="83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Кризис армии: отсутствовали не только сильные императоры</a:t>
          </a:r>
          <a:r>
            <a:rPr lang="en-US" sz="1400" kern="1200" dirty="0" smtClean="0"/>
            <a:t>,</a:t>
          </a:r>
          <a:r>
            <a:rPr lang="ru-RU" sz="1400" kern="1200" dirty="0" smtClean="0"/>
            <a:t> но и авторитетные воеводы</a:t>
          </a:r>
          <a:r>
            <a:rPr lang="en-US" sz="1400" kern="1200" dirty="0" smtClean="0"/>
            <a:t>,</a:t>
          </a:r>
          <a:r>
            <a:rPr lang="ru-RU" sz="1400" kern="1200" dirty="0" smtClean="0"/>
            <a:t> способные вести за собой армию. Более того</a:t>
          </a:r>
          <a:r>
            <a:rPr lang="en-US" sz="1400" kern="1200" dirty="0" smtClean="0"/>
            <a:t>,</a:t>
          </a:r>
          <a:r>
            <a:rPr lang="ru-RU" sz="1400" kern="1200" dirty="0" smtClean="0"/>
            <a:t> военнослужащие не испытывали должного патриотизма</a:t>
          </a:r>
          <a:r>
            <a:rPr lang="en-US" sz="1400" kern="1200" dirty="0" smtClean="0"/>
            <a:t>,</a:t>
          </a:r>
          <a:r>
            <a:rPr lang="ru-RU" sz="1400" kern="1200" dirty="0" smtClean="0"/>
            <a:t> так как большая часть армии формировалась из варваров</a:t>
          </a:r>
          <a:r>
            <a:rPr lang="en-US" sz="1400" kern="1200" dirty="0" smtClean="0"/>
            <a:t>,</a:t>
          </a:r>
          <a:r>
            <a:rPr lang="ru-RU" sz="1400" kern="1200" dirty="0" smtClean="0"/>
            <a:t> а Римская империя не являлась их родиной. </a:t>
          </a:r>
          <a:endParaRPr lang="ru-RU" sz="1400" kern="1200" dirty="0"/>
        </a:p>
      </dsp:txBody>
      <dsp:txXfrm>
        <a:off x="1039356" y="2472176"/>
        <a:ext cx="3102888" cy="20685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7AC936-CB45-44A2-9656-1FC39CC3615D}">
      <dsp:nvSpPr>
        <dsp:cNvPr id="0" name=""/>
        <dsp:cNvSpPr/>
      </dsp:nvSpPr>
      <dsp:spPr>
        <a:xfrm>
          <a:off x="50601" y="1259"/>
          <a:ext cx="5080396" cy="2032158"/>
        </a:xfrm>
        <a:prstGeom prst="chevron">
          <a:avLst/>
        </a:prstGeom>
        <a:solidFill>
          <a:schemeClr val="accent2">
            <a:lumMod val="75000"/>
            <a:alpha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Рабовладельческий строй государства: эксплуатация людей приводила к частым восстаниям и неспокойному настроению в обществе. Даже военные силы не успевали подавлять такое большое количество народных волнений. </a:t>
          </a:r>
          <a:endParaRPr lang="ru-RU" sz="1400" kern="1200" dirty="0"/>
        </a:p>
      </dsp:txBody>
      <dsp:txXfrm>
        <a:off x="1066680" y="1259"/>
        <a:ext cx="3048238" cy="2032158"/>
      </dsp:txXfrm>
    </dsp:sp>
    <dsp:sp modelId="{0BEEC2A2-3CA7-4E13-9580-CDBFDFE941F5}">
      <dsp:nvSpPr>
        <dsp:cNvPr id="0" name=""/>
        <dsp:cNvSpPr/>
      </dsp:nvSpPr>
      <dsp:spPr>
        <a:xfrm>
          <a:off x="101202" y="2175669"/>
          <a:ext cx="5080396" cy="2032158"/>
        </a:xfrm>
        <a:prstGeom prst="chevron">
          <a:avLst/>
        </a:prstGeom>
        <a:solidFill>
          <a:schemeClr val="accent2">
            <a:lumMod val="50000"/>
            <a:alpha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Экономический кризис: преобладание натурального хозяйства привело к сокращению доли перерабатывающих отраслей хозяйства и к уменьшению торговых связей. Государство ввело новые налоги</a:t>
          </a:r>
          <a:r>
            <a:rPr lang="en-US" sz="1400" kern="1200" dirty="0" smtClean="0"/>
            <a:t>,</a:t>
          </a:r>
          <a:r>
            <a:rPr lang="ru-RU" sz="1400" kern="1200" dirty="0" smtClean="0"/>
            <a:t> чтобы спасти ситуацию</a:t>
          </a:r>
          <a:r>
            <a:rPr lang="en-US" sz="1400" kern="1200" dirty="0" smtClean="0"/>
            <a:t>,</a:t>
          </a:r>
          <a:r>
            <a:rPr lang="ru-RU" sz="1400" kern="1200" dirty="0" smtClean="0"/>
            <a:t> однако платежеспособность населения резко упала</a:t>
          </a:r>
          <a:r>
            <a:rPr lang="en-US" sz="1400" kern="1200" dirty="0" smtClean="0"/>
            <a:t>,</a:t>
          </a:r>
          <a:r>
            <a:rPr lang="ru-RU" sz="1400" kern="1200" dirty="0" smtClean="0"/>
            <a:t> что привело лишь к инфляции и еще большему господству натурального хозяйства. </a:t>
          </a:r>
          <a:endParaRPr lang="ru-RU" sz="1400" kern="1200" dirty="0"/>
        </a:p>
      </dsp:txBody>
      <dsp:txXfrm>
        <a:off x="1117281" y="2175669"/>
        <a:ext cx="3048238" cy="20321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80EACF-A476-4626-873A-CC1E24A1AD3A}">
      <dsp:nvSpPr>
        <dsp:cNvPr id="0" name=""/>
        <dsp:cNvSpPr/>
      </dsp:nvSpPr>
      <dsp:spPr>
        <a:xfrm>
          <a:off x="0" y="0"/>
          <a:ext cx="5181600" cy="2072640"/>
        </a:xfrm>
        <a:prstGeom prst="chevron">
          <a:avLst/>
        </a:prstGeom>
        <a:solidFill>
          <a:srgbClr val="BB1111">
            <a:alpha val="8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Социальные причины: с падением авторитета императора снизился и авторитет правящих кругов. В это же время увеличился бюрократический аппарат и усилилась коррупция. Ситуация в стране дала разлад не только в правящей элите</a:t>
          </a:r>
          <a:r>
            <a:rPr lang="en-US" sz="1300" kern="1200" dirty="0" smtClean="0"/>
            <a:t>,</a:t>
          </a:r>
          <a:r>
            <a:rPr lang="ru-RU" sz="1300" kern="1200" dirty="0" smtClean="0"/>
            <a:t> но и в среднем классе. Пришла в упадок и городская культура</a:t>
          </a:r>
          <a:r>
            <a:rPr lang="en-US" sz="1300" kern="1200" dirty="0" smtClean="0"/>
            <a:t>,</a:t>
          </a:r>
          <a:r>
            <a:rPr lang="ru-RU" sz="1300" kern="1200" dirty="0" smtClean="0"/>
            <a:t> началась социальная «апатия»</a:t>
          </a:r>
          <a:r>
            <a:rPr lang="en-US" sz="1300" kern="1200" dirty="0" smtClean="0"/>
            <a:t>,</a:t>
          </a:r>
          <a:r>
            <a:rPr lang="ru-RU" sz="1300" kern="1200" dirty="0" smtClean="0"/>
            <a:t> разрушались общественная духовность и патриотизм. </a:t>
          </a:r>
          <a:endParaRPr lang="ru-RU" sz="1300" kern="1200" dirty="0"/>
        </a:p>
      </dsp:txBody>
      <dsp:txXfrm>
        <a:off x="1036320" y="0"/>
        <a:ext cx="3108960" cy="20726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B2321F-77B2-46EE-8523-AB5AD8F58EBC}">
      <dsp:nvSpPr>
        <dsp:cNvPr id="0" name=""/>
        <dsp:cNvSpPr/>
      </dsp:nvSpPr>
      <dsp:spPr>
        <a:xfrm>
          <a:off x="0" y="1200732"/>
          <a:ext cx="1856511" cy="83059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Список причин</a:t>
          </a:r>
          <a:r>
            <a:rPr lang="en-US" sz="1000" kern="1200" dirty="0" smtClean="0"/>
            <a:t>,</a:t>
          </a:r>
          <a:r>
            <a:rPr lang="ru-RU" sz="1000" kern="1200" dirty="0" smtClean="0"/>
            <a:t> представленных мной</a:t>
          </a:r>
          <a:r>
            <a:rPr lang="en-US" sz="1000" kern="1200" dirty="0" smtClean="0"/>
            <a:t>,</a:t>
          </a:r>
          <a:r>
            <a:rPr lang="ru-RU" sz="1000" kern="1200" dirty="0" smtClean="0"/>
            <a:t> не является исчерпывающим. Я привела только самые важные из них</a:t>
          </a:r>
          <a:r>
            <a:rPr lang="en-US" sz="1000" kern="1200" dirty="0" smtClean="0"/>
            <a:t>,</a:t>
          </a:r>
          <a:r>
            <a:rPr lang="ru-RU" sz="1000" kern="1200" dirty="0" smtClean="0"/>
            <a:t> на мой взгляд.</a:t>
          </a:r>
          <a:endParaRPr lang="ru-RU" sz="1000" kern="1200" dirty="0"/>
        </a:p>
      </dsp:txBody>
      <dsp:txXfrm>
        <a:off x="24327" y="1225059"/>
        <a:ext cx="1807857" cy="7819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66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6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6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8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4858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2F8C12D-B514-4530-9381-9EBE08301F0B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104858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8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F157CF5-E711-4628-84F1-B6D97C9F8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4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4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2F8C12D-B514-4530-9381-9EBE08301F0B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104864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4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F157CF5-E711-4628-84F1-B6D97C9F8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9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4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2F8C12D-B514-4530-9381-9EBE08301F0B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104864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4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F157CF5-E711-4628-84F1-B6D97C9F8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27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2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2F8C12D-B514-4530-9381-9EBE08301F0B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104862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3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F157CF5-E711-4628-84F1-B6D97C9F8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9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2F8C12D-B514-4530-9381-9EBE08301F0B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104865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F157CF5-E711-4628-84F1-B6D97C9F8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88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89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9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2F8C12D-B514-4530-9381-9EBE08301F0B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104859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9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F157CF5-E711-4628-84F1-B6D97C9F8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4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5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56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7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5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2F8C12D-B514-4530-9381-9EBE08301F0B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1048659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0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F157CF5-E711-4628-84F1-B6D97C9F8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10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2F8C12D-B514-4530-9381-9EBE08301F0B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1048611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12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F157CF5-E711-4628-84F1-B6D97C9F8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2F8C12D-B514-4530-9381-9EBE08301F0B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1048662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F157CF5-E711-4628-84F1-B6D97C9F8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19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20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2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2F8C12D-B514-4530-9381-9EBE08301F0B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104862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2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F157CF5-E711-4628-84F1-B6D97C9F8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01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lang="ru-RU"/>
          </a:p>
        </p:txBody>
      </p:sp>
      <p:sp>
        <p:nvSpPr>
          <p:cNvPr id="1048602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03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2F8C12D-B514-4530-9381-9EBE08301F0B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1048604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0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F157CF5-E711-4628-84F1-B6D97C9F8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8C12D-B514-4530-9381-9EBE08301F0B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57CF5-E711-4628-84F1-B6D97C9F8A15}" type="slidenum">
              <a:rPr lang="ru-RU" smtClean="0"/>
              <a:t>‹#›</a:t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4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3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6" Type="http://schemas.openxmlformats.org/officeDocument/2006/relationships/diagramLayout" Target="../diagrams/layout2.xml"/><Relationship Id="rId7" Type="http://schemas.openxmlformats.org/officeDocument/2006/relationships/diagramData" Target="../diagrams/data2.xml"/><Relationship Id="rId8" Type="http://schemas.microsoft.com/office/2007/relationships/diagramDrawing" Target="../diagrams/drawing2.xml"/><Relationship Id="rId9" Type="http://schemas.openxmlformats.org/officeDocument/2006/relationships/diagramColors" Target="../diagrams/colors2.xml"/><Relationship Id="rId10" Type="http://schemas.openxmlformats.org/officeDocument/2006/relationships/diagramQuickStyle" Target="../diagrams/quickStyle2.xml"/><Relationship Id="rId11" Type="http://schemas.openxmlformats.org/officeDocument/2006/relationships/image" Target="../media/image4.jpeg"/><Relationship Id="rId12" Type="http://schemas.openxmlformats.org/officeDocument/2006/relationships/image" Target="../media/image5.png"/><Relationship Id="rId13" Type="http://schemas.openxmlformats.org/officeDocument/2006/relationships/slideLayout" Target="../slideLayouts/slideLayout4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3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6" Type="http://schemas.openxmlformats.org/officeDocument/2006/relationships/diagramLayout" Target="../diagrams/layout4.xml"/><Relationship Id="rId7" Type="http://schemas.openxmlformats.org/officeDocument/2006/relationships/diagramData" Target="../diagrams/data4.xml"/><Relationship Id="rId8" Type="http://schemas.microsoft.com/office/2007/relationships/diagramDrawing" Target="../diagrams/drawing4.xml"/><Relationship Id="rId9" Type="http://schemas.openxmlformats.org/officeDocument/2006/relationships/diagramColors" Target="../diagrams/colors4.xml"/><Relationship Id="rId10" Type="http://schemas.openxmlformats.org/officeDocument/2006/relationships/diagramQuickStyle" Target="../diagrams/quickStyle4.xml"/><Relationship Id="rId11" Type="http://schemas.openxmlformats.org/officeDocument/2006/relationships/diagramLayout" Target="../diagrams/layout5.xml"/><Relationship Id="rId12" Type="http://schemas.openxmlformats.org/officeDocument/2006/relationships/diagramData" Target="../diagrams/data5.xml"/><Relationship Id="rId13" Type="http://schemas.microsoft.com/office/2007/relationships/diagramDrawing" Target="../diagrams/drawing5.xml"/><Relationship Id="rId14" Type="http://schemas.openxmlformats.org/officeDocument/2006/relationships/diagramColors" Target="../diagrams/colors5.xml"/><Relationship Id="rId15" Type="http://schemas.openxmlformats.org/officeDocument/2006/relationships/diagramQuickStyle" Target="../diagrams/quickStyle5.xml"/><Relationship Id="rId16" Type="http://schemas.openxmlformats.org/officeDocument/2006/relationships/image" Target="../media/image4.jpeg"/><Relationship Id="rId17" Type="http://schemas.openxmlformats.org/officeDocument/2006/relationships/image" Target="../media/image6.png"/><Relationship Id="rId18" Type="http://schemas.openxmlformats.org/officeDocument/2006/relationships/image" Target="../media/image7.png"/><Relationship Id="rId19" Type="http://schemas.openxmlformats.org/officeDocument/2006/relationships/slideLayout" Target="../slideLayouts/slideLayout4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9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slideLayout" Target="../slideLayouts/slideLayout6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12.jpeg"/><Relationship Id="rId3" Type="http://schemas.openxmlformats.org/officeDocument/2006/relationships/image" Target="../media/image13.jpeg"/><Relationship Id="rId4" Type="http://schemas.openxmlformats.org/officeDocument/2006/relationships/image" Target="../media/image14.png"/><Relationship Id="rId5" Type="http://schemas.openxmlformats.org/officeDocument/2006/relationships/slideLayout" Target="../slideLayouts/slideLayout8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5.jpeg"/><Relationship Id="rId3" Type="http://schemas.openxmlformats.org/officeDocument/2006/relationships/image" Target="../media/image16.jpeg"/><Relationship Id="rId4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 dpi="0">
          <a:blip xmlns:r="http://schemas.openxmlformats.org/officeDocument/2006/relationships" r:embed="rId1">
            <a:lum/>
          </a:blip>
          <a:srcRect/>
          <a:stretch>
            <a:fillRect/>
          </a:stretch>
        </a:blipFill>
      </p:bgPr>
    </p:bg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Заголовок 1"/>
          <p:cNvSpPr>
            <a:spLocks noGrp="1"/>
          </p:cNvSpPr>
          <p:nvPr>
            <p:ph type="ctrTitle"/>
          </p:nvPr>
        </p:nvSpPr>
        <p:spPr>
          <a:xfrm>
            <a:off x="1524000" y="2324998"/>
            <a:ext cx="9144000" cy="2387600"/>
          </a:xfrm>
        </p:spPr>
        <p:txBody>
          <a:bodyPr/>
          <a:p>
            <a:r>
              <a:rPr b="1"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Падение Западной Римской империи </a:t>
            </a:r>
            <a:endParaRPr b="1" dirty="0" lang="ru-RU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 dpi="0">
          <a:blip xmlns:r="http://schemas.openxmlformats.org/officeDocument/2006/relationships" r:embed="rId1">
            <a:alphaModFix amt="79000"/>
            <a:lum/>
          </a:blip>
          <a:srcRect/>
          <a:stretch>
            <a:fillRect t="-15000" b="-15000"/>
          </a:stretch>
        </a:blipFill>
      </p:bgPr>
    </p:bg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p>
            <a:pPr algn="ctr"/>
            <a:r>
              <a:rPr b="1" dirty="0" lang="ru-RU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Значимость события</a:t>
            </a:r>
            <a:endParaRPr b="1" dirty="0" lang="ru-RU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37" name="Объект 2"/>
          <p:cNvSpPr>
            <a:spLocks noGrp="1"/>
          </p:cNvSpPr>
          <p:nvPr>
            <p:ph idx="1"/>
          </p:nvPr>
        </p:nvSpPr>
        <p:spPr/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 fontScale="96429" lnSpcReduction="10000"/>
          </a:bodyPr>
          <a:p>
            <a:pPr indent="0" marL="0">
              <a:buNone/>
            </a:pPr>
            <a:r>
              <a:rPr dirty="0" lang="ru-RU" smtClean="0"/>
              <a:t>Крах Западной Римской империи относится к событиям мирового значения. Так как именно эта империя представляла яркий пример античной цивилизации. В состав государства входило огромное количество территорий – от Гибралтарского пролива до Пиренейского полуострова</a:t>
            </a:r>
            <a:r>
              <a:rPr dirty="0" lang="en-US" smtClean="0"/>
              <a:t>,</a:t>
            </a:r>
            <a:r>
              <a:rPr dirty="0" lang="ru-RU" smtClean="0"/>
              <a:t> а на западном направлении даже до восточных районов </a:t>
            </a:r>
            <a:r>
              <a:rPr dirty="0" lang="ru-RU" err="1" smtClean="0"/>
              <a:t>Малазии</a:t>
            </a:r>
            <a:r>
              <a:rPr dirty="0" lang="ru-RU" smtClean="0"/>
              <a:t>. </a:t>
            </a:r>
          </a:p>
          <a:p>
            <a:pPr indent="0" marL="0">
              <a:buNone/>
            </a:pPr>
            <a:r>
              <a:rPr dirty="0" lang="ru-RU" smtClean="0"/>
              <a:t>Империя еще задолго до начала падения потеряла свою силу. А действительная значимость события заключается в гибели рабовладельческого строя и рабовладельческого труда</a:t>
            </a:r>
            <a:r>
              <a:rPr dirty="0" lang="en-US" smtClean="0"/>
              <a:t>,</a:t>
            </a:r>
            <a:r>
              <a:rPr dirty="0" lang="ru-RU" smtClean="0"/>
              <a:t> после которого всю человеческую цивилизацию ожидает абсолютно новый этап в ее истории. </a:t>
            </a:r>
          </a:p>
          <a:p>
            <a:pPr indent="0" marL="0">
              <a:buNone/>
            </a:pPr>
            <a:endParaRPr dirty="0" lang="ru-RU"/>
          </a:p>
        </p:txBody>
      </p:sp>
    </p:spTree>
  </p:cSld>
  <p:clrMapOvr>
    <a:masterClrMapping/>
  </p:clrMapOvr>
  <p:timing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 dpi="0">
          <a:blip xmlns:r="http://schemas.openxmlformats.org/officeDocument/2006/relationships" r:embed="rId1">
            <a:alphaModFix amt="75000"/>
            <a:lum/>
          </a:blip>
          <a:srcRect/>
          <a:stretch>
            <a:fillRect t="-6000" b="-6000"/>
          </a:stretch>
        </a:blipFill>
      </p:bgPr>
    </p:bg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Заголовок 1"/>
          <p:cNvSpPr>
            <a:spLocks noGrp="1"/>
          </p:cNvSpPr>
          <p:nvPr>
            <p:ph type="title"/>
          </p:nvPr>
        </p:nvSpPr>
        <p:spPr>
          <a:xfrm>
            <a:off x="6702288" y="396941"/>
            <a:ext cx="5161721" cy="885619"/>
          </a:xfrm>
        </p:spPr>
        <p:txBody>
          <a:bodyPr>
            <a:normAutofit/>
          </a:bodyPr>
          <a:p>
            <a:r>
              <a:rPr dirty="0" sz="1800" lang="ru-RU" smtClean="0">
                <a:solidFill>
                  <a:schemeClr val="bg1"/>
                </a:solidFill>
              </a:rPr>
              <a:t>Территории принадлежащие Западной Римской империи во время ее существования</a:t>
            </a:r>
            <a:endParaRPr dirty="0" sz="1800" lang="ru-RU">
              <a:solidFill>
                <a:schemeClr val="bg1"/>
              </a:solidFill>
            </a:endParaRPr>
          </a:p>
        </p:txBody>
      </p:sp>
      <p:sp>
        <p:nvSpPr>
          <p:cNvPr id="1048594" name="Объект 2"/>
          <p:cNvSpPr>
            <a:spLocks noGrp="1"/>
          </p:cNvSpPr>
          <p:nvPr>
            <p:ph sz="half" idx="1"/>
          </p:nvPr>
        </p:nvSpPr>
        <p:spPr>
          <a:xfrm>
            <a:off x="838200" y="467139"/>
            <a:ext cx="5181600" cy="5709824"/>
          </a:xfrm>
        </p:spPr>
        <p:txBody>
          <a:bodyPr>
            <a:normAutofit fontScale="89286" lnSpcReduction="10000"/>
          </a:bodyPr>
          <a:p>
            <a:pPr indent="0" marL="0">
              <a:buNone/>
            </a:pPr>
            <a:r>
              <a:rPr dirty="0" lang="ru-RU" smtClean="0">
                <a:solidFill>
                  <a:schemeClr val="bg1"/>
                </a:solidFill>
              </a:rPr>
              <a:t>Падение Римской империи – это долгий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затяжной процесс упадка Западной Римской империи. </a:t>
            </a:r>
          </a:p>
          <a:p>
            <a:pPr indent="0" marL="0">
              <a:buNone/>
            </a:pPr>
            <a:r>
              <a:rPr dirty="0" lang="ru-RU" smtClean="0">
                <a:solidFill>
                  <a:schemeClr val="bg1"/>
                </a:solidFill>
              </a:rPr>
              <a:t>В результате этого трагичного события государство оказалось не в силах управлять своей огромной территорией и давать отпор постоянно появляющимся врагам. </a:t>
            </a:r>
          </a:p>
          <a:p>
            <a:pPr indent="0" marL="0">
              <a:buNone/>
            </a:pPr>
            <a:r>
              <a:rPr dirty="0" lang="ru-RU" smtClean="0">
                <a:solidFill>
                  <a:schemeClr val="bg1"/>
                </a:solidFill>
              </a:rPr>
              <a:t>Таким образом и перестало существовать одно из самых великих и сильнейших государств в истории всего мира.</a:t>
            </a:r>
          </a:p>
        </p:txBody>
      </p:sp>
      <p:pic>
        <p:nvPicPr>
          <p:cNvPr id="2097152" name="Picture 2" descr="Западная Римская империя: создание в 395 году, период развития, последний  правитель и распад территории"/>
          <p:cNvPicPr>
            <a:picLocks noChangeAspect="1" noGrp="1" noChangeArrowheads="1"/>
          </p:cNvPicPr>
          <p:nvPr>
            <p:ph sz="half" idx="2"/>
          </p:nvPr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6682409" y="2226158"/>
            <a:ext cx="5181600" cy="3651738"/>
          </a:xfrm>
          <a:prstGeom prst="rect"/>
          <a:noFill/>
        </p:spPr>
      </p:pic>
      <p:sp>
        <p:nvSpPr>
          <p:cNvPr id="1048595" name="Стрелка вниз 11"/>
          <p:cNvSpPr/>
          <p:nvPr/>
        </p:nvSpPr>
        <p:spPr>
          <a:xfrm>
            <a:off x="9071111" y="1282560"/>
            <a:ext cx="347870" cy="685591"/>
          </a:xfrm>
          <a:prstGeom prst="downArrow"/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 dpi="0">
          <a:blip xmlns:r="http://schemas.openxmlformats.org/officeDocument/2006/relationships" r:embed="rId11">
            <a:alphaModFix amt="71000"/>
            <a:lum/>
          </a:blip>
          <a:srcRect/>
          <a:stretch>
            <a:fillRect t="-15000" b="-15000"/>
          </a:stretch>
        </a:blipFill>
      </p:bgPr>
    </p:bg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Заголовок 1"/>
          <p:cNvSpPr>
            <a:spLocks noGrp="1"/>
          </p:cNvSpPr>
          <p:nvPr>
            <p:ph type="title"/>
          </p:nvPr>
        </p:nvSpPr>
        <p:spPr>
          <a:xfrm>
            <a:off x="288235" y="0"/>
            <a:ext cx="8373717" cy="918611"/>
          </a:xfrm>
        </p:spPr>
        <p:txBody>
          <a:bodyPr>
            <a:normAutofit/>
          </a:bodyPr>
          <a:p>
            <a:r>
              <a:rPr b="1"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Причины падения империи</a:t>
            </a:r>
            <a:endParaRPr b="1" dirty="0" lang="ru-RU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194304" name="Объект 6"/>
          <p:cNvGraphicFramePr>
            <a:graphicFrameLocks noGrp="1"/>
          </p:cNvGraphicFramePr>
          <p:nvPr>
            <p:ph sz="half" idx="1"/>
          </p:nvPr>
        </p:nvGraphicFramePr>
        <p:xfrm>
          <a:off x="-288234" y="1715786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1" r:qs="rId5" r:cs="rId4"/>
          </a:graphicData>
        </a:graphic>
      </p:graphicFrame>
      <p:graphicFrame>
        <p:nvGraphicFramePr>
          <p:cNvPr id="4194305" name="Объект 7"/>
          <p:cNvGraphicFramePr>
            <a:graphicFrameLocks noGrp="1"/>
          </p:cNvGraphicFramePr>
          <p:nvPr>
            <p:ph sz="half" idx="2"/>
          </p:nvPr>
        </p:nvGraphicFramePr>
        <p:xfrm>
          <a:off x="7195931" y="1629509"/>
          <a:ext cx="5181600" cy="4542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6" r:qs="rId10" r:cs="rId9"/>
          </a:graphicData>
        </a:graphic>
      </p:graphicFrame>
      <p:sp>
        <p:nvSpPr>
          <p:cNvPr id="1048597" name="TextBox 4"/>
          <p:cNvSpPr txBox="1"/>
          <p:nvPr/>
        </p:nvSpPr>
        <p:spPr>
          <a:xfrm>
            <a:off x="288235" y="710898"/>
            <a:ext cx="10614992" cy="891540"/>
          </a:xfrm>
          <a:prstGeom prst="rect"/>
          <a:noFill/>
        </p:spPr>
        <p:txBody>
          <a:bodyPr rtlCol="0" wrap="square">
            <a:spAutoFit/>
          </a:bodyPr>
          <a:p>
            <a:r>
              <a:rPr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 настоящее время существует множество теорий и мнений</a:t>
            </a:r>
            <a:r>
              <a:rPr dirty="0" lang="en-US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почему же Западная Римская Империя пришла в упадок</a:t>
            </a:r>
            <a:r>
              <a:rPr dirty="0" lang="en-US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однако точного ответа нет до сих пор. Ниже приведены самые популярные и обоснованные причины.</a:t>
            </a:r>
            <a:endParaRPr dirty="0" lang="ru-RU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97153" name="Picture 2" descr="https://psv4.userapi.com/c237131/u346173400/docs/d31/4daa74110027/alarih-transformed.png?extra=hL5nEeCKhxHwCrseqnfVuJCVbKgwR6dH46xOyTMpBwtMHc6OUf4a_GKpPGfz0ErqkSAhy19wYw2W-A32byGC711Hb7eNI_qL2PNnidEpHDuKE1947pXhXxDZwxXiBrnhwA0GK3AgYZCHVerDjWrB1q7ZYzk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2"/>
          <a:srcRect/>
          <a:stretch>
            <a:fillRect/>
          </a:stretch>
        </p:blipFill>
        <p:spPr bwMode="auto">
          <a:xfrm>
            <a:off x="3920596" y="1311838"/>
            <a:ext cx="4012487" cy="5182796"/>
          </a:xfrm>
          <a:prstGeom prst="rect"/>
          <a:noFill/>
        </p:spPr>
      </p:pic>
    </p:spTree>
  </p:cSld>
  <p:clrMapOvr>
    <a:masterClrMapping/>
  </p:clrMapOvr>
  <p:timing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 dpi="0">
          <a:blip xmlns:r="http://schemas.openxmlformats.org/officeDocument/2006/relationships" r:embed="rId16">
            <a:alphaModFix amt="71000"/>
            <a:lum/>
          </a:blip>
          <a:srcRect/>
          <a:stretch>
            <a:fillRect t="-15000" b="-15000"/>
          </a:stretch>
        </a:blipFill>
      </p:bgPr>
    </p:bg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Заголовок 1"/>
          <p:cNvSpPr>
            <a:spLocks noGrp="1"/>
          </p:cNvSpPr>
          <p:nvPr>
            <p:ph type="title"/>
          </p:nvPr>
        </p:nvSpPr>
        <p:spPr>
          <a:xfrm>
            <a:off x="0" y="-181527"/>
            <a:ext cx="10515600" cy="1325563"/>
          </a:xfrm>
          <a:noFill/>
        </p:spPr>
        <p:txBody>
          <a:bodyPr/>
          <a:p>
            <a:r>
              <a:rPr b="1"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Причины падения империи (продолжение) </a:t>
            </a:r>
            <a:endParaRPr dirty="0" lang="ru-RU"/>
          </a:p>
        </p:txBody>
      </p:sp>
      <p:graphicFrame>
        <p:nvGraphicFramePr>
          <p:cNvPr id="4194306" name="Объект 4"/>
          <p:cNvGraphicFramePr>
            <a:graphicFrameLocks noGrp="1"/>
          </p:cNvGraphicFramePr>
          <p:nvPr>
            <p:ph sz="half" idx="1"/>
          </p:nvPr>
        </p:nvGraphicFramePr>
        <p:xfrm>
          <a:off x="76200" y="891347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1" r:qs="rId5" r:cs="rId4"/>
          </a:graphicData>
        </a:graphic>
      </p:graphicFrame>
      <p:graphicFrame>
        <p:nvGraphicFramePr>
          <p:cNvPr id="4194307" name="Объект 5"/>
          <p:cNvGraphicFramePr>
            <a:graphicFrameLocks noGrp="1"/>
          </p:cNvGraphicFramePr>
          <p:nvPr>
            <p:ph sz="half" idx="2"/>
          </p:nvPr>
        </p:nvGraphicFramePr>
        <p:xfrm>
          <a:off x="4094922" y="891347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6" r:qs="rId10" r:cs="rId9"/>
          </a:graphicData>
        </a:graphic>
      </p:graphicFrame>
      <p:sp>
        <p:nvSpPr>
          <p:cNvPr id="1048599" name="TextBox 8"/>
          <p:cNvSpPr txBox="1"/>
          <p:nvPr/>
        </p:nvSpPr>
        <p:spPr>
          <a:xfrm>
            <a:off x="563418" y="5488867"/>
            <a:ext cx="8802254" cy="1158240"/>
          </a:xfrm>
          <a:prstGeom prst="rect"/>
          <a:noFill/>
        </p:spPr>
        <p:txBody>
          <a:bodyPr rtlCol="0" wrap="square">
            <a:spAutoFit/>
          </a:bodyPr>
          <a:p>
            <a:r>
              <a:rPr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Таким образом</a:t>
            </a:r>
            <a:r>
              <a:rPr dirty="0" lang="en-US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можно заметить</a:t>
            </a:r>
            <a:r>
              <a:rPr dirty="0" lang="en-US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что падение Западной Римской империи следовало из множества взаимосвязанных причин. Одно событие являлось следствием другого. И каждое из них внесло свой маленький или большой вклад в разрушение великого государства. </a:t>
            </a:r>
          </a:p>
        </p:txBody>
      </p:sp>
      <p:graphicFrame>
        <p:nvGraphicFramePr>
          <p:cNvPr id="4194308" name="Схема 10"/>
          <p:cNvGraphicFramePr>
            <a:graphicFrameLocks/>
          </p:cNvGraphicFramePr>
          <p:nvPr/>
        </p:nvGraphicFramePr>
        <p:xfrm>
          <a:off x="9365672" y="4690800"/>
          <a:ext cx="2299855" cy="2031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1" r:qs="rId15" r:cs="rId14"/>
          </a:graphicData>
        </a:graphic>
      </p:graphicFrame>
      <p:pic>
        <p:nvPicPr>
          <p:cNvPr id="2097154" name="Рисунок 13"/>
          <p:cNvPicPr>
            <a:picLocks noChangeAspect="1"/>
          </p:cNvPicPr>
          <p:nvPr/>
        </p:nvPicPr>
        <p:blipFill>
          <a:blip xmlns:r="http://schemas.openxmlformats.org/officeDocument/2006/relationships" r:embed="rId17"/>
          <a:stretch>
            <a:fillRect/>
          </a:stretch>
        </p:blipFill>
        <p:spPr>
          <a:xfrm>
            <a:off x="9195829" y="1074237"/>
            <a:ext cx="2857500" cy="3124200"/>
          </a:xfrm>
          <a:prstGeom prst="rect"/>
        </p:spPr>
      </p:pic>
      <p:pic>
        <p:nvPicPr>
          <p:cNvPr id="2097155" name="Рисунок 12"/>
          <p:cNvPicPr>
            <a:picLocks noChangeAspect="1"/>
          </p:cNvPicPr>
          <p:nvPr/>
        </p:nvPicPr>
        <p:blipFill>
          <a:blip xmlns:r="http://schemas.openxmlformats.org/officeDocument/2006/relationships" r:embed="rId18"/>
          <a:stretch>
            <a:fillRect/>
          </a:stretch>
        </p:blipFill>
        <p:spPr>
          <a:xfrm>
            <a:off x="5460172" y="3004769"/>
            <a:ext cx="4435889" cy="2484098"/>
          </a:xfrm>
          <a:prstGeom prst="rect"/>
        </p:spPr>
      </p:pic>
    </p:spTree>
  </p:cSld>
  <p:clrMapOvr>
    <a:masterClrMapping/>
  </p:clrMapOvr>
  <p:timing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 dpi="0">
          <a:blip xmlns:r="http://schemas.openxmlformats.org/officeDocument/2006/relationships" r:embed="rId1">
            <a:alphaModFix amt="71000"/>
            <a:lum/>
          </a:blip>
          <a:srcRect/>
          <a:stretch>
            <a:fillRect t="-6000" b="-6000"/>
          </a:stretch>
        </a:blipFill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Заголовок 1"/>
          <p:cNvSpPr>
            <a:spLocks noGrp="1"/>
          </p:cNvSpPr>
          <p:nvPr>
            <p:ph type="title"/>
          </p:nvPr>
        </p:nvSpPr>
        <p:spPr>
          <a:xfrm>
            <a:off x="839788" y="99392"/>
            <a:ext cx="10361612" cy="1123122"/>
          </a:xfrm>
        </p:spPr>
        <p:txBody>
          <a:bodyPr/>
          <a:p>
            <a:pPr algn="ctr"/>
            <a:r>
              <a:rPr b="1"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События</a:t>
            </a:r>
            <a:r>
              <a:rPr b="1" dirty="0" lang="en-US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b="1"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которые привели к падению Западной Римской империи</a:t>
            </a:r>
            <a:endParaRPr b="1" dirty="0" lang="ru-RU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07" name="Текст 3"/>
          <p:cNvSpPr>
            <a:spLocks noGrp="1"/>
          </p:cNvSpPr>
          <p:nvPr>
            <p:ph type="body" sz="half" idx="2"/>
          </p:nvPr>
        </p:nvSpPr>
        <p:spPr>
          <a:xfrm>
            <a:off x="760275" y="1182469"/>
            <a:ext cx="5039139" cy="5436702"/>
          </a:xfrm>
        </p:spPr>
        <p:txBody>
          <a:bodyPr>
            <a:normAutofit fontScale="93750" lnSpcReduction="20000"/>
          </a:bodyPr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В 401 г. в государство вторглись вестготы во главе с </a:t>
            </a:r>
            <a:r>
              <a:rPr dirty="0" lang="ru-RU" err="1" smtClean="0">
                <a:solidFill>
                  <a:schemeClr val="bg1"/>
                </a:solidFill>
              </a:rPr>
              <a:t>Аларихом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но были разбиты в 402 г. 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В 404 г. в Рим вторглись варвары – остготы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вандалы и бургунды во главе с </a:t>
            </a:r>
            <a:r>
              <a:rPr dirty="0" lang="ru-RU" err="1" smtClean="0">
                <a:solidFill>
                  <a:schemeClr val="bg1"/>
                </a:solidFill>
              </a:rPr>
              <a:t>Радагайсом</a:t>
            </a:r>
            <a:r>
              <a:rPr dirty="0" lang="ru-RU" smtClean="0">
                <a:solidFill>
                  <a:schemeClr val="bg1"/>
                </a:solidFill>
              </a:rPr>
              <a:t>. Это вторжение также было остановлено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но с большим трудом. А сделал это опекун и воспитатель молодого императора </a:t>
            </a:r>
            <a:r>
              <a:rPr dirty="0" lang="ru-RU" err="1" smtClean="0">
                <a:solidFill>
                  <a:schemeClr val="bg1"/>
                </a:solidFill>
              </a:rPr>
              <a:t>Гонория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вандал </a:t>
            </a:r>
            <a:r>
              <a:rPr dirty="0" lang="ru-RU" err="1" smtClean="0">
                <a:solidFill>
                  <a:schemeClr val="bg1"/>
                </a:solidFill>
              </a:rPr>
              <a:t>Стилихон</a:t>
            </a:r>
            <a:r>
              <a:rPr dirty="0" lang="ru-RU" smtClean="0">
                <a:solidFill>
                  <a:schemeClr val="bg1"/>
                </a:solidFill>
              </a:rPr>
              <a:t>. Он являлся фактическим правителем при жизни </a:t>
            </a:r>
            <a:r>
              <a:rPr dirty="0" lang="ru-RU" err="1" smtClean="0">
                <a:solidFill>
                  <a:schemeClr val="bg1"/>
                </a:solidFill>
              </a:rPr>
              <a:t>Гонория</a:t>
            </a:r>
            <a:r>
              <a:rPr dirty="0" lang="ru-RU" smtClean="0">
                <a:solidFill>
                  <a:schemeClr val="bg1"/>
                </a:solidFill>
              </a:rPr>
              <a:t>. Позже его оклеветали и казнили.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После казни </a:t>
            </a:r>
            <a:r>
              <a:rPr dirty="0" lang="ru-RU" err="1" smtClean="0">
                <a:solidFill>
                  <a:schemeClr val="bg1"/>
                </a:solidFill>
              </a:rPr>
              <a:t>Гонорий</a:t>
            </a:r>
            <a:r>
              <a:rPr dirty="0" lang="ru-RU" smtClean="0">
                <a:solidFill>
                  <a:schemeClr val="bg1"/>
                </a:solidFill>
              </a:rPr>
              <a:t> начинал преследование сторонников </a:t>
            </a:r>
            <a:r>
              <a:rPr dirty="0" lang="ru-RU" err="1" smtClean="0">
                <a:solidFill>
                  <a:schemeClr val="bg1"/>
                </a:solidFill>
              </a:rPr>
              <a:t>Стилихона</a:t>
            </a:r>
            <a:r>
              <a:rPr dirty="0" lang="ru-RU" smtClean="0">
                <a:solidFill>
                  <a:schemeClr val="bg1"/>
                </a:solidFill>
              </a:rPr>
              <a:t>. Как результат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часть военнослужащих перешла на сторону </a:t>
            </a:r>
            <a:r>
              <a:rPr dirty="0" lang="ru-RU" err="1" smtClean="0">
                <a:solidFill>
                  <a:schemeClr val="bg1"/>
                </a:solidFill>
              </a:rPr>
              <a:t>Алариха</a:t>
            </a:r>
            <a:r>
              <a:rPr dirty="0" lang="ru-RU" smtClean="0">
                <a:solidFill>
                  <a:schemeClr val="bg1"/>
                </a:solidFill>
              </a:rPr>
              <a:t>. 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409-410 г. Второй поход на Рим во главе с </a:t>
            </a:r>
            <a:r>
              <a:rPr dirty="0" lang="ru-RU" err="1" smtClean="0">
                <a:solidFill>
                  <a:schemeClr val="bg1"/>
                </a:solidFill>
              </a:rPr>
              <a:t>Аларихом</a:t>
            </a:r>
            <a:r>
              <a:rPr dirty="0" lang="ru-RU" smtClean="0">
                <a:solidFill>
                  <a:schemeClr val="bg1"/>
                </a:solidFill>
              </a:rPr>
              <a:t>. Двухдневное разорение Рима. Император даже не пытался помочь городу при этом бедствии. Вместо помощи территории в Аквитании были отданы вестготам.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Захват части территорий узурпатором Константином. В 411 году враг был разбит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и единство территорий </a:t>
            </a:r>
            <a:r>
              <a:rPr dirty="0" lang="ru-RU" err="1" smtClean="0">
                <a:solidFill>
                  <a:schemeClr val="bg1"/>
                </a:solidFill>
              </a:rPr>
              <a:t>восстанвилось</a:t>
            </a:r>
            <a:r>
              <a:rPr dirty="0" lang="ru-RU" smtClean="0">
                <a:solidFill>
                  <a:schemeClr val="bg1"/>
                </a:solidFill>
              </a:rPr>
              <a:t>.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После смерти </a:t>
            </a:r>
            <a:r>
              <a:rPr dirty="0" lang="ru-RU" err="1" smtClean="0">
                <a:solidFill>
                  <a:schemeClr val="bg1"/>
                </a:solidFill>
              </a:rPr>
              <a:t>Гонория</a:t>
            </a:r>
            <a:r>
              <a:rPr dirty="0" lang="ru-RU" smtClean="0">
                <a:solidFill>
                  <a:schemeClr val="bg1"/>
                </a:solidFill>
              </a:rPr>
              <a:t> натиск варваров усилился. </a:t>
            </a:r>
            <a:endParaRPr dirty="0" lang="ru-RU">
              <a:solidFill>
                <a:schemeClr val="bg1"/>
              </a:solidFill>
            </a:endParaRPr>
          </a:p>
        </p:txBody>
      </p:sp>
      <p:sp>
        <p:nvSpPr>
          <p:cNvPr id="1048608" name="TextBox 4"/>
          <p:cNvSpPr txBox="1"/>
          <p:nvPr/>
        </p:nvSpPr>
        <p:spPr>
          <a:xfrm>
            <a:off x="6510129" y="1222514"/>
            <a:ext cx="5292520" cy="5158740"/>
          </a:xfrm>
          <a:prstGeom prst="rect"/>
          <a:noFill/>
        </p:spPr>
        <p:txBody>
          <a:bodyPr rtlCol="0" wrap="square">
            <a:spAutoFit/>
          </a:bodyPr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429 г. Начало захвата провинции Африки племенами вандалов и аланов. 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451 г. Вторжение племен гуннов во главе с вождем Аттилой. Они были остановлены римским полководцем </a:t>
            </a:r>
            <a:r>
              <a:rPr dirty="0" lang="ru-RU" err="1" smtClean="0">
                <a:solidFill>
                  <a:schemeClr val="bg1"/>
                </a:solidFill>
              </a:rPr>
              <a:t>Аэцием</a:t>
            </a:r>
            <a:r>
              <a:rPr dirty="0" lang="ru-RU" smtClean="0">
                <a:solidFill>
                  <a:schemeClr val="bg1"/>
                </a:solidFill>
              </a:rPr>
              <a:t> вместе с несколькими варварскими племенами.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Приход к власти </a:t>
            </a:r>
            <a:r>
              <a:rPr dirty="0" lang="ru-RU" err="1" smtClean="0">
                <a:solidFill>
                  <a:schemeClr val="bg1"/>
                </a:solidFill>
              </a:rPr>
              <a:t>Аэция</a:t>
            </a:r>
            <a:endParaRPr dirty="0" lang="ru-RU" smtClean="0">
              <a:solidFill>
                <a:schemeClr val="bg1"/>
              </a:solidFill>
            </a:endParaRP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Казнь </a:t>
            </a:r>
            <a:r>
              <a:rPr dirty="0" lang="ru-RU" err="1" smtClean="0">
                <a:solidFill>
                  <a:schemeClr val="bg1"/>
                </a:solidFill>
              </a:rPr>
              <a:t>Аэция</a:t>
            </a:r>
            <a:r>
              <a:rPr dirty="0" lang="ru-RU" smtClean="0">
                <a:solidFill>
                  <a:schemeClr val="bg1"/>
                </a:solidFill>
              </a:rPr>
              <a:t> из-за интриг врагов.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455 г. Разорение Рима Вандалами. Подчинение вандалами Сицилии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Сардинии и Корсики. 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457 г. Захват </a:t>
            </a:r>
            <a:r>
              <a:rPr dirty="0" lang="ru-RU" err="1" smtClean="0">
                <a:solidFill>
                  <a:schemeClr val="bg1"/>
                </a:solidFill>
              </a:rPr>
              <a:t>буругундами</a:t>
            </a:r>
            <a:r>
              <a:rPr dirty="0" lang="ru-RU" smtClean="0">
                <a:solidFill>
                  <a:schemeClr val="bg1"/>
                </a:solidFill>
              </a:rPr>
              <a:t> бассейна </a:t>
            </a:r>
            <a:r>
              <a:rPr dirty="0" lang="ru-RU" err="1" smtClean="0">
                <a:solidFill>
                  <a:schemeClr val="bg1"/>
                </a:solidFill>
              </a:rPr>
              <a:t>Родана</a:t>
            </a:r>
            <a:r>
              <a:rPr dirty="0" lang="ru-RU" smtClean="0">
                <a:solidFill>
                  <a:schemeClr val="bg1"/>
                </a:solidFill>
              </a:rPr>
              <a:t>. Создание самостоятельного государства.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При правлении Флавия Юлия </a:t>
            </a:r>
            <a:r>
              <a:rPr dirty="0" lang="ru-RU" err="1" smtClean="0">
                <a:solidFill>
                  <a:schemeClr val="bg1"/>
                </a:solidFill>
              </a:rPr>
              <a:t>Майориана</a:t>
            </a:r>
            <a:r>
              <a:rPr dirty="0" lang="ru-RU" smtClean="0">
                <a:solidFill>
                  <a:schemeClr val="bg1"/>
                </a:solidFill>
              </a:rPr>
              <a:t> отвоевываются обратно для Рима часть Испании и часть Галлии. 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dirty="0" lang="ru-RU" smtClean="0">
                <a:solidFill>
                  <a:schemeClr val="bg1"/>
                </a:solidFill>
              </a:rPr>
              <a:t>461 г. Убийство Флавия варварским военачальником </a:t>
            </a:r>
            <a:r>
              <a:rPr dirty="0" lang="ru-RU" err="1" smtClean="0">
                <a:solidFill>
                  <a:schemeClr val="bg1"/>
                </a:solidFill>
              </a:rPr>
              <a:t>Рицемером</a:t>
            </a:r>
            <a:r>
              <a:rPr dirty="0" lang="ru-RU" smtClean="0">
                <a:solidFill>
                  <a:schemeClr val="bg1"/>
                </a:solidFill>
              </a:rPr>
              <a:t>. Продолжение упадка Западной Римской империи. </a:t>
            </a:r>
            <a:endParaRPr dirty="0"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 dpi="0">
          <a:blip xmlns:r="http://schemas.openxmlformats.org/officeDocument/2006/relationships" r:embed="rId1">
            <a:alphaModFix amt="71000"/>
            <a:lum/>
          </a:blip>
          <a:srcRect/>
          <a:stretch>
            <a:fillRect t="-6000" b="-6000"/>
          </a:stretch>
        </a:blipFill>
      </p:bgPr>
    </p:bg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Заголовок 1"/>
          <p:cNvSpPr>
            <a:spLocks noGrp="1"/>
          </p:cNvSpPr>
          <p:nvPr>
            <p:ph type="title"/>
          </p:nvPr>
        </p:nvSpPr>
        <p:spPr>
          <a:xfrm>
            <a:off x="238539" y="188843"/>
            <a:ext cx="11807687" cy="1182757"/>
          </a:xfrm>
        </p:spPr>
        <p:txBody>
          <a:bodyPr>
            <a:normAutofit fontScale="90000"/>
          </a:bodyPr>
          <a:p>
            <a:pPr algn="ctr"/>
            <a:r>
              <a:rPr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Личности имеющие отношение к падению Западной Римской империи</a:t>
            </a:r>
            <a:endParaRPr dirty="0" lang="ru-RU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97156" name="Picture 6" descr="https://psv4.userapi.com/c236331/u346173400/docs/d33/1e20a36afa7a/gonorij-transformed.png?extra=Oj_nP1uM6Yft_X0HjeUItaQDOBB8rYTpyUSe52zFW7mR6Z5OJl-ScBHE1TNx7UrO3XOIq1Dk3Ks_TmgZQv7Bi3-zne7Nau6IZO_MDxrenVdjMbyDLfW3Nwh9_342OKBPJct9CpSTk7UCnFu2D5PHzfHzvz0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-107693" y="1371600"/>
            <a:ext cx="2180121" cy="3191699"/>
          </a:xfrm>
          <a:prstGeom prst="rect"/>
          <a:noFill/>
        </p:spPr>
      </p:pic>
      <p:pic>
        <p:nvPicPr>
          <p:cNvPr id="2097157" name="Picture 8" descr="https://psv4.userapi.com/c237131/u346173400/docs/d20/7a34fad98870/konstantin-transformed.png?extra=DA6Fsqkiac9cy9T6Zz3-wMA5KEQ8Ujk_oSOd5ylivNTE2ZTq5XIdtfD0X17MgRQTaqkg0oPlXNU33MLYJQmQ3QeFZ8asQTWgWHCL7EF7-CmYgIBZRTR3VP98eeL89CTk1vMrsv7pW3gZOPS4NyDRQWFvgl8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3"/>
          <a:srcRect/>
          <a:stretch>
            <a:fillRect/>
          </a:stretch>
        </p:blipFill>
        <p:spPr bwMode="auto">
          <a:xfrm>
            <a:off x="2444310" y="1371600"/>
            <a:ext cx="2535911" cy="2989516"/>
          </a:xfrm>
          <a:prstGeom prst="rect"/>
          <a:noFill/>
        </p:spPr>
      </p:pic>
      <p:pic>
        <p:nvPicPr>
          <p:cNvPr id="2097158" name="Picture 14" descr="https://psv4.userapi.com/c235031/u346173400/docs/d59/ed88ca2ddf5a/aecij-transformed.png?extra=XYkjtYHFdoeYIQaLdfSVPKf6wgKIMyNeAHARDHv8UGlsk-CcSN10y-n_X7_MLqCddSSa_BG27rVipj6TqHNm1p88PhlJxhPkX16xRksTtBL9rtxMcBcwpRvtJERMQCK-tRbQJ3K6asHIuQj8GhBMeJl0jZI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4"/>
          <a:srcRect/>
          <a:stretch>
            <a:fillRect/>
          </a:stretch>
        </p:blipFill>
        <p:spPr bwMode="auto">
          <a:xfrm>
            <a:off x="5352103" y="1371600"/>
            <a:ext cx="2889125" cy="3063208"/>
          </a:xfrm>
          <a:prstGeom prst="rect"/>
          <a:noFill/>
        </p:spPr>
      </p:pic>
      <p:pic>
        <p:nvPicPr>
          <p:cNvPr id="2097159" name="Picture 18" descr="https://psv4.userapi.com/c237331/u346173400/docs/d48/3a511a641724/yulij-transformed.png?extra=htU3VLkf4F4zPw4UATS5l4V9tnNL0c-3KWcunq1Hd9-456yK58NjT9hRJD5Gaov2u3kZAW9kZcV6ebPRlGzfGi081BoOJIAXcOoFlShGU5z093JOBG57unU4CXza2RZQte_ZtF20qS7HOgkDqgaIJAK8_cU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5"/>
          <a:srcRect/>
          <a:stretch>
            <a:fillRect/>
          </a:stretch>
        </p:blipFill>
        <p:spPr bwMode="auto">
          <a:xfrm>
            <a:off x="8825948" y="1371600"/>
            <a:ext cx="2978426" cy="3063208"/>
          </a:xfrm>
          <a:prstGeom prst="rect"/>
          <a:noFill/>
        </p:spPr>
      </p:pic>
      <p:sp>
        <p:nvSpPr>
          <p:cNvPr id="1048614" name="TextBox 2"/>
          <p:cNvSpPr txBox="1"/>
          <p:nvPr/>
        </p:nvSpPr>
        <p:spPr>
          <a:xfrm>
            <a:off x="127601" y="4563299"/>
            <a:ext cx="2078886" cy="1958341"/>
          </a:xfrm>
          <a:prstGeom prst="rect"/>
          <a:noFill/>
        </p:spPr>
        <p:txBody>
          <a:bodyPr rtlCol="0" wrap="square">
            <a:spAutoFit/>
          </a:bodyPr>
          <a:p>
            <a:r>
              <a:rPr dirty="0" lang="ru-RU" smtClean="0">
                <a:solidFill>
                  <a:schemeClr val="bg1"/>
                </a:solidFill>
              </a:rPr>
              <a:t>Флавий </a:t>
            </a:r>
            <a:r>
              <a:rPr dirty="0" lang="ru-RU" err="1" smtClean="0">
                <a:solidFill>
                  <a:schemeClr val="bg1"/>
                </a:solidFill>
              </a:rPr>
              <a:t>Гонорий</a:t>
            </a:r>
            <a:r>
              <a:rPr dirty="0" lang="ru-RU" smtClean="0">
                <a:solidFill>
                  <a:schemeClr val="bg1"/>
                </a:solidFill>
              </a:rPr>
              <a:t> Август </a:t>
            </a:r>
          </a:p>
          <a:p>
            <a:r>
              <a:rPr dirty="0" lang="ru-RU" smtClean="0">
                <a:solidFill>
                  <a:schemeClr val="bg1"/>
                </a:solidFill>
              </a:rPr>
              <a:t>(первый император после разделения единой Римской империи)</a:t>
            </a:r>
            <a:endParaRPr dirty="0" lang="ru-RU">
              <a:solidFill>
                <a:schemeClr val="bg1"/>
              </a:solidFill>
            </a:endParaRPr>
          </a:p>
        </p:txBody>
      </p:sp>
      <p:sp>
        <p:nvSpPr>
          <p:cNvPr id="1048615" name="TextBox 4"/>
          <p:cNvSpPr txBox="1"/>
          <p:nvPr/>
        </p:nvSpPr>
        <p:spPr>
          <a:xfrm>
            <a:off x="2962578" y="4563299"/>
            <a:ext cx="2017643" cy="1631216"/>
          </a:xfrm>
          <a:prstGeom prst="rect"/>
          <a:noFill/>
        </p:spPr>
        <p:txBody>
          <a:bodyPr rtlCol="0" wrap="square">
            <a:spAutoFit/>
          </a:bodyPr>
          <a:p>
            <a:r>
              <a:rPr dirty="0" sz="2000" lang="ru-RU" smtClean="0">
                <a:solidFill>
                  <a:schemeClr val="bg1"/>
                </a:solidFill>
              </a:rPr>
              <a:t>Константин </a:t>
            </a:r>
            <a:r>
              <a:rPr dirty="0" sz="2000" lang="en-US" smtClean="0">
                <a:solidFill>
                  <a:schemeClr val="bg1"/>
                </a:solidFill>
              </a:rPr>
              <a:t>III </a:t>
            </a:r>
          </a:p>
          <a:p>
            <a:r>
              <a:rPr dirty="0" sz="2000" lang="en-US" smtClean="0">
                <a:solidFill>
                  <a:schemeClr val="bg1"/>
                </a:solidFill>
              </a:rPr>
              <a:t>(</a:t>
            </a:r>
            <a:r>
              <a:rPr dirty="0" sz="2000" lang="ru-RU" smtClean="0">
                <a:solidFill>
                  <a:schemeClr val="bg1"/>
                </a:solidFill>
              </a:rPr>
              <a:t>римский император-узурпатор в 407-411 годах)</a:t>
            </a:r>
            <a:endParaRPr dirty="0" sz="2000" lang="ru-RU">
              <a:solidFill>
                <a:schemeClr val="bg1"/>
              </a:solidFill>
            </a:endParaRPr>
          </a:p>
        </p:txBody>
      </p:sp>
      <p:sp>
        <p:nvSpPr>
          <p:cNvPr id="1048616" name="TextBox 5"/>
          <p:cNvSpPr txBox="1"/>
          <p:nvPr/>
        </p:nvSpPr>
        <p:spPr>
          <a:xfrm>
            <a:off x="5272590" y="4563299"/>
            <a:ext cx="2889125" cy="1958340"/>
          </a:xfrm>
          <a:prstGeom prst="rect"/>
          <a:noFill/>
        </p:spPr>
        <p:txBody>
          <a:bodyPr rtlCol="0" wrap="square">
            <a:spAutoFit/>
          </a:bodyPr>
          <a:p>
            <a:r>
              <a:rPr dirty="0" lang="ru-RU" smtClean="0">
                <a:solidFill>
                  <a:schemeClr val="bg1"/>
                </a:solidFill>
              </a:rPr>
              <a:t>Флавий </a:t>
            </a:r>
            <a:r>
              <a:rPr dirty="0" lang="ru-RU" err="1" smtClean="0">
                <a:solidFill>
                  <a:schemeClr val="bg1"/>
                </a:solidFill>
              </a:rPr>
              <a:t>Аэций</a:t>
            </a:r>
            <a:r>
              <a:rPr dirty="0" lang="ru-RU" smtClean="0">
                <a:solidFill>
                  <a:schemeClr val="bg1"/>
                </a:solidFill>
              </a:rPr>
              <a:t> </a:t>
            </a:r>
          </a:p>
          <a:p>
            <a:r>
              <a:rPr dirty="0" lang="ru-RU" smtClean="0">
                <a:solidFill>
                  <a:schemeClr val="bg1"/>
                </a:solidFill>
              </a:rPr>
              <a:t>(спаситель Западной Римской империи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ее полководец и трехкратный консул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которого называют «последний из римлян»)</a:t>
            </a:r>
            <a:endParaRPr dirty="0" lang="ru-RU">
              <a:solidFill>
                <a:schemeClr val="bg1"/>
              </a:solidFill>
            </a:endParaRPr>
          </a:p>
        </p:txBody>
      </p:sp>
      <p:sp>
        <p:nvSpPr>
          <p:cNvPr id="1048617" name="TextBox 6"/>
          <p:cNvSpPr txBox="1"/>
          <p:nvPr/>
        </p:nvSpPr>
        <p:spPr>
          <a:xfrm>
            <a:off x="8938591" y="4463403"/>
            <a:ext cx="2958548" cy="2225040"/>
          </a:xfrm>
          <a:prstGeom prst="rect"/>
          <a:noFill/>
        </p:spPr>
        <p:txBody>
          <a:bodyPr rtlCol="0" wrap="square">
            <a:spAutoFit/>
          </a:bodyPr>
          <a:p>
            <a:r>
              <a:rPr dirty="0" lang="ru-RU" smtClean="0">
                <a:solidFill>
                  <a:schemeClr val="bg1"/>
                </a:solidFill>
              </a:rPr>
              <a:t>Флавий Юлий Валерий </a:t>
            </a:r>
            <a:r>
              <a:rPr dirty="0" lang="ru-RU" err="1" smtClean="0">
                <a:solidFill>
                  <a:schemeClr val="bg1"/>
                </a:solidFill>
              </a:rPr>
              <a:t>Майориан</a:t>
            </a:r>
            <a:r>
              <a:rPr dirty="0" lang="ru-RU" smtClean="0">
                <a:solidFill>
                  <a:schemeClr val="bg1"/>
                </a:solidFill>
              </a:rPr>
              <a:t> </a:t>
            </a:r>
          </a:p>
          <a:p>
            <a:r>
              <a:rPr dirty="0" lang="ru-RU" smtClean="0">
                <a:solidFill>
                  <a:schemeClr val="bg1"/>
                </a:solidFill>
              </a:rPr>
              <a:t>(один из последних императоров Западной Римской империи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который неудачно пытался сохранить государство)</a:t>
            </a:r>
            <a:endParaRPr dirty="0"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 dpi="0">
          <a:blip xmlns:r="http://schemas.openxmlformats.org/officeDocument/2006/relationships" r:embed="rId1">
            <a:alphaModFix amt="84000"/>
            <a:lum/>
          </a:blip>
          <a:srcRect/>
          <a:stretch>
            <a:fillRect t="-15000" b="-15000"/>
          </a:stretch>
        </a:blipFill>
      </p:bgPr>
    </p:bg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Picture 8" descr="Вождь Одоакр, разрушитель Римской империи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4638122" y="3386622"/>
            <a:ext cx="5067300" cy="3095625"/>
          </a:xfrm>
          <a:prstGeom prst="rect"/>
          <a:noFill/>
        </p:spPr>
      </p:pic>
      <p:sp>
        <p:nvSpPr>
          <p:cNvPr id="1048624" name="Заголовок 1"/>
          <p:cNvSpPr>
            <a:spLocks noGrp="1"/>
          </p:cNvSpPr>
          <p:nvPr>
            <p:ph type="title"/>
          </p:nvPr>
        </p:nvSpPr>
        <p:spPr>
          <a:xfrm>
            <a:off x="457200" y="218662"/>
            <a:ext cx="11330609" cy="606286"/>
          </a:xfrm>
        </p:spPr>
        <p:txBody>
          <a:bodyPr/>
          <a:p>
            <a:r>
              <a:rPr b="1"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Окончательное падение Западной Римской империи</a:t>
            </a:r>
            <a:endParaRPr b="1" dirty="0" lang="ru-RU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25" name="Текст 3"/>
          <p:cNvSpPr>
            <a:spLocks noGrp="1"/>
          </p:cNvSpPr>
          <p:nvPr>
            <p:ph type="body" sz="half" idx="2"/>
          </p:nvPr>
        </p:nvSpPr>
        <p:spPr>
          <a:xfrm>
            <a:off x="546652" y="954157"/>
            <a:ext cx="3932237" cy="5625547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p>
            <a:r>
              <a:rPr dirty="0" sz="1800" lang="ru-RU" smtClean="0">
                <a:solidFill>
                  <a:schemeClr val="bg1"/>
                </a:solidFill>
              </a:rPr>
              <a:t>Каждый процесс несет за собой какой-либо результат. Иногда положительный иногда отрицательный. </a:t>
            </a:r>
          </a:p>
          <a:p>
            <a:r>
              <a:rPr dirty="0" sz="1800" lang="ru-RU" smtClean="0">
                <a:solidFill>
                  <a:schemeClr val="bg1"/>
                </a:solidFill>
              </a:rPr>
              <a:t>Что же стало точкой невозврата в истории Западной Римской империи и остановило ее от возвращения к былой славе? </a:t>
            </a:r>
          </a:p>
          <a:p>
            <a:r>
              <a:rPr dirty="0" sz="1800" lang="ru-RU" smtClean="0">
                <a:solidFill>
                  <a:schemeClr val="bg1"/>
                </a:solidFill>
              </a:rPr>
              <a:t>Это произошло в 476 г.</a:t>
            </a:r>
            <a:r>
              <a:rPr dirty="0" sz="1800" lang="en-US" smtClean="0">
                <a:solidFill>
                  <a:schemeClr val="bg1"/>
                </a:solidFill>
              </a:rPr>
              <a:t>,</a:t>
            </a:r>
            <a:r>
              <a:rPr dirty="0" sz="1800" lang="ru-RU" smtClean="0">
                <a:solidFill>
                  <a:schemeClr val="bg1"/>
                </a:solidFill>
              </a:rPr>
              <a:t> когда Германский военачальник </a:t>
            </a:r>
            <a:r>
              <a:rPr dirty="0" sz="1800" lang="ru-RU" err="1" smtClean="0">
                <a:solidFill>
                  <a:schemeClr val="bg1"/>
                </a:solidFill>
              </a:rPr>
              <a:t>Одоакр</a:t>
            </a:r>
            <a:r>
              <a:rPr dirty="0" sz="1800" lang="ru-RU" smtClean="0">
                <a:solidFill>
                  <a:schemeClr val="bg1"/>
                </a:solidFill>
              </a:rPr>
              <a:t> лишил власти последнего Римского императора – Ромула Августа. </a:t>
            </a:r>
            <a:r>
              <a:rPr dirty="0" sz="1800" lang="ru-RU" err="1" smtClean="0">
                <a:solidFill>
                  <a:schemeClr val="bg1"/>
                </a:solidFill>
              </a:rPr>
              <a:t>Одоакр</a:t>
            </a:r>
            <a:r>
              <a:rPr dirty="0" sz="1800" lang="ru-RU" smtClean="0">
                <a:solidFill>
                  <a:schemeClr val="bg1"/>
                </a:solidFill>
              </a:rPr>
              <a:t> заставил его отречься от престола. Также германский военачальник отослал все символы западно-римского императора в Восточную Римскую империю здешнему императору Зенону. Символами являлись пурпурный плащ и диадема.</a:t>
            </a:r>
          </a:p>
          <a:p>
            <a:r>
              <a:rPr dirty="0" sz="1800" lang="ru-RU" smtClean="0">
                <a:solidFill>
                  <a:schemeClr val="bg1"/>
                </a:solidFill>
              </a:rPr>
              <a:t>Так Западная Римская империя прекратила свое существование.  </a:t>
            </a:r>
          </a:p>
        </p:txBody>
      </p:sp>
      <p:pic>
        <p:nvPicPr>
          <p:cNvPr id="2097161" name="Picture 6" descr="ОДОАКР - походы, завоевания - битвы, даты - Кратко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3"/>
          <a:srcRect/>
          <a:stretch>
            <a:fillRect/>
          </a:stretch>
        </p:blipFill>
        <p:spPr bwMode="auto">
          <a:xfrm>
            <a:off x="9452113" y="1051629"/>
            <a:ext cx="2610540" cy="5438625"/>
          </a:xfrm>
          <a:prstGeom prst="rect"/>
          <a:noFill/>
        </p:spPr>
      </p:pic>
      <p:pic>
        <p:nvPicPr>
          <p:cNvPr id="2097162" name="Picture 2" descr="https://psv4.userapi.com/c240331/u346173400/docs/d58/4081a1602a7f/romul-avgust-transformed.png?extra=JJJiiu-M70xzqF-UNgu-Okj33EyorA1sYyP4SatSbffMAWuNImvCLBnOL3nP6rSnj0BtVX3ypvgzDbRqUMTtiRL5c5tyxQKfqTiPKpKNfmX8QhpzrsreRboacz6pcMvsvtcbALTSrQRtDzCVH0VQL8Y6AcE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4"/>
          <a:srcRect/>
          <a:stretch>
            <a:fillRect/>
          </a:stretch>
        </p:blipFill>
        <p:spPr bwMode="auto">
          <a:xfrm>
            <a:off x="7171772" y="1371601"/>
            <a:ext cx="2368964" cy="2183986"/>
          </a:xfrm>
          <a:prstGeom prst="rect"/>
          <a:noFill/>
        </p:spPr>
      </p:pic>
    </p:spTree>
  </p:cSld>
  <p:clrMapOvr>
    <a:masterClrMapping/>
  </p:clrMapOvr>
  <p:timing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 dpi="0">
          <a:blip xmlns:r="http://schemas.openxmlformats.org/officeDocument/2006/relationships" r:embed="rId1">
            <a:alphaModFix amt="70000"/>
            <a:lum/>
          </a:blip>
          <a:srcRect/>
          <a:stretch>
            <a:fillRect t="-6000" b="-6000"/>
          </a:stretch>
        </a:blipFill>
      </p:bgPr>
    </p:bg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b="1"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Последствия падения Западной Римской империи</a:t>
            </a:r>
            <a:endParaRPr b="1" dirty="0" lang="ru-RU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32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8571" lnSpcReduction="10000"/>
          </a:bodyPr>
          <a:p>
            <a:pPr indent="0" marL="0">
              <a:buNone/>
            </a:pPr>
            <a:r>
              <a:rPr dirty="0" lang="ru-RU" smtClean="0">
                <a:solidFill>
                  <a:schemeClr val="bg1"/>
                </a:solidFill>
              </a:rPr>
              <a:t>Последствия крушения двенадцати векового государства были достаточно противоречивыми. </a:t>
            </a:r>
          </a:p>
          <a:p>
            <a:pPr indent="0" marL="0">
              <a:buNone/>
            </a:pPr>
            <a:r>
              <a:rPr dirty="0" lang="ru-RU" smtClean="0">
                <a:solidFill>
                  <a:schemeClr val="bg1"/>
                </a:solidFill>
              </a:rPr>
              <a:t>На территории бывшей Западной Римской империи образовалось собственное варварское королевство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во главе которого стоял </a:t>
            </a:r>
            <a:r>
              <a:rPr dirty="0" lang="ru-RU" err="1" smtClean="0">
                <a:solidFill>
                  <a:schemeClr val="bg1"/>
                </a:solidFill>
              </a:rPr>
              <a:t>Одноакр</a:t>
            </a:r>
            <a:r>
              <a:rPr dirty="0" lang="ru-RU" smtClean="0">
                <a:solidFill>
                  <a:schemeClr val="bg1"/>
                </a:solidFill>
              </a:rPr>
              <a:t>. Из этого и начинается </a:t>
            </a:r>
            <a:r>
              <a:rPr dirty="0" lang="ru-RU" err="1" smtClean="0">
                <a:solidFill>
                  <a:schemeClr val="bg1"/>
                </a:solidFill>
              </a:rPr>
              <a:t>варваризация</a:t>
            </a:r>
            <a:r>
              <a:rPr dirty="0" lang="ru-RU" smtClean="0">
                <a:solidFill>
                  <a:schemeClr val="bg1"/>
                </a:solidFill>
              </a:rPr>
              <a:t> социальных отношений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так как варвары никак не хотели принимать римские нормы и представления о морали. </a:t>
            </a:r>
          </a:p>
          <a:p>
            <a:pPr indent="0" marL="0">
              <a:buNone/>
            </a:pPr>
            <a:r>
              <a:rPr dirty="0" lang="ru-RU" smtClean="0">
                <a:solidFill>
                  <a:schemeClr val="bg1"/>
                </a:solidFill>
              </a:rPr>
              <a:t>Были уничтожены многие римские архитектурные памятники</a:t>
            </a:r>
            <a:r>
              <a:rPr dirty="0" lang="en-US" smtClean="0">
                <a:solidFill>
                  <a:schemeClr val="bg1"/>
                </a:solidFill>
              </a:rPr>
              <a:t>,</a:t>
            </a:r>
            <a:r>
              <a:rPr dirty="0" lang="ru-RU" smtClean="0">
                <a:solidFill>
                  <a:schemeClr val="bg1"/>
                </a:solidFill>
              </a:rPr>
              <a:t> так как не являлись чем-то ценным для варварских племен.</a:t>
            </a:r>
          </a:p>
          <a:p>
            <a:pPr indent="0" marL="0">
              <a:buNone/>
            </a:pPr>
            <a:r>
              <a:rPr dirty="0" lang="ru-RU" smtClean="0">
                <a:solidFill>
                  <a:schemeClr val="bg1"/>
                </a:solidFill>
              </a:rPr>
              <a:t>Однако эта территория являлась заслоном для продвижения варваров по Европе. Поэтому положительные последствия крушения империи все же есть. </a:t>
            </a:r>
          </a:p>
          <a:p>
            <a:pPr indent="0" marL="0">
              <a:buNone/>
            </a:pPr>
            <a:r>
              <a:rPr dirty="0" lang="ru-RU" smtClean="0">
                <a:solidFill>
                  <a:schemeClr val="bg1"/>
                </a:solidFill>
              </a:rPr>
              <a:t>Также начинается распространение христианской идеологии</a:t>
            </a:r>
            <a:r>
              <a:rPr dirty="0" lang="en-US" smtClean="0">
                <a:solidFill>
                  <a:schemeClr val="bg1"/>
                </a:solidFill>
              </a:rPr>
              <a:t>, </a:t>
            </a:r>
            <a:r>
              <a:rPr dirty="0" lang="ru-RU" smtClean="0">
                <a:solidFill>
                  <a:schemeClr val="bg1"/>
                </a:solidFill>
              </a:rPr>
              <a:t>так как светская жизнь была поставлена под надзор церкви.</a:t>
            </a:r>
          </a:p>
          <a:p>
            <a:pPr indent="0" marL="0">
              <a:buNone/>
            </a:pPr>
            <a:endParaRPr dirty="0"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 dpi="0">
          <a:blip xmlns:r="http://schemas.openxmlformats.org/officeDocument/2006/relationships" r:embed="rId1">
            <a:alphaModFix amt="70000"/>
            <a:lum/>
          </a:blip>
          <a:srcRect/>
          <a:stretch>
            <a:fillRect t="-6000" b="-6000"/>
          </a:stretch>
        </a:blipFill>
      </p:bgPr>
    </p:bg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Заголовок 1"/>
          <p:cNvSpPr>
            <a:spLocks noGrp="1"/>
          </p:cNvSpPr>
          <p:nvPr>
            <p:ph type="title"/>
          </p:nvPr>
        </p:nvSpPr>
        <p:spPr>
          <a:xfrm>
            <a:off x="288235" y="275673"/>
            <a:ext cx="11589026" cy="1325563"/>
          </a:xfrm>
        </p:spPr>
        <p:txBody>
          <a:bodyPr/>
          <a:p>
            <a:pPr algn="ctr"/>
            <a:r>
              <a:rPr b="1"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Творчество</a:t>
            </a:r>
            <a:r>
              <a:rPr b="1" dirty="0" lang="en-US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b="1" dirty="0" lang="ru-RU" smtClean="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посвященное падению Западной Римской империи</a:t>
            </a:r>
            <a:endParaRPr b="1" dirty="0" lang="ru-RU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97163" name="Picture 2" descr="картина Падение Римской империи - художник Томас Коул - Архитектура фото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459854" y="1779105"/>
            <a:ext cx="5317208" cy="3264175"/>
          </a:xfrm>
          <a:prstGeom prst="rect"/>
          <a:noFill/>
        </p:spPr>
      </p:pic>
      <p:pic>
        <p:nvPicPr>
          <p:cNvPr id="2097164" name="Picture 4" descr="Разграбление Рима (455) — Википедия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3"/>
          <a:srcRect/>
          <a:stretch>
            <a:fillRect/>
          </a:stretch>
        </p:blipFill>
        <p:spPr bwMode="auto">
          <a:xfrm>
            <a:off x="6768592" y="1603150"/>
            <a:ext cx="4664582" cy="3440130"/>
          </a:xfrm>
          <a:prstGeom prst="rect"/>
          <a:noFill/>
        </p:spPr>
      </p:pic>
      <p:sp>
        <p:nvSpPr>
          <p:cNvPr id="1048634" name="TextBox 2"/>
          <p:cNvSpPr txBox="1"/>
          <p:nvPr/>
        </p:nvSpPr>
        <p:spPr>
          <a:xfrm>
            <a:off x="579124" y="5377070"/>
            <a:ext cx="5317208" cy="400110"/>
          </a:xfrm>
          <a:prstGeom prst="rect"/>
          <a:noFill/>
        </p:spPr>
        <p:txBody>
          <a:bodyPr rtlCol="0" wrap="square">
            <a:spAutoFit/>
          </a:bodyPr>
          <a:p>
            <a:r>
              <a:rPr dirty="0" sz="2000" lang="ru-RU" smtClean="0">
                <a:solidFill>
                  <a:schemeClr val="bg1"/>
                </a:solidFill>
              </a:rPr>
              <a:t>Томас </a:t>
            </a:r>
            <a:r>
              <a:rPr dirty="0" sz="2000" lang="ru-RU" err="1" smtClean="0">
                <a:solidFill>
                  <a:schemeClr val="bg1"/>
                </a:solidFill>
              </a:rPr>
              <a:t>Коул</a:t>
            </a:r>
            <a:r>
              <a:rPr dirty="0" sz="2000" lang="ru-RU" smtClean="0">
                <a:solidFill>
                  <a:schemeClr val="bg1"/>
                </a:solidFill>
              </a:rPr>
              <a:t> – Падение Римской Империи</a:t>
            </a:r>
            <a:endParaRPr dirty="0" sz="2000" lang="ru-RU">
              <a:solidFill>
                <a:schemeClr val="bg1"/>
              </a:solidFill>
            </a:endParaRPr>
          </a:p>
        </p:txBody>
      </p:sp>
      <p:sp>
        <p:nvSpPr>
          <p:cNvPr id="1048635" name="TextBox 3"/>
          <p:cNvSpPr txBox="1"/>
          <p:nvPr/>
        </p:nvSpPr>
        <p:spPr>
          <a:xfrm>
            <a:off x="6521678" y="5377070"/>
            <a:ext cx="5158409" cy="701039"/>
          </a:xfrm>
          <a:prstGeom prst="rect"/>
          <a:noFill/>
        </p:spPr>
        <p:txBody>
          <a:bodyPr rtlCol="0" wrap="square">
            <a:spAutoFit/>
          </a:bodyPr>
          <a:p>
            <a:r>
              <a:rPr dirty="0" sz="2000" lang="ru-RU" smtClean="0">
                <a:solidFill>
                  <a:schemeClr val="bg1"/>
                </a:solidFill>
              </a:rPr>
              <a:t>Карл Брюллов - </a:t>
            </a:r>
            <a:r>
              <a:rPr dirty="0" sz="2000" lang="ru-RU">
                <a:solidFill>
                  <a:schemeClr val="bg1"/>
                </a:solidFill>
              </a:rPr>
              <a:t>Нашествие </a:t>
            </a:r>
            <a:r>
              <a:rPr dirty="0" sz="2000" lang="ru-RU" err="1">
                <a:solidFill>
                  <a:schemeClr val="bg1"/>
                </a:solidFill>
              </a:rPr>
              <a:t>Гейзериха</a:t>
            </a:r>
            <a:r>
              <a:rPr dirty="0" sz="2000" lang="ru-RU">
                <a:solidFill>
                  <a:schemeClr val="bg1"/>
                </a:solidFill>
              </a:rPr>
              <a:t> на Рим.</a:t>
            </a:r>
          </a:p>
        </p:txBody>
      </p:sp>
    </p:spTree>
  </p:cSld>
  <p:clrMapOvr>
    <a:masterClrMapping/>
  </p:clrMapOvr>
  <p:timing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Падение Западной Римской империи</dc:title>
  <dc:creator>София</dc:creator>
  <cp:lastModifiedBy>София</cp:lastModifiedBy>
  <dcterms:created xsi:type="dcterms:W3CDTF">2023-01-15T02:33:15Z</dcterms:created>
  <dcterms:modified xsi:type="dcterms:W3CDTF">2024-03-17T07:55:18Z</dcterms:modified>
</cp:coreProperties>
</file>