
<file path=[Content_Types].xml><?xml version="1.0" encoding="utf-8"?>
<Types xmlns="http://schemas.openxmlformats.org/package/2006/content-types">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slides/slide41.xml" ContentType="application/vnd.openxmlformats-officedocument.presentationml.slide+xml"/>
  <Override PartName="/ppt/slides/slide32.xml" ContentType="application/vnd.openxmlformats-officedocument.presentationml.slide+xml"/>
  <Override PartName="/ppt/slides/slide36.xml" ContentType="application/vnd.openxmlformats-officedocument.presentationml.slide+xml"/>
  <Override PartName="/ppt/slides/slide30.xml" ContentType="application/vnd.openxmlformats-officedocument.presentationml.slide+xml"/>
  <Override PartName="/ppt/slides/slide28.xml" ContentType="application/vnd.openxmlformats-officedocument.presentationml.slide+xml"/>
  <Override PartName="/ppt/slides/slide34.xml" ContentType="application/vnd.openxmlformats-officedocument.presentationml.slide+xml"/>
  <Override PartName="/ppt/slides/slide27.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42.xml" ContentType="application/vnd.openxmlformats-officedocument.presentationml.slide+xml"/>
  <Override PartName="/ppt/slides/slide33.xml" ContentType="application/vnd.openxmlformats-officedocument.presentationml.slide+xml"/>
  <Override PartName="/ppt/slides/slide20.xml" ContentType="application/vnd.openxmlformats-officedocument.presentationml.slide+xml"/>
  <Override PartName="/ppt/slides/slide9.xml" ContentType="application/vnd.openxmlformats-officedocument.presentationml.slide+xml"/>
  <Override PartName="/ppt/slides/slide43.xml" ContentType="application/vnd.openxmlformats-officedocument.presentationml.slide+xml"/>
  <Override PartName="/ppt/slides/slide13.xml" ContentType="application/vnd.openxmlformats-officedocument.presentationml.slide+xml"/>
  <Override PartName="/ppt/slides/slide35.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40.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8.xml" ContentType="application/vnd.openxmlformats-officedocument.presentationml.slide+xml"/>
  <Override PartName="/ppt/slideLayouts/slideLayout10.xml" ContentType="application/vnd.openxmlformats-officedocument.presentationml.slideLayout+xml"/>
  <Override PartName="/ppt/slideLayouts/slideLayout4.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3.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s/slide37.xml" ContentType="application/vnd.openxmlformats-officedocument.presentationml.slide+xml"/>
  <Override PartName="/ppt/slideLayouts/slideLayout2.xml" ContentType="application/vnd.openxmlformats-officedocument.presentationml.slideLayout+xml"/>
  <Override PartName="/ppt/slides/slide22.xml" ContentType="application/vnd.openxmlformats-officedocument.presentationml.slide+xml"/>
  <Override PartName="/ppt/slideLayouts/slideLayout6.xml" ContentType="application/vnd.openxmlformats-officedocument.presentationml.slideLayout+xml"/>
  <Override PartName="/docProps/app.xml" ContentType="application/vnd.openxmlformats-officedocument.extended-properties+xml"/>
  <Override PartName="/ppt/slides/slide8.xml" ContentType="application/vnd.openxmlformats-officedocument.presentationml.slide+xml"/>
  <Override PartName="/ppt/slides/slide29.xml" ContentType="application/vnd.openxmlformats-officedocument.presentationml.slide+xml"/>
  <Override PartName="/ppt/slideLayouts/slideLayout5.xml" ContentType="application/vnd.openxmlformats-officedocument.presentationml.slideLayout+xml"/>
  <Override PartName="/ppt/slides/slide21.xml" ContentType="application/vnd.openxmlformats-officedocument.presentationml.slide+xml"/>
  <Override PartName="/docProps/core.xml" ContentType="application/vnd.openxmlformats-package.core-properties+xml"/>
  <Override PartName="/ppt/slides/slide4.xml" ContentType="application/vnd.openxmlformats-officedocument.presentationml.slide+xml"/>
  <Override PartName="/ppt/slides/slide19.xml" ContentType="application/vnd.openxmlformats-officedocument.presentationml.slide+xml"/>
  <Override PartName="/ppt/viewProps.xml" ContentType="application/vnd.openxmlformats-officedocument.presentationml.viewProps+xml"/>
  <Override PartName="/ppt/slides/slide31.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s/slide7.xml" ContentType="application/vnd.openxmlformats-officedocument.presentationml.slide+xml"/>
  <Override PartName="/ppt/slides/slide11.xml" ContentType="application/vnd.openxmlformats-officedocument.presentationml.slide+xml"/>
  <Override PartName="/ppt/slides/slide39.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slides/slide5.xml" ContentType="application/vnd.openxmlformats-officedocument.presentationml.slide+xml"/>
  <Override PartName="/ppt/slides/slide38.xml" ContentType="application/vnd.openxmlformats-officedocument.presentationml.slide+xml"/>
  <Override PartName="/ppt/tableStyles.xml" ContentType="application/vnd.openxmlformats-officedocument.presentationml.tableStyles+xml"/>
  <Override PartName="/ppt/presentation.xml" ContentType="application/vnd.openxmlformats-officedocument.presentationml.presentation.main+xml"/>
  <Override PartName="/ppt/theme/theme1.xml" ContentType="application/vnd.openxmlformats-officedocument.theme+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Lst>
  <p:sldSz cx="12192000" cy="6858000"/>
  <p:notesSz cx="12192000" cy="6858000"/>
  <p:defaultText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0" d="100"/>
          <a:sy n="100" d="100"/>
        </p:scale>
        <p:origin x="378" y="90"/>
      </p:cViewPr>
      <p:guideLst>
        <p:guide pos="3840"/>
        <p:guide pos="2160" orient="horz"/>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presProps" Target="presProps.xml" /><Relationship Id="rId47" Type="http://schemas.openxmlformats.org/officeDocument/2006/relationships/tableStyles" Target="tableStyles.xml" /><Relationship Id="rId48" Type="http://schemas.openxmlformats.org/officeDocument/2006/relationships/viewProps" Target="viewProps.xml" /></Relationship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 userDrawn="1">
  <p:cSld name="Титульный слайд">
    <p:spTree>
      <p:nvGrpSpPr>
        <p:cNvPr id="1" name=""/>
        <p:cNvGrpSpPr/>
        <p:nvPr/>
      </p:nvGrpSpPr>
      <p:grpSpPr bwMode="auto">
        <a:xfrm>
          <a:off x="0" y="0"/>
          <a:ext cx="0" cy="0"/>
          <a:chOff x="0" y="0"/>
          <a:chExt cx="0" cy="0"/>
        </a:xfrm>
      </p:grpSpPr>
      <p:sp>
        <p:nvSpPr>
          <p:cNvPr id="2" name="Заголовок 1"/>
          <p:cNvSpPr>
            <a:spLocks noGrp="1"/>
          </p:cNvSpPr>
          <p:nvPr>
            <p:ph type="ctrTitle"/>
          </p:nvPr>
        </p:nvSpPr>
        <p:spPr bwMode="auto">
          <a:xfrm>
            <a:off x="1524000" y="1122363"/>
            <a:ext cx="9144000" cy="2387600"/>
          </a:xfrm>
        </p:spPr>
        <p:txBody>
          <a:bodyPr anchor="b"/>
          <a:lstStyle>
            <a:lvl1pPr algn="ctr">
              <a:defRPr sz="6000"/>
            </a:lvl1pPr>
          </a:lstStyle>
          <a:p>
            <a:pPr>
              <a:defRPr/>
            </a:pPr>
            <a:r>
              <a:rPr lang="ru-RU"/>
              <a:t>Образец заголовка</a:t>
            </a:r>
            <a:endParaRPr lang="ru-RU"/>
          </a:p>
        </p:txBody>
      </p:sp>
      <p:sp>
        <p:nvSpPr>
          <p:cNvPr id="3" name="Подзаголовок 2"/>
          <p:cNvSpPr>
            <a:spLocks noGrp="1"/>
          </p:cNvSpPr>
          <p:nvPr>
            <p:ph type="subTitle" idx="1"/>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ru-RU"/>
              <a:t>Образец подзаголовка</a:t>
            </a:r>
            <a:endParaRPr lang="ru-RU"/>
          </a:p>
        </p:txBody>
      </p:sp>
      <p:sp>
        <p:nvSpPr>
          <p:cNvPr id="4" name="Дата 3"/>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x" userDrawn="1">
  <p:cSld name="Заголовок и вертикальный текст">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lang="ru-RU"/>
          </a:p>
        </p:txBody>
      </p:sp>
      <p:sp>
        <p:nvSpPr>
          <p:cNvPr id="3" name="Вертикальный текст 2"/>
          <p:cNvSpPr>
            <a:spLocks noGrp="1"/>
          </p:cNvSpPr>
          <p:nvPr>
            <p:ph type="body" orient="vert" idx="1"/>
          </p:nvPr>
        </p:nvSpPr>
        <p:spPr bwMode="auto"/>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4" name="Дата 3"/>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itleAndTx" userDrawn="1">
  <p:cSld name="Вертикальный заголовок и текст">
    <p:spTree>
      <p:nvGrpSpPr>
        <p:cNvPr id="1" name=""/>
        <p:cNvGrpSpPr/>
        <p:nvPr/>
      </p:nvGrpSpPr>
      <p:grpSpPr bwMode="auto">
        <a:xfrm>
          <a:off x="0" y="0"/>
          <a:ext cx="0" cy="0"/>
          <a:chOff x="0" y="0"/>
          <a:chExt cx="0" cy="0"/>
        </a:xfrm>
      </p:grpSpPr>
      <p:sp>
        <p:nvSpPr>
          <p:cNvPr id="2" name="Вертикальный заголовок 1"/>
          <p:cNvSpPr>
            <a:spLocks noGrp="1"/>
          </p:cNvSpPr>
          <p:nvPr>
            <p:ph type="title" orient="vert"/>
          </p:nvPr>
        </p:nvSpPr>
        <p:spPr bwMode="auto">
          <a:xfrm>
            <a:off x="8724900" y="365125"/>
            <a:ext cx="2628900" cy="5811838"/>
          </a:xfrm>
        </p:spPr>
        <p:txBody>
          <a:bodyPr vert="eaVert"/>
          <a:lstStyle/>
          <a:p>
            <a:pPr>
              <a:defRPr/>
            </a:pPr>
            <a:r>
              <a:rPr lang="ru-RU"/>
              <a:t>Образец заголовка</a:t>
            </a:r>
            <a:endParaRPr lang="ru-RU"/>
          </a:p>
        </p:txBody>
      </p:sp>
      <p:sp>
        <p:nvSpPr>
          <p:cNvPr id="3" name="Вертикальный текст 2"/>
          <p:cNvSpPr>
            <a:spLocks noGrp="1"/>
          </p:cNvSpPr>
          <p:nvPr>
            <p:ph type="body" orient="vert" idx="1"/>
          </p:nvPr>
        </p:nvSpPr>
        <p:spPr bwMode="auto">
          <a:xfrm>
            <a:off x="838200" y="365125"/>
            <a:ext cx="7734300" cy="5811838"/>
          </a:xfrm>
        </p:spPr>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Fifth level</a:t>
            </a:r>
            <a:endParaRPr lang="ru-RU"/>
          </a:p>
        </p:txBody>
      </p:sp>
      <p:sp>
        <p:nvSpPr>
          <p:cNvPr id="4" name="Дата 3"/>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 userDrawn="1">
  <p:cSld name="Заголовок и объект">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lang="ru-RU"/>
          </a:p>
        </p:txBody>
      </p:sp>
      <p:sp>
        <p:nvSpPr>
          <p:cNvPr id="3" name="Объект 2"/>
          <p:cNvSpPr>
            <a:spLocks noGrp="1"/>
          </p:cNvSpPr>
          <p:nvPr>
            <p:ph idx="1"/>
          </p:nvPr>
        </p:nvSpPr>
        <p:spPr bwMode="auto"/>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Fifth level</a:t>
            </a:r>
            <a:endParaRPr lang="ru-RU"/>
          </a:p>
        </p:txBody>
      </p:sp>
      <p:sp>
        <p:nvSpPr>
          <p:cNvPr id="4" name="Дата 3"/>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secHead" userDrawn="1">
  <p:cSld name="Заголовок раздела">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831850" y="1709738"/>
            <a:ext cx="10515600" cy="2852737"/>
          </a:xfrm>
        </p:spPr>
        <p:txBody>
          <a:bodyPr anchor="b"/>
          <a:lstStyle>
            <a:lvl1pPr>
              <a:defRPr sz="6000"/>
            </a:lvl1pPr>
          </a:lstStyle>
          <a:p>
            <a:pPr>
              <a:defRPr/>
            </a:pPr>
            <a:r>
              <a:rPr lang="ru-RU"/>
              <a:t>Образец заголовка</a:t>
            </a:r>
            <a:endParaRPr lang="ru-RU"/>
          </a:p>
        </p:txBody>
      </p:sp>
      <p:sp>
        <p:nvSpPr>
          <p:cNvPr id="3" name="Текст 2"/>
          <p:cNvSpPr>
            <a:spLocks noGrp="1"/>
          </p:cNvSpPr>
          <p:nvPr>
            <p:ph type="body" idx="1"/>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ru-RU"/>
              <a:t>Образец текста</a:t>
            </a:r>
            <a:endParaRPr/>
          </a:p>
        </p:txBody>
      </p:sp>
      <p:sp>
        <p:nvSpPr>
          <p:cNvPr id="4" name="Дата 3"/>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 userDrawn="1">
  <p:cSld name="Два объекта">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lang="ru-RU"/>
          </a:p>
        </p:txBody>
      </p:sp>
      <p:sp>
        <p:nvSpPr>
          <p:cNvPr id="3" name="Объект 2"/>
          <p:cNvSpPr>
            <a:spLocks noGrp="1"/>
          </p:cNvSpPr>
          <p:nvPr>
            <p:ph sz="half" idx="1"/>
          </p:nvPr>
        </p:nvSpPr>
        <p:spPr bwMode="auto">
          <a:xfrm>
            <a:off x="838200" y="1825625"/>
            <a:ext cx="5181600" cy="4351338"/>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4" name="Объект 3"/>
          <p:cNvSpPr>
            <a:spLocks noGrp="1"/>
          </p:cNvSpPr>
          <p:nvPr>
            <p:ph sz="half" idx="2"/>
          </p:nvPr>
        </p:nvSpPr>
        <p:spPr bwMode="auto">
          <a:xfrm>
            <a:off x="6172200" y="1825625"/>
            <a:ext cx="5181600" cy="4351338"/>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5" name="Дата 4"/>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6" name="Нижний колонтитул 5"/>
          <p:cNvSpPr>
            <a:spLocks noGrp="1"/>
          </p:cNvSpPr>
          <p:nvPr>
            <p:ph type="ftr" sz="quarter" idx="11"/>
          </p:nvPr>
        </p:nvSpPr>
        <p:spPr bwMode="auto"/>
        <p:txBody>
          <a:bodyPr/>
          <a:lstStyle/>
          <a:p>
            <a:pPr>
              <a:defRPr/>
            </a:pPr>
            <a:endParaRPr lang="ru-RU"/>
          </a:p>
        </p:txBody>
      </p:sp>
      <p:sp>
        <p:nvSpPr>
          <p:cNvPr id="7" name="Номер слайда 6"/>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TxTwoObj" userDrawn="1">
  <p:cSld name="Сравнение">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839788" y="365125"/>
            <a:ext cx="10515600" cy="1325563"/>
          </a:xfrm>
        </p:spPr>
        <p:txBody>
          <a:bodyPr/>
          <a:lstStyle/>
          <a:p>
            <a:pPr>
              <a:defRPr/>
            </a:pPr>
            <a:r>
              <a:rPr lang="ru-RU"/>
              <a:t>Образец заголовка</a:t>
            </a:r>
            <a:endParaRPr lang="ru-RU"/>
          </a:p>
        </p:txBody>
      </p:sp>
      <p:sp>
        <p:nvSpPr>
          <p:cNvPr id="3" name="Текст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ru-RU"/>
              <a:t>Образец текста</a:t>
            </a:r>
            <a:endParaRPr/>
          </a:p>
        </p:txBody>
      </p:sp>
      <p:sp>
        <p:nvSpPr>
          <p:cNvPr id="4" name="Объект 3"/>
          <p:cNvSpPr>
            <a:spLocks noGrp="1"/>
          </p:cNvSpPr>
          <p:nvPr>
            <p:ph sz="half" idx="2"/>
          </p:nvPr>
        </p:nvSpPr>
        <p:spPr bwMode="auto">
          <a:xfrm>
            <a:off x="839788" y="2505074"/>
            <a:ext cx="5157787" cy="3684588"/>
          </a:xfrm>
        </p:spPr>
        <p:txBody>
          <a:bodyPr/>
          <a:lstStyle/>
          <a:p>
            <a:pPr lvl="0">
              <a:defRPr/>
            </a:pPr>
            <a:r>
              <a:rPr lang="ru-RU"/>
              <a:t>Click to edit Master text styles</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5" name="Текст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ru-RU"/>
              <a:t>Образец текста</a:t>
            </a:r>
            <a:endParaRPr/>
          </a:p>
        </p:txBody>
      </p:sp>
      <p:sp>
        <p:nvSpPr>
          <p:cNvPr id="6" name="Объект 5"/>
          <p:cNvSpPr>
            <a:spLocks noGrp="1"/>
          </p:cNvSpPr>
          <p:nvPr>
            <p:ph sz="quarter" idx="4"/>
          </p:nvPr>
        </p:nvSpPr>
        <p:spPr bwMode="auto">
          <a:xfrm>
            <a:off x="6172200" y="2505074"/>
            <a:ext cx="5183188" cy="3684588"/>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7" name="Дата 6"/>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8" name="Нижний колонтитул 7"/>
          <p:cNvSpPr>
            <a:spLocks noGrp="1"/>
          </p:cNvSpPr>
          <p:nvPr>
            <p:ph type="ftr" sz="quarter" idx="11"/>
          </p:nvPr>
        </p:nvSpPr>
        <p:spPr bwMode="auto"/>
        <p:txBody>
          <a:bodyPr/>
          <a:lstStyle/>
          <a:p>
            <a:pPr>
              <a:defRPr/>
            </a:pPr>
            <a:endParaRPr lang="ru-RU"/>
          </a:p>
        </p:txBody>
      </p:sp>
      <p:sp>
        <p:nvSpPr>
          <p:cNvPr id="9" name="Номер слайда 8"/>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Only" userDrawn="1">
  <p:cSld name="Только заголовок">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lang="ru-RU"/>
          </a:p>
        </p:txBody>
      </p:sp>
      <p:sp>
        <p:nvSpPr>
          <p:cNvPr id="3" name="Дата 2"/>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4" name="Нижний колонтитул 3"/>
          <p:cNvSpPr>
            <a:spLocks noGrp="1"/>
          </p:cNvSpPr>
          <p:nvPr>
            <p:ph type="ftr" sz="quarter" idx="11"/>
          </p:nvPr>
        </p:nvSpPr>
        <p:spPr bwMode="auto"/>
        <p:txBody>
          <a:bodyPr/>
          <a:lstStyle/>
          <a:p>
            <a:pPr>
              <a:defRPr/>
            </a:pPr>
            <a:endParaRPr lang="ru-RU"/>
          </a:p>
        </p:txBody>
      </p:sp>
      <p:sp>
        <p:nvSpPr>
          <p:cNvPr id="5" name="Номер слайда 4"/>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Пустой слайд">
    <p:spTree>
      <p:nvGrpSpPr>
        <p:cNvPr id="1" name=""/>
        <p:cNvGrpSpPr/>
        <p:nvPr/>
      </p:nvGrpSpPr>
      <p:grpSpPr bwMode="auto">
        <a:xfrm>
          <a:off x="0" y="0"/>
          <a:ext cx="0" cy="0"/>
          <a:chOff x="0" y="0"/>
          <a:chExt cx="0" cy="0"/>
        </a:xfrm>
      </p:grpSpPr>
      <p:sp>
        <p:nvSpPr>
          <p:cNvPr id="2" name="Дата 1"/>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3" name="Нижний колонтитул 2"/>
          <p:cNvSpPr>
            <a:spLocks noGrp="1"/>
          </p:cNvSpPr>
          <p:nvPr>
            <p:ph type="ftr" sz="quarter" idx="11"/>
          </p:nvPr>
        </p:nvSpPr>
        <p:spPr bwMode="auto"/>
        <p:txBody>
          <a:bodyPr/>
          <a:lstStyle/>
          <a:p>
            <a:pPr>
              <a:defRPr/>
            </a:pPr>
            <a:endParaRPr lang="ru-RU"/>
          </a:p>
        </p:txBody>
      </p:sp>
      <p:sp>
        <p:nvSpPr>
          <p:cNvPr id="4" name="Номер слайда 3"/>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Tx" userDrawn="1">
  <p:cSld name="Объект с подписью">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839788" y="457200"/>
            <a:ext cx="3932237" cy="1600200"/>
          </a:xfrm>
        </p:spPr>
        <p:txBody>
          <a:bodyPr anchor="b"/>
          <a:lstStyle>
            <a:lvl1pPr>
              <a:defRPr sz="3200"/>
            </a:lvl1pPr>
          </a:lstStyle>
          <a:p>
            <a:pPr>
              <a:defRPr/>
            </a:pPr>
            <a:r>
              <a:rPr lang="ru-RU"/>
              <a:t>Образец заголовка</a:t>
            </a:r>
            <a:endParaRPr lang="ru-RU"/>
          </a:p>
        </p:txBody>
      </p:sp>
      <p:sp>
        <p:nvSpPr>
          <p:cNvPr id="3" name="Объект 2"/>
          <p:cNvSpPr>
            <a:spLocks noGrp="1"/>
          </p:cNvSpPr>
          <p:nvPr>
            <p:ph idx="1"/>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4" name="Текст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ru-RU"/>
              <a:t>Образец текста</a:t>
            </a:r>
            <a:endParaRPr/>
          </a:p>
        </p:txBody>
      </p:sp>
      <p:sp>
        <p:nvSpPr>
          <p:cNvPr id="5" name="Дата 4"/>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6" name="Нижний колонтитул 5"/>
          <p:cNvSpPr>
            <a:spLocks noGrp="1"/>
          </p:cNvSpPr>
          <p:nvPr>
            <p:ph type="ftr" sz="quarter" idx="11"/>
          </p:nvPr>
        </p:nvSpPr>
        <p:spPr bwMode="auto"/>
        <p:txBody>
          <a:bodyPr/>
          <a:lstStyle/>
          <a:p>
            <a:pPr>
              <a:defRPr/>
            </a:pPr>
            <a:endParaRPr lang="ru-RU"/>
          </a:p>
        </p:txBody>
      </p:sp>
      <p:sp>
        <p:nvSpPr>
          <p:cNvPr id="7" name="Номер слайда 6"/>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picTx" userDrawn="1">
  <p:cSld name="Рисунок с подписью">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839788" y="457200"/>
            <a:ext cx="3932237" cy="1600200"/>
          </a:xfrm>
        </p:spPr>
        <p:txBody>
          <a:bodyPr anchor="b"/>
          <a:lstStyle>
            <a:lvl1pPr>
              <a:defRPr sz="3200"/>
            </a:lvl1pPr>
          </a:lstStyle>
          <a:p>
            <a:pPr>
              <a:defRPr/>
            </a:pPr>
            <a:r>
              <a:rPr lang="ru-RU"/>
              <a:t>Образец заголовка</a:t>
            </a:r>
            <a:endParaRPr lang="ru-RU"/>
          </a:p>
        </p:txBody>
      </p:sp>
      <p:sp>
        <p:nvSpPr>
          <p:cNvPr id="3" name="Рисунок 2"/>
          <p:cNvSpPr>
            <a:spLocks noChangeAspect="1" noGrp="1"/>
          </p:cNvSpPr>
          <p:nvPr>
            <p:ph type="pic" idx="1"/>
          </p:nvPr>
        </p:nvSpPr>
        <p:spPr bwMode="auto">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r>
              <a:rPr lang="ru-RU"/>
              <a:t>Click icon to add picture</a:t>
            </a:r>
            <a:endParaRPr lang="ru-RU"/>
          </a:p>
        </p:txBody>
      </p:sp>
      <p:sp>
        <p:nvSpPr>
          <p:cNvPr id="4" name="Текст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ru-RU"/>
              <a:t>Образец текста</a:t>
            </a:r>
            <a:endParaRPr/>
          </a:p>
        </p:txBody>
      </p:sp>
      <p:sp>
        <p:nvSpPr>
          <p:cNvPr id="5" name="Дата 4"/>
          <p:cNvSpPr>
            <a:spLocks noGrp="1"/>
          </p:cNvSpPr>
          <p:nvPr>
            <p:ph type="dt" sz="half" idx="10"/>
          </p:nvPr>
        </p:nvSpPr>
        <p:spPr bwMode="auto"/>
        <p:txBody>
          <a:bodyPr/>
          <a:lstStyle/>
          <a:p>
            <a:pPr>
              <a:defRPr/>
            </a:pPr>
            <a:fld id="{BCC18F51-09EC-435C-A3BA-64A766E099C0}" type="datetimeFigureOut">
              <a:rPr lang="ru-RU"/>
              <a:t/>
            </a:fld>
            <a:endParaRPr lang="ru-RU"/>
          </a:p>
        </p:txBody>
      </p:sp>
      <p:sp>
        <p:nvSpPr>
          <p:cNvPr id="6" name="Нижний колонтитул 5"/>
          <p:cNvSpPr>
            <a:spLocks noGrp="1"/>
          </p:cNvSpPr>
          <p:nvPr>
            <p:ph type="ftr" sz="quarter" idx="11"/>
          </p:nvPr>
        </p:nvSpPr>
        <p:spPr bwMode="auto"/>
        <p:txBody>
          <a:bodyPr/>
          <a:lstStyle/>
          <a:p>
            <a:pPr>
              <a:defRPr/>
            </a:pPr>
            <a:endParaRPr lang="ru-RU"/>
          </a:p>
        </p:txBody>
      </p:sp>
      <p:sp>
        <p:nvSpPr>
          <p:cNvPr id="7" name="Номер слайда 6"/>
          <p:cNvSpPr>
            <a:spLocks noGrp="1"/>
          </p:cNvSpPr>
          <p:nvPr>
            <p:ph type="sldNum" sz="quarter" idx="12"/>
          </p:nvPr>
        </p:nvSpPr>
        <p:spPr bwMode="auto"/>
        <p:txBody>
          <a:bodyPr/>
          <a:lstStyle/>
          <a:p>
            <a:pPr>
              <a:defRPr/>
            </a:pPr>
            <a:fld id="{08395586-F03A-48D1-94DF-16B239DF4FB5}" type="slidenum">
              <a:rPr lang="ru-RU"/>
              <a:t/>
            </a:fld>
            <a:endParaRPr lang="ru-RU"/>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ru-RU"/>
              <a:t>Click to edit Master title style</a:t>
            </a:r>
            <a:endParaRPr lang="ru-RU"/>
          </a:p>
        </p:txBody>
      </p:sp>
      <p:sp>
        <p:nvSpPr>
          <p:cNvPr id="3"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ru-RU"/>
              <a:t>Click to edit Master text styles</a:t>
            </a:r>
            <a:endParaRPr/>
          </a:p>
          <a:p>
            <a:pPr lvl="1">
              <a:defRPr/>
            </a:pPr>
            <a:r>
              <a:rPr lang="ru-RU"/>
              <a:t>Second level</a:t>
            </a:r>
            <a:endParaRPr/>
          </a:p>
          <a:p>
            <a:pPr lvl="2">
              <a:defRPr/>
            </a:pPr>
            <a:r>
              <a:rPr lang="ru-RU"/>
              <a:t>Third level</a:t>
            </a:r>
            <a:endParaRPr/>
          </a:p>
          <a:p>
            <a:pPr lvl="3">
              <a:defRPr/>
            </a:pPr>
            <a:r>
              <a:rPr lang="ru-RU"/>
              <a:t>Fourth level</a:t>
            </a:r>
            <a:endParaRPr/>
          </a:p>
          <a:p>
            <a:pPr lvl="4">
              <a:defRPr/>
            </a:pPr>
            <a:r>
              <a:rPr lang="ru-RU"/>
              <a:t>Fifth level</a:t>
            </a:r>
            <a:endParaRPr lang="ru-RU"/>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CC18F51-09EC-435C-A3BA-64A766E099C0}" type="datetimeFigureOut">
              <a:rPr lang="ru-RU"/>
              <a:t/>
            </a:fld>
            <a:endParaRPr lang="ru-RU"/>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08395586-F03A-48D1-94DF-16B239DF4FB5}" type="slidenum">
              <a:rPr lang="ru-RU"/>
              <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jp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40.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p:txBody>
          <a:bodyPr/>
          <a:lstStyle/>
          <a:p>
            <a:pPr>
              <a:defRPr/>
            </a:pPr>
            <a:r>
              <a:rPr lang="ru-RU"/>
              <a:t>Урок 3:</a:t>
            </a:r>
            <a:br>
              <a:rPr lang="ru-RU"/>
            </a:br>
            <a:r>
              <a:rPr lang="ru-RU" sz="4800" i="1">
                <a:solidFill>
                  <a:srgbClr val="0070C0"/>
                </a:solidFill>
              </a:rPr>
              <a:t>Н и НН в разных частях речи</a:t>
            </a:r>
            <a:endParaRPr sz="4800" i="1"/>
          </a:p>
        </p:txBody>
      </p:sp>
      <p:sp>
        <p:nvSpPr>
          <p:cNvPr id="3" name="Subtitle 2"/>
          <p:cNvSpPr>
            <a:spLocks noGrp="1"/>
          </p:cNvSpPr>
          <p:nvPr>
            <p:ph type="subTitle" idx="1"/>
          </p:nvPr>
        </p:nvSpPr>
        <p:spPr bwMode="auto"/>
        <p:txBody>
          <a:bodyPr/>
          <a:lstStyle/>
          <a:p>
            <a:pPr>
              <a:defRPr/>
            </a:pPr>
            <a:r>
              <a:rPr lang="ru-RU"/>
              <a:t>Русский язык</a:t>
            </a:r>
            <a:endParaRPr lang="ru-RU"/>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142069212"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519794596"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Конница</a:t>
            </a:r>
            <a:endParaRPr sz="2800" i="1">
              <a:solidFill>
                <a:srgbClr val="0070C0"/>
              </a:solidFill>
              <a:latin typeface="OpenSans"/>
            </a:endParaRPr>
          </a:p>
          <a:p>
            <a:pPr>
              <a:defRPr/>
            </a:pPr>
            <a:r>
              <a:rPr sz="2400" i="1">
                <a:solidFill>
                  <a:schemeClr val="tx1"/>
                </a:solidFill>
                <a:latin typeface="Open Sans"/>
                <a:cs typeface="Open Sans"/>
              </a:rPr>
              <a:t>Конь + суффикс –н- = конница</a:t>
            </a:r>
            <a:endParaRPr sz="2400" i="1">
              <a:solidFill>
                <a:schemeClr val="tx1"/>
              </a:solidFill>
              <a:latin typeface="Open Sans"/>
              <a:cs typeface="Open Sans"/>
            </a:endParaRPr>
          </a:p>
        </p:txBody>
      </p:sp>
      <p:pic>
        <p:nvPicPr>
          <p:cNvPr id="1454981238" name=""/>
          <p:cNvPicPr>
            <a:picLocks noChangeAspect="1"/>
          </p:cNvPicPr>
          <p:nvPr/>
        </p:nvPicPr>
        <p:blipFill>
          <a:blip r:embed="rId2"/>
          <a:stretch/>
        </p:blipFill>
        <p:spPr bwMode="auto">
          <a:xfrm flipH="0" flipV="0">
            <a:off x="5650927" y="2857499"/>
            <a:ext cx="5096735" cy="347427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295359842"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479183245"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Воспитанник</a:t>
            </a:r>
            <a:endParaRPr sz="2800" i="1">
              <a:solidFill>
                <a:srgbClr val="0070C0"/>
              </a:solidFill>
              <a:latin typeface="OpenSans"/>
            </a:endParaRPr>
          </a:p>
          <a:p>
            <a:pPr>
              <a:defRPr/>
            </a:pPr>
            <a:r>
              <a:rPr sz="2400" i="1">
                <a:solidFill>
                  <a:schemeClr val="tx1"/>
                </a:solidFill>
                <a:latin typeface="Open Sans"/>
                <a:cs typeface="Open Sans"/>
              </a:rPr>
              <a:t>Воспитанный — воспитанник</a:t>
            </a:r>
            <a:endParaRPr sz="2400" i="1">
              <a:solidFill>
                <a:schemeClr val="tx1"/>
              </a:solidFill>
              <a:latin typeface="Open Sans"/>
              <a:cs typeface="Open Sans"/>
            </a:endParaRPr>
          </a:p>
          <a:p>
            <a:pPr>
              <a:defRPr/>
            </a:pPr>
            <a:endParaRPr/>
          </a:p>
          <a:p>
            <a:pPr>
              <a:defRPr/>
            </a:pPr>
            <a:r>
              <a:rPr sz="2400" b="0" i="1" u="none">
                <a:solidFill>
                  <a:schemeClr val="tx1"/>
                </a:solidFill>
                <a:latin typeface="Open Sans"/>
                <a:ea typeface="Arial"/>
                <a:cs typeface="Open Sans"/>
              </a:rPr>
              <a:t>Слово "воспитанный" пишется с двумя буквами "н", по правилу, если существительное образовано от прилагательного, которое пишется с двумя буквами "н", значит оно тоже будет писаться с двумя буквами "н".</a:t>
            </a:r>
            <a:endParaRPr sz="2400" i="1">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894196194"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10678888"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Мошенник</a:t>
            </a:r>
            <a:endParaRPr sz="2800" i="1">
              <a:solidFill>
                <a:srgbClr val="0070C0"/>
              </a:solidFill>
              <a:latin typeface="OpenSans"/>
            </a:endParaRPr>
          </a:p>
          <a:p>
            <a:pPr>
              <a:defRPr/>
            </a:pPr>
            <a:r>
              <a:rPr sz="2400" i="1">
                <a:solidFill>
                  <a:schemeClr val="tx1"/>
                </a:solidFill>
                <a:latin typeface="Open Sans"/>
                <a:cs typeface="Open Sans"/>
              </a:rPr>
              <a:t>Мошна (мешок для хранения денег) + суффикс -ник-</a:t>
            </a:r>
            <a:endParaRPr sz="2400" i="1">
              <a:solidFill>
                <a:schemeClr val="tx1"/>
              </a:solidFill>
              <a:latin typeface="Open Sans"/>
              <a:cs typeface="Open Sans"/>
            </a:endParaRPr>
          </a:p>
        </p:txBody>
      </p:sp>
      <p:pic>
        <p:nvPicPr>
          <p:cNvPr id="1809154774" name=""/>
          <p:cNvPicPr>
            <a:picLocks noChangeAspect="1"/>
          </p:cNvPicPr>
          <p:nvPr/>
        </p:nvPicPr>
        <p:blipFill>
          <a:blip r:embed="rId2"/>
          <a:stretch/>
        </p:blipFill>
        <p:spPr bwMode="auto">
          <a:xfrm flipH="0" flipV="0">
            <a:off x="2104188" y="3316757"/>
            <a:ext cx="4043765" cy="3312518"/>
          </a:xfrm>
          <a:prstGeom prst="rect">
            <a:avLst/>
          </a:prstGeom>
        </p:spPr>
      </p:pic>
      <p:pic>
        <p:nvPicPr>
          <p:cNvPr id="2107839751" name=""/>
          <p:cNvPicPr>
            <a:picLocks noChangeAspect="1"/>
          </p:cNvPicPr>
          <p:nvPr/>
        </p:nvPicPr>
        <p:blipFill>
          <a:blip r:embed="rId3"/>
          <a:stretch/>
        </p:blipFill>
        <p:spPr bwMode="auto">
          <a:xfrm flipH="0" flipV="0">
            <a:off x="7544593" y="3461337"/>
            <a:ext cx="3167938" cy="316793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474981812"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21413765"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Бесприданница</a:t>
            </a:r>
            <a:endParaRPr sz="2800" i="1">
              <a:solidFill>
                <a:srgbClr val="0070C0"/>
              </a:solidFill>
              <a:latin typeface="OpenSans"/>
            </a:endParaRPr>
          </a:p>
          <a:p>
            <a:pPr>
              <a:defRPr/>
            </a:pPr>
            <a:r>
              <a:rPr sz="2400" i="1">
                <a:solidFill>
                  <a:schemeClr val="tx1"/>
                </a:solidFill>
                <a:latin typeface="Open Sans"/>
                <a:cs typeface="Open Sans"/>
              </a:rPr>
              <a:t>Прида</a:t>
            </a:r>
            <a:r>
              <a:rPr sz="2400" i="1" u="sng">
                <a:solidFill>
                  <a:schemeClr val="tx1"/>
                </a:solidFill>
                <a:latin typeface="Open Sans"/>
                <a:cs typeface="Open Sans"/>
              </a:rPr>
              <a:t>н</a:t>
            </a:r>
            <a:r>
              <a:rPr sz="2400" i="1">
                <a:solidFill>
                  <a:schemeClr val="tx1"/>
                </a:solidFill>
                <a:latin typeface="Open Sans"/>
                <a:cs typeface="Open Sans"/>
              </a:rPr>
              <a:t>ое + суффикс -ниц- = бесприданница</a:t>
            </a:r>
            <a:endParaRPr sz="2400" i="1">
              <a:solidFill>
                <a:schemeClr val="tx1"/>
              </a:solidFill>
              <a:latin typeface="Open Sans"/>
              <a:cs typeface="Open Sans"/>
            </a:endParaRPr>
          </a:p>
        </p:txBody>
      </p:sp>
      <p:pic>
        <p:nvPicPr>
          <p:cNvPr id="529725822" name=""/>
          <p:cNvPicPr>
            <a:picLocks noChangeAspect="1"/>
          </p:cNvPicPr>
          <p:nvPr/>
        </p:nvPicPr>
        <p:blipFill>
          <a:blip r:embed="rId2"/>
          <a:stretch/>
        </p:blipFill>
        <p:spPr bwMode="auto">
          <a:xfrm flipH="0" flipV="0">
            <a:off x="7485194" y="2928897"/>
            <a:ext cx="4330753" cy="324806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869422485"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591795032"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fontScale="90000" lnSpcReduction="2000"/>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Путешественник</a:t>
            </a:r>
            <a:endParaRPr sz="2800" i="1">
              <a:solidFill>
                <a:srgbClr val="0070C0"/>
              </a:solidFill>
              <a:latin typeface="OpenSans"/>
            </a:endParaRPr>
          </a:p>
          <a:p>
            <a:pPr>
              <a:defRPr/>
            </a:pPr>
            <a:endParaRPr/>
          </a:p>
          <a:p>
            <a:pPr>
              <a:defRPr/>
            </a:pPr>
            <a:r>
              <a:rPr sz="2400" b="0" i="1" u="none">
                <a:solidFill>
                  <a:schemeClr val="tx1"/>
                </a:solidFill>
                <a:latin typeface="Open Sans"/>
                <a:ea typeface="Arial"/>
                <a:cs typeface="Open Sans"/>
              </a:rPr>
              <a:t>В существительных с суффиксом </a:t>
            </a:r>
            <a:r>
              <a:rPr sz="2400" b="1" i="1" u="none">
                <a:solidFill>
                  <a:schemeClr val="tx1"/>
                </a:solidFill>
                <a:latin typeface="Open Sans"/>
                <a:ea typeface="Arial"/>
                <a:cs typeface="Open Sans"/>
              </a:rPr>
              <a:t>-енник-</a:t>
            </a:r>
            <a:r>
              <a:rPr sz="2400" b="0" i="1" u="none">
                <a:solidFill>
                  <a:schemeClr val="tx1"/>
                </a:solidFill>
                <a:latin typeface="Open Sans"/>
                <a:ea typeface="Arial"/>
                <a:cs typeface="Open Sans"/>
              </a:rPr>
              <a:t> пишется</a:t>
            </a:r>
            <a:r>
              <a:rPr sz="2400" b="0" i="1" u="none">
                <a:solidFill>
                  <a:schemeClr val="tx1"/>
                </a:solidFill>
                <a:latin typeface="Open Sans"/>
                <a:ea typeface="Arial"/>
                <a:cs typeface="Open Sans"/>
              </a:rPr>
              <a:t> </a:t>
            </a:r>
            <a:r>
              <a:rPr sz="2400" b="1" i="1" u="none">
                <a:solidFill>
                  <a:schemeClr val="tx1"/>
                </a:solidFill>
                <a:latin typeface="Open Sans"/>
                <a:ea typeface="Arial"/>
                <a:cs typeface="Open Sans"/>
              </a:rPr>
              <a:t>двойное н</a:t>
            </a:r>
            <a:r>
              <a:rPr sz="2400" b="0" i="1" u="none">
                <a:solidFill>
                  <a:schemeClr val="tx1"/>
                </a:solidFill>
                <a:latin typeface="Open Sans"/>
                <a:ea typeface="Arial"/>
                <a:cs typeface="Open Sans"/>
              </a:rPr>
              <a:t>: </a:t>
            </a:r>
            <a:r>
              <a:rPr sz="2400" b="0" i="1" u="none">
                <a:solidFill>
                  <a:srgbClr val="0070C0"/>
                </a:solidFill>
                <a:latin typeface="Open Sans"/>
                <a:ea typeface="Arial"/>
                <a:cs typeface="Open Sans"/>
              </a:rPr>
              <a:t>путешественник, предшественник, соотечественник, единомышленник, утопленник</a:t>
            </a:r>
            <a:r>
              <a:rPr sz="2400" b="0" i="1" u="none">
                <a:solidFill>
                  <a:schemeClr val="tx1"/>
                </a:solidFill>
                <a:latin typeface="Open Sans"/>
                <a:ea typeface="Arial"/>
                <a:cs typeface="Open Sans"/>
              </a:rPr>
              <a:t> и т. д. Слова труженик, ученик, мученик, сребреник, бессребреник, вареник, в которых пишется одно н, надо запомнить.</a:t>
            </a:r>
            <a:endParaRPr sz="2400" i="1">
              <a:solidFill>
                <a:schemeClr val="tx1"/>
              </a:solidFill>
              <a:latin typeface="Open Sans"/>
              <a:cs typeface="Open Sans"/>
            </a:endParaRPr>
          </a:p>
          <a:p>
            <a:pPr>
              <a:defRPr/>
            </a:pPr>
            <a:r>
              <a:rPr sz="2400" b="1" i="1" u="none">
                <a:solidFill>
                  <a:schemeClr val="tx1"/>
                </a:solidFill>
                <a:latin typeface="Open Sans"/>
                <a:ea typeface="Arial"/>
                <a:cs typeface="Open Sans"/>
              </a:rPr>
              <a:t>Еник</a:t>
            </a:r>
            <a:r>
              <a:rPr sz="2400" b="0" i="1" u="none">
                <a:solidFill>
                  <a:schemeClr val="tx1"/>
                </a:solidFill>
                <a:latin typeface="Open Sans"/>
                <a:ea typeface="Arial"/>
                <a:cs typeface="Open Sans"/>
              </a:rPr>
              <a:t>-</a:t>
            </a:r>
            <a:r>
              <a:rPr sz="2400" b="0" i="1" u="none">
                <a:solidFill>
                  <a:schemeClr val="tx1"/>
                </a:solidFill>
                <a:latin typeface="Open Sans"/>
                <a:ea typeface="Arial"/>
                <a:cs typeface="Open Sans"/>
              </a:rPr>
              <a:t> </a:t>
            </a:r>
            <a:r>
              <a:rPr sz="2400" b="1" i="1" u="none">
                <a:solidFill>
                  <a:schemeClr val="tx1"/>
                </a:solidFill>
                <a:latin typeface="Open Sans"/>
                <a:ea typeface="Arial"/>
                <a:cs typeface="Open Sans"/>
              </a:rPr>
              <a:t>суффикс</a:t>
            </a:r>
            <a:r>
              <a:rPr sz="2400" b="0" i="1" u="none">
                <a:solidFill>
                  <a:schemeClr val="tx1"/>
                </a:solidFill>
                <a:latin typeface="Open Sans"/>
                <a:ea typeface="Arial"/>
                <a:cs typeface="Open Sans"/>
              </a:rPr>
              <a:t> </a:t>
            </a:r>
            <a:r>
              <a:rPr sz="2400" b="0" i="1" u="none">
                <a:solidFill>
                  <a:schemeClr val="tx1"/>
                </a:solidFill>
                <a:latin typeface="Open Sans"/>
                <a:ea typeface="Arial"/>
                <a:cs typeface="Open Sans"/>
              </a:rPr>
              <a:t>Словообразовательная единица, выделяющаяся в именах существительных со значением лица, которое характеризуется действием, названным мотивирующим глаголом (</a:t>
            </a:r>
            <a:r>
              <a:rPr sz="2400" b="0" i="1" u="none">
                <a:solidFill>
                  <a:srgbClr val="0070C0"/>
                </a:solidFill>
                <a:latin typeface="Open Sans"/>
                <a:ea typeface="Arial"/>
                <a:cs typeface="Open Sans"/>
              </a:rPr>
              <a:t>мученик, труженик, ученик</a:t>
            </a:r>
            <a:r>
              <a:rPr sz="2400" b="0" i="1" u="none">
                <a:solidFill>
                  <a:schemeClr val="tx1"/>
                </a:solidFill>
                <a:latin typeface="Open Sans"/>
                <a:ea typeface="Arial"/>
                <a:cs typeface="Open Sans"/>
              </a:rPr>
              <a:t> и т. п.).</a:t>
            </a:r>
            <a:endParaRPr sz="2400" i="1">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48477174"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118664331"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Ставленник</a:t>
            </a:r>
            <a:endParaRPr sz="2800" i="1">
              <a:solidFill>
                <a:srgbClr val="0070C0"/>
              </a:solidFill>
              <a:latin typeface="OpenSans"/>
            </a:endParaRPr>
          </a:p>
          <a:p>
            <a:pPr>
              <a:defRPr/>
            </a:pPr>
            <a:endParaRPr/>
          </a:p>
          <a:p>
            <a:pPr>
              <a:defRPr/>
            </a:pPr>
            <a:r>
              <a:rPr sz="2400" b="0" i="1" u="none">
                <a:solidFill>
                  <a:schemeClr val="tx1"/>
                </a:solidFill>
                <a:latin typeface="Open Sans"/>
                <a:ea typeface="Arial"/>
                <a:cs typeface="Open Sans"/>
              </a:rPr>
              <a:t>Ставить — ставле</a:t>
            </a:r>
            <a:r>
              <a:rPr sz="2400" b="0" i="1" u="sng">
                <a:solidFill>
                  <a:schemeClr val="tx1"/>
                </a:solidFill>
                <a:latin typeface="Open Sans"/>
                <a:ea typeface="Arial"/>
                <a:cs typeface="Open Sans"/>
              </a:rPr>
              <a:t>нн</a:t>
            </a:r>
            <a:r>
              <a:rPr sz="2400" b="0" i="1" u="none">
                <a:solidFill>
                  <a:schemeClr val="tx1"/>
                </a:solidFill>
                <a:latin typeface="Open Sans"/>
                <a:ea typeface="Arial"/>
                <a:cs typeface="Open Sans"/>
              </a:rPr>
              <a:t>ый — ставле</a:t>
            </a:r>
            <a:r>
              <a:rPr sz="2400" b="0" i="1" u="sng">
                <a:solidFill>
                  <a:schemeClr val="tx1"/>
                </a:solidFill>
                <a:latin typeface="Open Sans"/>
                <a:ea typeface="Arial"/>
                <a:cs typeface="Open Sans"/>
              </a:rPr>
              <a:t>нн</a:t>
            </a:r>
            <a:r>
              <a:rPr sz="2400" b="0" i="1" u="none">
                <a:solidFill>
                  <a:schemeClr val="tx1"/>
                </a:solidFill>
                <a:latin typeface="Open Sans"/>
                <a:ea typeface="Arial"/>
                <a:cs typeface="Open Sans"/>
              </a:rPr>
              <a:t>ик</a:t>
            </a:r>
            <a:endParaRPr sz="2400" i="1">
              <a:solidFill>
                <a:schemeClr val="tx1"/>
              </a:solidFill>
              <a:latin typeface="Open Sans"/>
              <a:cs typeface="Open Sans"/>
            </a:endParaRPr>
          </a:p>
          <a:p>
            <a:pPr>
              <a:defRPr/>
            </a:pPr>
            <a:endParaRPr/>
          </a:p>
          <a:p>
            <a:pPr>
              <a:defRPr/>
            </a:pPr>
            <a:r>
              <a:rPr sz="2400" b="0" i="0" u="none">
                <a:solidFill>
                  <a:srgbClr val="333333"/>
                </a:solidFill>
                <a:latin typeface="Open Sans"/>
                <a:ea typeface="Arial"/>
                <a:cs typeface="Open Sans"/>
              </a:rPr>
              <a:t>Тот, кто получил должность, статус по желанию или протекции кого-либо</a:t>
            </a:r>
            <a:endParaRPr sz="2400" i="1">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996635843"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804191954"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Длина</a:t>
            </a:r>
            <a:endParaRPr sz="2800" i="1">
              <a:solidFill>
                <a:srgbClr val="0070C0"/>
              </a:solidFill>
              <a:latin typeface="OpenSans"/>
            </a:endParaRPr>
          </a:p>
          <a:p>
            <a:pPr>
              <a:defRPr/>
            </a:pPr>
            <a:endParaRPr/>
          </a:p>
          <a:p>
            <a:pPr>
              <a:defRPr/>
            </a:pPr>
            <a:r>
              <a:rPr sz="2400" i="1">
                <a:solidFill>
                  <a:schemeClr val="tx1"/>
                </a:solidFill>
                <a:latin typeface="Open Sans"/>
                <a:cs typeface="Open Sans"/>
              </a:rPr>
              <a:t>Длин (корень), –а (окончание)</a:t>
            </a:r>
            <a:endParaRPr sz="2400" i="1">
              <a:solidFill>
                <a:schemeClr val="tx1"/>
              </a:solidFill>
              <a:latin typeface="Open Sans"/>
              <a:cs typeface="Open Sans"/>
            </a:endParaRPr>
          </a:p>
          <a:p>
            <a:pPr>
              <a:defRPr/>
            </a:pPr>
            <a:r>
              <a:rPr sz="2400" i="1">
                <a:solidFill>
                  <a:schemeClr val="tx1"/>
                </a:solidFill>
                <a:latin typeface="Open Sans"/>
                <a:cs typeface="Open Sans"/>
              </a:rPr>
              <a:t>Исконное слово</a:t>
            </a:r>
            <a:endParaRPr sz="2400" i="1">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507845309"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195338476"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Гостиница</a:t>
            </a:r>
            <a:endParaRPr sz="2800" i="1">
              <a:solidFill>
                <a:srgbClr val="0070C0"/>
              </a:solidFill>
              <a:latin typeface="OpenSans"/>
            </a:endParaRPr>
          </a:p>
          <a:p>
            <a:pPr>
              <a:defRPr/>
            </a:pPr>
            <a:endParaRPr/>
          </a:p>
          <a:p>
            <a:pPr>
              <a:defRPr/>
            </a:pPr>
            <a:r>
              <a:rPr sz="2400" i="1">
                <a:solidFill>
                  <a:schemeClr val="tx1"/>
                </a:solidFill>
                <a:latin typeface="Open Sans"/>
                <a:cs typeface="Open Sans"/>
              </a:rPr>
              <a:t>Гости</a:t>
            </a:r>
            <a:r>
              <a:rPr sz="2400" i="1" u="sng">
                <a:solidFill>
                  <a:schemeClr val="tx1"/>
                </a:solidFill>
                <a:latin typeface="Open Sans"/>
                <a:cs typeface="Open Sans"/>
              </a:rPr>
              <a:t>н</a:t>
            </a:r>
            <a:r>
              <a:rPr sz="2400" i="1">
                <a:solidFill>
                  <a:schemeClr val="tx1"/>
                </a:solidFill>
                <a:latin typeface="Open Sans"/>
                <a:cs typeface="Open Sans"/>
              </a:rPr>
              <a:t>ый — гости</a:t>
            </a:r>
            <a:r>
              <a:rPr sz="2400" i="1" u="sng">
                <a:solidFill>
                  <a:schemeClr val="tx1"/>
                </a:solidFill>
                <a:latin typeface="Open Sans"/>
                <a:cs typeface="Open Sans"/>
              </a:rPr>
              <a:t>н</a:t>
            </a:r>
            <a:r>
              <a:rPr sz="2400" i="1">
                <a:solidFill>
                  <a:schemeClr val="tx1"/>
                </a:solidFill>
                <a:latin typeface="Open Sans"/>
                <a:cs typeface="Open Sans"/>
              </a:rPr>
              <a:t>ица</a:t>
            </a:r>
            <a:endParaRPr sz="2400" i="1">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859359251"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148096542"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Дровяник</a:t>
            </a:r>
            <a:endParaRPr sz="2800" i="1">
              <a:solidFill>
                <a:srgbClr val="0070C0"/>
              </a:solidFill>
              <a:latin typeface="OpenSans"/>
            </a:endParaRPr>
          </a:p>
          <a:p>
            <a:pPr>
              <a:defRPr/>
            </a:pPr>
            <a:endParaRPr/>
          </a:p>
          <a:p>
            <a:pPr>
              <a:defRPr/>
            </a:pPr>
            <a:r>
              <a:rPr sz="2400" i="1">
                <a:solidFill>
                  <a:schemeClr val="tx1"/>
                </a:solidFill>
                <a:latin typeface="Open Sans"/>
                <a:cs typeface="Open Sans"/>
              </a:rPr>
              <a:t>Дровяной — дровяник</a:t>
            </a:r>
            <a:endParaRPr sz="2400" i="1">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286098628"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633968907"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Сонник</a:t>
            </a:r>
            <a:endParaRPr sz="2800" i="1">
              <a:solidFill>
                <a:srgbClr val="0070C0"/>
              </a:solidFill>
              <a:latin typeface="OpenSans"/>
            </a:endParaRPr>
          </a:p>
          <a:p>
            <a:pPr>
              <a:defRPr/>
            </a:pPr>
            <a:endParaRPr/>
          </a:p>
          <a:p>
            <a:pPr>
              <a:defRPr/>
            </a:pPr>
            <a:r>
              <a:rPr sz="2400" i="1">
                <a:solidFill>
                  <a:schemeClr val="tx1"/>
                </a:solidFill>
                <a:latin typeface="Open Sans"/>
                <a:cs typeface="Open Sans"/>
              </a:rPr>
              <a:t>Сон — сонник</a:t>
            </a:r>
            <a:endParaRPr sz="2400" i="1">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98380651"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580058119"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marL="0" indent="0">
              <a:buFont typeface="Arial"/>
              <a:buNone/>
              <a:defRPr/>
            </a:pPr>
            <a:endParaRPr sz="3600" i="0"/>
          </a:p>
          <a:p>
            <a:pPr>
              <a:defRPr/>
            </a:pPr>
            <a:r>
              <a:rPr sz="2800" i="1">
                <a:solidFill>
                  <a:srgbClr val="000000"/>
                </a:solidFill>
                <a:latin typeface="OpenSans"/>
              </a:rPr>
              <a:t>Бессеребреник, племянник, лиственница, нефтяник, поленница, рябинник, дальтоник, конница, воспитанник, мошенник,</a:t>
            </a:r>
            <a:r>
              <a:rPr sz="2800" i="1">
                <a:solidFill>
                  <a:srgbClr val="000000"/>
                </a:solidFill>
                <a:latin typeface="OpenSans"/>
              </a:rPr>
              <a:t> бесприданница, путешественник, ставленник, длина, гостиница, дровяник, сонник, сторонник, гривенник, мудрёность, язвенник, сработанность, конопляник, родственник, ремесленник, избранник.</a:t>
            </a:r>
            <a:endParaRPr sz="2800" i="1">
              <a:solidFill>
                <a:srgbClr val="000000"/>
              </a:solidFill>
              <a:latin typeface="Open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89261803"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98853979"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Сторонник</a:t>
            </a:r>
            <a:endParaRPr sz="2800" i="1">
              <a:solidFill>
                <a:srgbClr val="0070C0"/>
              </a:solidFill>
              <a:latin typeface="OpenSans"/>
            </a:endParaRPr>
          </a:p>
          <a:p>
            <a:pPr>
              <a:defRPr/>
            </a:pPr>
            <a:endParaRPr/>
          </a:p>
          <a:p>
            <a:pPr>
              <a:defRPr/>
            </a:pPr>
            <a:r>
              <a:rPr sz="2400" i="1" u="sng">
                <a:solidFill>
                  <a:schemeClr val="tx1"/>
                </a:solidFill>
                <a:latin typeface="Open Sans"/>
                <a:cs typeface="Open Sans"/>
              </a:rPr>
              <a:t>Сторон</a:t>
            </a:r>
            <a:r>
              <a:rPr sz="2400" i="1">
                <a:solidFill>
                  <a:schemeClr val="tx1"/>
                </a:solidFill>
                <a:latin typeface="Open Sans"/>
                <a:cs typeface="Open Sans"/>
              </a:rPr>
              <a:t>а — </a:t>
            </a:r>
            <a:r>
              <a:rPr sz="2400" i="1" u="sng">
                <a:solidFill>
                  <a:schemeClr val="tx1"/>
                </a:solidFill>
                <a:latin typeface="Open Sans"/>
                <a:cs typeface="Open Sans"/>
              </a:rPr>
              <a:t>сторон</a:t>
            </a:r>
            <a:r>
              <a:rPr sz="2400" i="1">
                <a:solidFill>
                  <a:schemeClr val="tx1"/>
                </a:solidFill>
                <a:latin typeface="Open Sans"/>
                <a:cs typeface="Open Sans"/>
              </a:rPr>
              <a:t>ник</a:t>
            </a:r>
            <a:endParaRPr sz="2400" i="1">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808587624"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523811788"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Гривенник</a:t>
            </a:r>
            <a:endParaRPr sz="2800" i="1">
              <a:solidFill>
                <a:srgbClr val="0070C0"/>
              </a:solidFill>
              <a:latin typeface="OpenSans"/>
            </a:endParaRPr>
          </a:p>
          <a:p>
            <a:pPr>
              <a:defRPr/>
            </a:pPr>
            <a:endParaRPr/>
          </a:p>
          <a:p>
            <a:pPr>
              <a:defRPr/>
            </a:pPr>
            <a:r>
              <a:rPr sz="2400" i="1" u="none">
                <a:solidFill>
                  <a:schemeClr val="tx1"/>
                </a:solidFill>
                <a:latin typeface="Open Sans"/>
                <a:cs typeface="Open Sans"/>
              </a:rPr>
              <a:t>Гривна + ник = гривенник</a:t>
            </a:r>
            <a:endParaRPr sz="2400" i="1" u="none">
              <a:solidFill>
                <a:schemeClr val="tx1"/>
              </a:solidFill>
              <a:latin typeface="Open Sans"/>
              <a:cs typeface="Open Sans"/>
            </a:endParaRPr>
          </a:p>
          <a:p>
            <a:pPr>
              <a:defRPr/>
            </a:pPr>
            <a:r>
              <a:rPr sz="2400" i="1" u="none">
                <a:solidFill>
                  <a:schemeClr val="tx1"/>
                </a:solidFill>
                <a:latin typeface="Open Sans"/>
                <a:cs typeface="Open Sans"/>
              </a:rPr>
              <a:t>Гривенник = 10 копеек</a:t>
            </a:r>
            <a:endParaRPr sz="2400" i="1" u="none">
              <a:solidFill>
                <a:schemeClr val="tx1"/>
              </a:solidFill>
              <a:latin typeface="Open Sans"/>
              <a:cs typeface="Open Sans"/>
            </a:endParaRPr>
          </a:p>
        </p:txBody>
      </p:sp>
      <p:pic>
        <p:nvPicPr>
          <p:cNvPr id="1891454501" name=""/>
          <p:cNvPicPr>
            <a:picLocks noChangeAspect="1"/>
          </p:cNvPicPr>
          <p:nvPr/>
        </p:nvPicPr>
        <p:blipFill>
          <a:blip r:embed="rId2"/>
          <a:stretch/>
        </p:blipFill>
        <p:spPr bwMode="auto">
          <a:xfrm flipH="0" flipV="0">
            <a:off x="7044029" y="2362694"/>
            <a:ext cx="4219715" cy="414696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79384250"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895599120"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Мудрёность</a:t>
            </a:r>
            <a:endParaRPr sz="2800" i="1">
              <a:solidFill>
                <a:srgbClr val="0070C0"/>
              </a:solidFill>
              <a:latin typeface="OpenSans"/>
            </a:endParaRPr>
          </a:p>
          <a:p>
            <a:pPr>
              <a:defRPr/>
            </a:pPr>
            <a:endParaRPr/>
          </a:p>
          <a:p>
            <a:pPr>
              <a:defRPr/>
            </a:pPr>
            <a:r>
              <a:rPr sz="2400" i="1" u="none">
                <a:solidFill>
                  <a:schemeClr val="tx1"/>
                </a:solidFill>
                <a:latin typeface="Open Sans"/>
                <a:cs typeface="Open Sans"/>
              </a:rPr>
              <a:t>Мудрить — мудрё</a:t>
            </a:r>
            <a:r>
              <a:rPr sz="2400" i="1" u="sng">
                <a:solidFill>
                  <a:schemeClr val="tx1"/>
                </a:solidFill>
                <a:latin typeface="Open Sans"/>
                <a:cs typeface="Open Sans"/>
              </a:rPr>
              <a:t>н</a:t>
            </a:r>
            <a:r>
              <a:rPr sz="2400" i="1" u="none">
                <a:solidFill>
                  <a:schemeClr val="tx1"/>
                </a:solidFill>
                <a:latin typeface="Open Sans"/>
                <a:cs typeface="Open Sans"/>
              </a:rPr>
              <a:t>ый  — мудрё</a:t>
            </a:r>
            <a:r>
              <a:rPr sz="2400" i="1" u="sng">
                <a:solidFill>
                  <a:schemeClr val="tx1"/>
                </a:solidFill>
                <a:latin typeface="Open Sans"/>
                <a:cs typeface="Open Sans"/>
              </a:rPr>
              <a:t>н</a:t>
            </a:r>
            <a:r>
              <a:rPr sz="2400" i="1" u="none">
                <a:solidFill>
                  <a:schemeClr val="tx1"/>
                </a:solidFill>
                <a:latin typeface="Open Sans"/>
                <a:cs typeface="Open Sans"/>
              </a:rPr>
              <a:t>ость</a:t>
            </a:r>
            <a:endParaRPr sz="2400" i="1" u="none">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184784621"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2084669681"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Язвенник</a:t>
            </a:r>
            <a:endParaRPr sz="2800" i="1">
              <a:solidFill>
                <a:srgbClr val="0070C0"/>
              </a:solidFill>
              <a:latin typeface="OpenSans"/>
            </a:endParaRPr>
          </a:p>
          <a:p>
            <a:pPr>
              <a:defRPr/>
            </a:pPr>
            <a:endParaRPr/>
          </a:p>
          <a:p>
            <a:pPr>
              <a:defRPr/>
            </a:pPr>
            <a:r>
              <a:rPr sz="2400" i="1" u="none">
                <a:solidFill>
                  <a:schemeClr val="tx1"/>
                </a:solidFill>
                <a:latin typeface="Open Sans"/>
                <a:cs typeface="Open Sans"/>
              </a:rPr>
              <a:t>Язвенник — человек, страдающий язвеННой болезнью.</a:t>
            </a:r>
            <a:endParaRPr sz="2400" i="1" u="none">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14083756"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951214703"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Сработанность</a:t>
            </a:r>
            <a:endParaRPr sz="2800" i="1">
              <a:solidFill>
                <a:srgbClr val="0070C0"/>
              </a:solidFill>
              <a:latin typeface="OpenSans"/>
            </a:endParaRPr>
          </a:p>
          <a:p>
            <a:pPr>
              <a:defRPr/>
            </a:pPr>
            <a:endParaRPr/>
          </a:p>
          <a:p>
            <a:pPr>
              <a:defRPr/>
            </a:pPr>
            <a:r>
              <a:rPr sz="2400" i="1" u="none">
                <a:solidFill>
                  <a:schemeClr val="tx1"/>
                </a:solidFill>
                <a:latin typeface="Open Sans"/>
                <a:cs typeface="Open Sans"/>
              </a:rPr>
              <a:t>Сработа</a:t>
            </a:r>
            <a:r>
              <a:rPr sz="2400" i="1" u="sng">
                <a:solidFill>
                  <a:schemeClr val="tx1"/>
                </a:solidFill>
                <a:latin typeface="Open Sans"/>
                <a:cs typeface="Open Sans"/>
              </a:rPr>
              <a:t>нн</a:t>
            </a:r>
            <a:r>
              <a:rPr sz="2400" i="1" u="none">
                <a:solidFill>
                  <a:schemeClr val="tx1"/>
                </a:solidFill>
                <a:latin typeface="Open Sans"/>
                <a:cs typeface="Open Sans"/>
              </a:rPr>
              <a:t>ый — сработа</a:t>
            </a:r>
            <a:r>
              <a:rPr sz="2400" i="1" u="sng">
                <a:solidFill>
                  <a:schemeClr val="tx1"/>
                </a:solidFill>
                <a:latin typeface="Open Sans"/>
                <a:cs typeface="Open Sans"/>
              </a:rPr>
              <a:t>нн</a:t>
            </a:r>
            <a:r>
              <a:rPr sz="2400" i="1" u="none">
                <a:solidFill>
                  <a:schemeClr val="tx1"/>
                </a:solidFill>
                <a:latin typeface="Open Sans"/>
                <a:cs typeface="Open Sans"/>
              </a:rPr>
              <a:t>ость</a:t>
            </a:r>
            <a:endParaRPr sz="2400" i="1" u="none">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992690865"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277499007"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Конопляник</a:t>
            </a:r>
            <a:endParaRPr sz="2800" i="1">
              <a:solidFill>
                <a:srgbClr val="0070C0"/>
              </a:solidFill>
              <a:latin typeface="OpenSans"/>
            </a:endParaRPr>
          </a:p>
          <a:p>
            <a:pPr>
              <a:defRPr/>
            </a:pPr>
            <a:endParaRPr/>
          </a:p>
          <a:p>
            <a:pPr>
              <a:defRPr/>
            </a:pPr>
            <a:r>
              <a:rPr sz="2400" i="1" u="none">
                <a:solidFill>
                  <a:schemeClr val="tx1"/>
                </a:solidFill>
                <a:latin typeface="Open Sans"/>
                <a:cs typeface="Open Sans"/>
              </a:rPr>
              <a:t>Конопляный — конопляник</a:t>
            </a:r>
            <a:endParaRPr sz="2400" i="1" u="none">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109653899"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703492024"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Родственник</a:t>
            </a:r>
            <a:endParaRPr sz="2800" i="1">
              <a:solidFill>
                <a:srgbClr val="0070C0"/>
              </a:solidFill>
              <a:latin typeface="OpenSans"/>
            </a:endParaRPr>
          </a:p>
          <a:p>
            <a:pPr>
              <a:defRPr/>
            </a:pPr>
            <a:endParaRPr/>
          </a:p>
          <a:p>
            <a:pPr>
              <a:defRPr/>
            </a:pPr>
            <a:r>
              <a:rPr sz="2400" i="1" u="none">
                <a:solidFill>
                  <a:schemeClr val="tx1"/>
                </a:solidFill>
                <a:latin typeface="Open Sans"/>
                <a:cs typeface="Open Sans"/>
              </a:rPr>
              <a:t>Родств</a:t>
            </a:r>
            <a:r>
              <a:rPr sz="2400" i="1" u="sng">
                <a:solidFill>
                  <a:schemeClr val="tx1"/>
                </a:solidFill>
                <a:latin typeface="Open Sans"/>
                <a:cs typeface="Open Sans"/>
              </a:rPr>
              <a:t>енн</a:t>
            </a:r>
            <a:r>
              <a:rPr sz="2400" i="1" u="none">
                <a:solidFill>
                  <a:schemeClr val="tx1"/>
                </a:solidFill>
                <a:latin typeface="Open Sans"/>
                <a:cs typeface="Open Sans"/>
              </a:rPr>
              <a:t>ый — родств</a:t>
            </a:r>
            <a:r>
              <a:rPr sz="2400" i="1" u="sng">
                <a:solidFill>
                  <a:schemeClr val="tx1"/>
                </a:solidFill>
                <a:latin typeface="Open Sans"/>
                <a:cs typeface="Open Sans"/>
              </a:rPr>
              <a:t>енн</a:t>
            </a:r>
            <a:r>
              <a:rPr sz="2400" i="1" u="none">
                <a:solidFill>
                  <a:schemeClr val="tx1"/>
                </a:solidFill>
                <a:latin typeface="Open Sans"/>
                <a:cs typeface="Open Sans"/>
              </a:rPr>
              <a:t>ик</a:t>
            </a:r>
            <a:endParaRPr sz="2400" i="1" u="none">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086200359"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250167391"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Ремесленник</a:t>
            </a:r>
            <a:endParaRPr sz="2800" i="1">
              <a:solidFill>
                <a:srgbClr val="0070C0"/>
              </a:solidFill>
              <a:latin typeface="OpenSans"/>
            </a:endParaRPr>
          </a:p>
          <a:p>
            <a:pPr>
              <a:defRPr/>
            </a:pPr>
            <a:endParaRPr/>
          </a:p>
          <a:p>
            <a:pPr>
              <a:defRPr/>
            </a:pPr>
            <a:r>
              <a:rPr sz="2400" i="1" u="none">
                <a:solidFill>
                  <a:schemeClr val="tx1"/>
                </a:solidFill>
                <a:latin typeface="Open Sans"/>
                <a:cs typeface="Open Sans"/>
              </a:rPr>
              <a:t>Ремесл</a:t>
            </a:r>
            <a:r>
              <a:rPr sz="2400" i="1" u="sng">
                <a:solidFill>
                  <a:schemeClr val="tx1"/>
                </a:solidFill>
                <a:latin typeface="Open Sans"/>
                <a:cs typeface="Open Sans"/>
              </a:rPr>
              <a:t>енн</a:t>
            </a:r>
            <a:r>
              <a:rPr sz="2400" i="1" u="none">
                <a:solidFill>
                  <a:schemeClr val="tx1"/>
                </a:solidFill>
                <a:latin typeface="Open Sans"/>
                <a:cs typeface="Open Sans"/>
              </a:rPr>
              <a:t>ый — ремесл</a:t>
            </a:r>
            <a:r>
              <a:rPr sz="2400" i="1" u="sng">
                <a:solidFill>
                  <a:schemeClr val="tx1"/>
                </a:solidFill>
                <a:latin typeface="Open Sans"/>
                <a:cs typeface="Open Sans"/>
              </a:rPr>
              <a:t>енн</a:t>
            </a:r>
            <a:r>
              <a:rPr sz="2400" i="1" u="none">
                <a:solidFill>
                  <a:schemeClr val="tx1"/>
                </a:solidFill>
                <a:latin typeface="Open Sans"/>
                <a:cs typeface="Open Sans"/>
              </a:rPr>
              <a:t>ик</a:t>
            </a:r>
            <a:endParaRPr sz="2400" i="1" u="none">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355280953"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60415371"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Избранник</a:t>
            </a:r>
            <a:endParaRPr sz="2800" i="1">
              <a:solidFill>
                <a:srgbClr val="0070C0"/>
              </a:solidFill>
              <a:latin typeface="OpenSans"/>
            </a:endParaRPr>
          </a:p>
          <a:p>
            <a:pPr>
              <a:defRPr/>
            </a:pPr>
            <a:endParaRPr/>
          </a:p>
          <a:p>
            <a:pPr>
              <a:defRPr/>
            </a:pPr>
            <a:r>
              <a:rPr sz="2400" i="1" u="none">
                <a:solidFill>
                  <a:schemeClr val="tx1"/>
                </a:solidFill>
                <a:latin typeface="Open Sans"/>
                <a:cs typeface="Open Sans"/>
              </a:rPr>
              <a:t>Избра</a:t>
            </a:r>
            <a:r>
              <a:rPr sz="2400" i="1" u="sng">
                <a:solidFill>
                  <a:schemeClr val="tx1"/>
                </a:solidFill>
                <a:latin typeface="Open Sans"/>
                <a:cs typeface="Open Sans"/>
              </a:rPr>
              <a:t>нн</a:t>
            </a:r>
            <a:r>
              <a:rPr sz="2400" i="1" u="none">
                <a:solidFill>
                  <a:schemeClr val="tx1"/>
                </a:solidFill>
                <a:latin typeface="Open Sans"/>
                <a:cs typeface="Open Sans"/>
              </a:rPr>
              <a:t>ый — избра</a:t>
            </a:r>
            <a:r>
              <a:rPr sz="2400" i="1" u="sng">
                <a:solidFill>
                  <a:schemeClr val="tx1"/>
                </a:solidFill>
                <a:latin typeface="Open Sans"/>
                <a:cs typeface="Open Sans"/>
              </a:rPr>
              <a:t>нн</a:t>
            </a:r>
            <a:r>
              <a:rPr sz="2400" i="1" u="none">
                <a:solidFill>
                  <a:schemeClr val="tx1"/>
                </a:solidFill>
                <a:latin typeface="Open Sans"/>
                <a:cs typeface="Open Sans"/>
              </a:rPr>
              <a:t>ик</a:t>
            </a:r>
            <a:endParaRPr sz="2400" i="1" u="none">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726262833"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282626696"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a:p>
          <a:p>
            <a:pPr marL="0" indent="0">
              <a:buFont typeface="Arial"/>
              <a:buNone/>
              <a:defRPr/>
            </a:pPr>
            <a:endParaRPr/>
          </a:p>
          <a:p>
            <a:pPr>
              <a:defRPr/>
            </a:pPr>
            <a:r>
              <a:rPr sz="2400" i="1">
                <a:solidFill>
                  <a:srgbClr val="000000"/>
                </a:solidFill>
                <a:latin typeface="Open Sans"/>
                <a:cs typeface="Open Sans"/>
              </a:rPr>
              <a:t>Испуганно (испугано), отчаянно, организованно (организовано), попарно, надуманно (надумано), озорно, несомненно, звучно, бесшумно, заученно (заучено), собранно (собрано),  притворно, туманно, искажённо (искажено), рассержено (рассерженна) , убранно (убрано), обдуманно (обдумано), растерянно (растеряно), огорченно (огорчено), наполненно (наполнено).</a:t>
            </a:r>
            <a:endParaRPr sz="2400" i="1">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772643310"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062792480"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Бессребреник</a:t>
            </a:r>
            <a:endParaRPr sz="2800" i="1">
              <a:solidFill>
                <a:srgbClr val="0070C0"/>
              </a:solidFill>
              <a:latin typeface="OpenSans"/>
            </a:endParaRPr>
          </a:p>
          <a:p>
            <a:pPr>
              <a:defRPr/>
            </a:pPr>
            <a:r>
              <a:rPr sz="2400" b="0" i="1" u="none">
                <a:solidFill>
                  <a:schemeClr val="tx1"/>
                </a:solidFill>
                <a:latin typeface="Open Sans"/>
                <a:ea typeface="Arial"/>
                <a:cs typeface="Open Sans"/>
              </a:rPr>
              <a:t>бессребреник – бескорыстный человек</a:t>
            </a:r>
            <a:endParaRPr sz="2400" b="0" i="1" u="none">
              <a:solidFill>
                <a:schemeClr val="tx1"/>
              </a:solidFill>
              <a:latin typeface="Open Sans"/>
              <a:ea typeface="Arial"/>
              <a:cs typeface="Open Sans"/>
            </a:endParaRPr>
          </a:p>
          <a:p>
            <a:pPr>
              <a:defRPr/>
            </a:pPr>
            <a:r>
              <a:rPr sz="2400" b="0" i="1" u="none">
                <a:solidFill>
                  <a:schemeClr val="tx1"/>
                </a:solidFill>
                <a:latin typeface="Open Sans"/>
                <a:ea typeface="Arial"/>
                <a:cs typeface="Open Sans"/>
              </a:rPr>
              <a:t>Серебро + суффикс –еник-</a:t>
            </a:r>
            <a:endParaRPr sz="2400" i="1">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092892520"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27061756" name="Объект 2"/>
          <p:cNvSpPr>
            <a:spLocks noGrp="1"/>
          </p:cNvSpPr>
          <p:nvPr>
            <p:ph idx="1"/>
          </p:nvPr>
        </p:nvSpPr>
        <p:spPr bwMode="auto">
          <a:xfrm flipH="0" flipV="0">
            <a:off x="838198" y="1825624"/>
            <a:ext cx="10515600" cy="4351338"/>
          </a:xfrm>
        </p:spPr>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a:p>
          <a:p>
            <a:pPr marL="0" indent="0">
              <a:buFont typeface="Arial"/>
              <a:buNone/>
              <a:defRPr/>
            </a:pPr>
            <a:endParaRPr/>
          </a:p>
          <a:p>
            <a:pPr>
              <a:defRPr/>
            </a:pPr>
            <a:r>
              <a:rPr sz="2400" i="1">
                <a:solidFill>
                  <a:srgbClr val="000000"/>
                </a:solidFill>
                <a:latin typeface="Open Sans"/>
                <a:cs typeface="Open Sans"/>
              </a:rPr>
              <a:t>Испуганно — испугано</a:t>
            </a:r>
            <a:endParaRPr sz="2400" i="1">
              <a:solidFill>
                <a:srgbClr val="000000"/>
              </a:solidFill>
              <a:latin typeface="Open Sans"/>
              <a:cs typeface="Open Sans"/>
            </a:endParaRPr>
          </a:p>
          <a:p>
            <a:pPr>
              <a:defRPr/>
            </a:pPr>
            <a:r>
              <a:rPr sz="2400" i="1">
                <a:solidFill>
                  <a:srgbClr val="000000"/>
                </a:solidFill>
                <a:latin typeface="Open Sans"/>
                <a:cs typeface="Open Sans"/>
              </a:rPr>
              <a:t>Он посмотрел на меня (как?) </a:t>
            </a:r>
            <a:r>
              <a:rPr sz="2400" i="1">
                <a:solidFill>
                  <a:srgbClr val="0070C0"/>
                </a:solidFill>
                <a:latin typeface="Open Sans"/>
                <a:cs typeface="Open Sans"/>
              </a:rPr>
              <a:t>испуганно</a:t>
            </a:r>
            <a:r>
              <a:rPr sz="2400" i="1">
                <a:solidFill>
                  <a:srgbClr val="000000"/>
                </a:solidFill>
                <a:latin typeface="Open Sans"/>
                <a:cs typeface="Open Sans"/>
              </a:rPr>
              <a:t>.</a:t>
            </a:r>
            <a:endParaRPr sz="2400" i="1">
              <a:solidFill>
                <a:srgbClr val="000000"/>
              </a:solidFill>
              <a:latin typeface="Open Sans"/>
              <a:cs typeface="Open Sans"/>
            </a:endParaRPr>
          </a:p>
          <a:p>
            <a:pPr>
              <a:defRPr/>
            </a:pPr>
            <a:r>
              <a:rPr sz="2400" i="1">
                <a:solidFill>
                  <a:srgbClr val="000000"/>
                </a:solidFill>
                <a:latin typeface="Open Sans"/>
                <a:cs typeface="Open Sans"/>
              </a:rPr>
              <a:t>Всё село было (что сделано?) </a:t>
            </a:r>
            <a:r>
              <a:rPr sz="2400" i="1">
                <a:solidFill>
                  <a:srgbClr val="0070C0"/>
                </a:solidFill>
                <a:latin typeface="Open Sans"/>
                <a:cs typeface="Open Sans"/>
              </a:rPr>
              <a:t>испугано</a:t>
            </a:r>
            <a:r>
              <a:rPr sz="2400" i="1">
                <a:solidFill>
                  <a:srgbClr val="000000"/>
                </a:solidFill>
                <a:latin typeface="Open Sans"/>
                <a:cs typeface="Open Sans"/>
              </a:rPr>
              <a:t> этим приезжим человеком.</a:t>
            </a:r>
            <a:endParaRPr sz="2400" i="1">
              <a:solidFill>
                <a:srgbClr val="000000"/>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084987260"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2079569004"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a:p>
          <a:p>
            <a:pPr marL="0" indent="0">
              <a:buFont typeface="Arial"/>
              <a:buNone/>
              <a:defRPr/>
            </a:pPr>
            <a:endParaRPr/>
          </a:p>
          <a:p>
            <a:pPr>
              <a:defRPr/>
            </a:pPr>
            <a:r>
              <a:rPr sz="2400" i="1">
                <a:solidFill>
                  <a:srgbClr val="000000"/>
                </a:solidFill>
                <a:latin typeface="Open Sans"/>
                <a:cs typeface="Open Sans"/>
              </a:rPr>
              <a:t>Отчаянно</a:t>
            </a:r>
            <a:endParaRPr sz="2400" i="1">
              <a:solidFill>
                <a:srgbClr val="000000"/>
              </a:solidFill>
              <a:latin typeface="Open Sans"/>
              <a:cs typeface="Open Sans"/>
            </a:endParaRPr>
          </a:p>
          <a:p>
            <a:pPr>
              <a:defRPr/>
            </a:pPr>
            <a:r>
              <a:rPr sz="2400" i="1">
                <a:solidFill>
                  <a:srgbClr val="000000"/>
                </a:solidFill>
                <a:latin typeface="Open Sans"/>
                <a:cs typeface="Open Sans"/>
              </a:rPr>
              <a:t>Он</a:t>
            </a:r>
            <a:r>
              <a:rPr sz="2400" i="1">
                <a:solidFill>
                  <a:srgbClr val="000000"/>
                </a:solidFill>
                <a:latin typeface="Open Sans"/>
                <a:cs typeface="Open Sans"/>
              </a:rPr>
              <a:t> пытался докопаться до правды (как?)</a:t>
            </a:r>
            <a:r>
              <a:rPr sz="2400" i="1">
                <a:solidFill>
                  <a:srgbClr val="0070C0"/>
                </a:solidFill>
                <a:latin typeface="Open Sans"/>
                <a:cs typeface="Open Sans"/>
              </a:rPr>
              <a:t> отчаянно</a:t>
            </a:r>
            <a:r>
              <a:rPr sz="2400" i="1">
                <a:solidFill>
                  <a:srgbClr val="000000"/>
                </a:solidFill>
                <a:latin typeface="Open Sans"/>
                <a:cs typeface="Open Sans"/>
              </a:rPr>
              <a:t>.</a:t>
            </a:r>
            <a:endParaRPr sz="2400" i="1">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293161233"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241103807" name="Объект 2"/>
          <p:cNvSpPr>
            <a:spLocks noGrp="1"/>
          </p:cNvSpPr>
          <p:nvPr>
            <p:ph idx="1"/>
          </p:nvPr>
        </p:nvSpPr>
        <p:spPr bwMode="auto">
          <a:xfrm flipH="0" flipV="0">
            <a:off x="838198" y="1825624"/>
            <a:ext cx="10766247" cy="4351338"/>
          </a:xfrm>
        </p:spPr>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sz="3600">
              <a:latin typeface="Open Sans"/>
              <a:cs typeface="Open Sans"/>
            </a:endParaRPr>
          </a:p>
          <a:p>
            <a:pPr algn="l">
              <a:defRPr/>
            </a:pPr>
            <a:endParaRPr/>
          </a:p>
          <a:p>
            <a:pPr algn="l">
              <a:defRPr/>
            </a:pPr>
            <a:r>
              <a:rPr lang="ru-RU" sz="2400" b="0" i="1" u="none" strike="noStrike" cap="none" spc="0">
                <a:solidFill>
                  <a:srgbClr val="000000"/>
                </a:solidFill>
                <a:latin typeface="Open Sans"/>
                <a:ea typeface="Open Sans"/>
                <a:cs typeface="Open Sans"/>
              </a:rPr>
              <a:t>Организованно — организовано</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Все школьники поехали на экскурсию (как?) </a:t>
            </a:r>
            <a:r>
              <a:rPr lang="ru-RU" sz="2400" b="0" i="1" u="none" strike="noStrike" cap="none" spc="0">
                <a:solidFill>
                  <a:srgbClr val="0070C0"/>
                </a:solidFill>
                <a:latin typeface="Open Sans"/>
                <a:ea typeface="Open Sans"/>
                <a:cs typeface="Open Sans"/>
              </a:rPr>
              <a:t>организованно</a:t>
            </a:r>
            <a:r>
              <a:rPr lang="ru-RU" sz="2400" b="0" i="1" u="none" strike="noStrike" cap="none" spc="0">
                <a:solidFill>
                  <a:srgbClr val="000000"/>
                </a:solidFill>
                <a:latin typeface="Open Sans"/>
                <a:ea typeface="Open Sans"/>
                <a:cs typeface="Open Sans"/>
              </a:rPr>
              <a:t>.</a:t>
            </a:r>
            <a:endParaRPr sz="2400" i="1">
              <a:latin typeface="Open Sans"/>
              <a:cs typeface="Open Sans"/>
            </a:endParaRPr>
          </a:p>
          <a:p>
            <a:pPr algn="l">
              <a:defRPr/>
            </a:pPr>
            <a:r>
              <a:rPr sz="2400" i="1">
                <a:latin typeface="Open Sans"/>
                <a:cs typeface="Open Sans"/>
              </a:rPr>
              <a:t>Мероприятие было (что сделано?) </a:t>
            </a:r>
            <a:r>
              <a:rPr sz="2400" i="1">
                <a:solidFill>
                  <a:srgbClr val="0070C0"/>
                </a:solidFill>
                <a:latin typeface="Open Sans"/>
                <a:cs typeface="Open Sans"/>
              </a:rPr>
              <a:t>организовано </a:t>
            </a:r>
            <a:r>
              <a:rPr sz="2400" i="1">
                <a:latin typeface="Open Sans"/>
                <a:cs typeface="Open Sans"/>
              </a:rPr>
              <a:t>профессионалом.</a:t>
            </a:r>
            <a:endParaRPr sz="2400" b="0" i="1" u="none" strike="noStrike" cap="none" spc="0">
              <a:solidFill>
                <a:srgbClr val="000000"/>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248668095"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175090645" name="Объект 2"/>
          <p:cNvSpPr>
            <a:spLocks noGrp="1"/>
          </p:cNvSpPr>
          <p:nvPr>
            <p:ph idx="1"/>
          </p:nvPr>
        </p:nvSpPr>
        <p:spPr bwMode="auto">
          <a:xfrm flipH="0" flipV="0">
            <a:off x="838198" y="1825624"/>
            <a:ext cx="10766247" cy="4351338"/>
          </a:xfrm>
        </p:spPr>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sz="3600">
              <a:latin typeface="Open Sans"/>
              <a:cs typeface="Open Sans"/>
            </a:endParaRPr>
          </a:p>
          <a:p>
            <a:pPr algn="l">
              <a:defRPr/>
            </a:pPr>
            <a:endParaRPr/>
          </a:p>
          <a:p>
            <a:pPr algn="l">
              <a:defRPr/>
            </a:pPr>
            <a:r>
              <a:rPr lang="ru-RU" sz="2400" b="0" i="1" u="none" strike="noStrike" cap="none" spc="0">
                <a:solidFill>
                  <a:srgbClr val="000000"/>
                </a:solidFill>
                <a:latin typeface="Open Sans"/>
                <a:ea typeface="Open Sans"/>
                <a:cs typeface="Open Sans"/>
              </a:rPr>
              <a:t>Заученно — заучено</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Он рассказывал текст (как?) </a:t>
            </a:r>
            <a:r>
              <a:rPr lang="ru-RU" sz="2400" b="0" i="1" u="none" strike="noStrike" cap="none" spc="0">
                <a:solidFill>
                  <a:srgbClr val="0070C0"/>
                </a:solidFill>
                <a:latin typeface="Open Sans"/>
                <a:ea typeface="Open Sans"/>
                <a:cs typeface="Open Sans"/>
              </a:rPr>
              <a:t>заученно</a:t>
            </a:r>
            <a:r>
              <a:rPr lang="ru-RU" sz="2400" b="0" i="1" u="none" strike="noStrike" cap="none" spc="0">
                <a:solidFill>
                  <a:srgbClr val="000000"/>
                </a:solidFill>
                <a:latin typeface="Open Sans"/>
                <a:ea typeface="Open Sans"/>
                <a:cs typeface="Open Sans"/>
              </a:rPr>
              <a:t>.</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Стихотворение было (что сделано?) </a:t>
            </a:r>
            <a:r>
              <a:rPr lang="ru-RU" sz="2400" b="0" i="1" u="none" strike="noStrike" cap="none" spc="0">
                <a:solidFill>
                  <a:srgbClr val="0070C0"/>
                </a:solidFill>
                <a:latin typeface="Open Sans"/>
                <a:ea typeface="Open Sans"/>
                <a:cs typeface="Open Sans"/>
              </a:rPr>
              <a:t>заучено</a:t>
            </a:r>
            <a:r>
              <a:rPr lang="ru-RU" sz="2400" b="0" i="1" u="none" strike="noStrike" cap="none" spc="0">
                <a:solidFill>
                  <a:srgbClr val="000000"/>
                </a:solidFill>
                <a:latin typeface="Open Sans"/>
                <a:ea typeface="Open Sans"/>
                <a:cs typeface="Open Sans"/>
              </a:rPr>
              <a:t> Петей.</a:t>
            </a:r>
            <a:endParaRPr lang="ru-RU" sz="2400" b="0" i="1" u="none" strike="noStrike" cap="none" spc="0">
              <a:solidFill>
                <a:srgbClr val="000000"/>
              </a:solidFill>
              <a:latin typeface="Times New Roman"/>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988628740"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998264255" name="Объект 2"/>
          <p:cNvSpPr>
            <a:spLocks noGrp="1"/>
          </p:cNvSpPr>
          <p:nvPr>
            <p:ph idx="1"/>
          </p:nvPr>
        </p:nvSpPr>
        <p:spPr bwMode="auto">
          <a:xfrm flipH="0" flipV="0">
            <a:off x="838198" y="1825624"/>
            <a:ext cx="10766247" cy="4351338"/>
          </a:xfrm>
        </p:spPr>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sz="3600">
              <a:latin typeface="Open Sans"/>
              <a:cs typeface="Open Sans"/>
            </a:endParaRPr>
          </a:p>
          <a:p>
            <a:pPr algn="l">
              <a:defRPr/>
            </a:pPr>
            <a:endParaRPr/>
          </a:p>
          <a:p>
            <a:pPr algn="l">
              <a:defRPr/>
            </a:pPr>
            <a:r>
              <a:rPr lang="ru-RU" sz="2400" b="0" i="1" u="none" strike="noStrike" cap="none" spc="0">
                <a:solidFill>
                  <a:srgbClr val="000000"/>
                </a:solidFill>
                <a:latin typeface="Open Sans"/>
                <a:ea typeface="Open Sans"/>
                <a:cs typeface="Open Sans"/>
              </a:rPr>
              <a:t>Искажённо (искажено)</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Он воспринимал это (как?) </a:t>
            </a:r>
            <a:r>
              <a:rPr lang="ru-RU" sz="2400" b="0" i="1" u="none" strike="noStrike" cap="none" spc="0">
                <a:solidFill>
                  <a:srgbClr val="0070C0"/>
                </a:solidFill>
                <a:latin typeface="Open Sans"/>
                <a:ea typeface="Open Sans"/>
                <a:cs typeface="Open Sans"/>
              </a:rPr>
              <a:t>искажённо</a:t>
            </a:r>
            <a:r>
              <a:rPr lang="ru-RU" sz="2400" b="0" i="1" u="none" strike="noStrike" cap="none" spc="0">
                <a:solidFill>
                  <a:srgbClr val="000000"/>
                </a:solidFill>
                <a:latin typeface="Open Sans"/>
                <a:ea typeface="Open Sans"/>
                <a:cs typeface="Open Sans"/>
              </a:rPr>
              <a:t>.</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Изображение было (что сделано?) </a:t>
            </a:r>
            <a:r>
              <a:rPr lang="ru-RU" sz="2400" b="0" i="1" u="none" strike="noStrike" cap="none" spc="0">
                <a:solidFill>
                  <a:srgbClr val="0070C0"/>
                </a:solidFill>
                <a:latin typeface="Open Sans"/>
                <a:ea typeface="Open Sans"/>
                <a:cs typeface="Open Sans"/>
              </a:rPr>
              <a:t>искажено </a:t>
            </a:r>
            <a:r>
              <a:rPr lang="ru-RU" sz="2400" b="0" i="1" u="none" strike="noStrike" cap="none" spc="0">
                <a:solidFill>
                  <a:srgbClr val="000000"/>
                </a:solidFill>
                <a:latin typeface="Open Sans"/>
                <a:ea typeface="Open Sans"/>
                <a:cs typeface="Open Sans"/>
              </a:rPr>
              <a:t>помехами.</a:t>
            </a:r>
            <a:endParaRPr lang="ru-RU" sz="2400" b="0" i="1" u="none" strike="noStrike" cap="none" spc="0">
              <a:solidFill>
                <a:srgbClr val="000000"/>
              </a:solidFill>
              <a:latin typeface="Times New Roman"/>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570948713"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288162982" name="Объект 2"/>
          <p:cNvSpPr>
            <a:spLocks noGrp="1"/>
          </p:cNvSpPr>
          <p:nvPr>
            <p:ph idx="1"/>
          </p:nvPr>
        </p:nvSpPr>
        <p:spPr bwMode="auto">
          <a:xfrm flipH="0" flipV="0">
            <a:off x="838198" y="1825624"/>
            <a:ext cx="10766247" cy="4351338"/>
          </a:xfrm>
        </p:spPr>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sz="3600">
              <a:latin typeface="Open Sans"/>
              <a:cs typeface="Open Sans"/>
            </a:endParaRPr>
          </a:p>
          <a:p>
            <a:pPr algn="l">
              <a:defRPr/>
            </a:pPr>
            <a:r>
              <a:rPr lang="ru-RU" sz="2400" b="0" i="1" u="none" strike="noStrike" cap="none" spc="0">
                <a:solidFill>
                  <a:srgbClr val="000000"/>
                </a:solidFill>
                <a:latin typeface="Open Sans"/>
                <a:ea typeface="Open Sans"/>
                <a:cs typeface="Open Sans"/>
              </a:rPr>
              <a:t>Рассержено — рассерженна</a:t>
            </a:r>
            <a:endParaRPr lang="ru-RU" sz="2400" b="0" i="1" u="none" strike="noStrike" cap="none" spc="0">
              <a:solidFill>
                <a:srgbClr val="000000"/>
              </a:solidFill>
              <a:latin typeface="Times New Roman"/>
              <a:cs typeface="Times New Roman"/>
            </a:endParaRPr>
          </a:p>
          <a:p>
            <a:pPr algn="l">
              <a:defRPr/>
            </a:pPr>
            <a:r>
              <a:rPr sz="2400" b="0" i="1" u="none">
                <a:solidFill>
                  <a:srgbClr val="000000"/>
                </a:solidFill>
                <a:latin typeface="Open Sans"/>
                <a:ea typeface="Arial"/>
                <a:cs typeface="Open Sans"/>
              </a:rPr>
              <a:t>Девушка была (какова?) </a:t>
            </a:r>
            <a:r>
              <a:rPr sz="2400" b="0" i="1" u="none">
                <a:solidFill>
                  <a:srgbClr val="0070C0"/>
                </a:solidFill>
                <a:latin typeface="Open Sans"/>
                <a:ea typeface="Arial"/>
                <a:cs typeface="Open Sans"/>
              </a:rPr>
              <a:t>рассерженна</a:t>
            </a:r>
            <a:r>
              <a:rPr sz="2400" b="0" i="1" u="none">
                <a:solidFill>
                  <a:srgbClr val="000000"/>
                </a:solidFill>
                <a:latin typeface="Open Sans"/>
                <a:ea typeface="Arial"/>
                <a:cs typeface="Open Sans"/>
              </a:rPr>
              <a:t> и серьезна (Краткое прилагательное. Его можно заменить полным прилагательным - Девушка была рассерженной и серьезной).</a:t>
            </a:r>
            <a:endParaRPr lang="ru-RU" sz="2400" b="0" i="1" u="none" strike="noStrike" cap="none" spc="0">
              <a:solidFill>
                <a:srgbClr val="000000"/>
              </a:solidFill>
              <a:latin typeface="Times New Roman"/>
              <a:cs typeface="Times New Roman"/>
            </a:endParaRPr>
          </a:p>
          <a:p>
            <a:pPr>
              <a:defRPr/>
            </a:pPr>
            <a:r>
              <a:rPr sz="2400" b="0" i="1" u="none">
                <a:solidFill>
                  <a:srgbClr val="000000"/>
                </a:solidFill>
                <a:latin typeface="Open Sans"/>
                <a:ea typeface="Arial"/>
                <a:cs typeface="Open Sans"/>
              </a:rPr>
              <a:t>Мужчина был (что сделан?) </a:t>
            </a:r>
            <a:r>
              <a:rPr sz="2400" b="0" i="1" u="none">
                <a:solidFill>
                  <a:srgbClr val="0070C0"/>
                </a:solidFill>
                <a:latin typeface="Open Sans"/>
                <a:ea typeface="Arial"/>
                <a:cs typeface="Open Sans"/>
              </a:rPr>
              <a:t>рассержен</a:t>
            </a:r>
            <a:r>
              <a:rPr sz="2400" b="0" i="1" u="none">
                <a:solidFill>
                  <a:srgbClr val="000000"/>
                </a:solidFill>
                <a:latin typeface="Open Sans"/>
                <a:ea typeface="Arial"/>
                <a:cs typeface="Open Sans"/>
              </a:rPr>
              <a:t> этим обстоятельством. (Здесь причастие, так как есть зависимые слова).</a:t>
            </a:r>
            <a:endParaRPr sz="2400" i="1">
              <a:latin typeface="Open Sans"/>
              <a:cs typeface="Open Sans"/>
            </a:endParaRPr>
          </a:p>
          <a:p>
            <a:pPr algn="l">
              <a:defRPr/>
            </a:pPr>
            <a:r>
              <a:rPr sz="2400" b="0" i="1" u="none">
                <a:solidFill>
                  <a:srgbClr val="000000"/>
                </a:solidFill>
                <a:latin typeface="Open Sans"/>
                <a:ea typeface="Arial"/>
                <a:cs typeface="Open Sans"/>
              </a:rPr>
              <a:t>Мужчина выглядел (как?) </a:t>
            </a:r>
            <a:r>
              <a:rPr sz="2400" b="0" i="1" u="none">
                <a:solidFill>
                  <a:srgbClr val="0070C0"/>
                </a:solidFill>
                <a:latin typeface="Open Sans"/>
                <a:ea typeface="Arial"/>
                <a:cs typeface="Open Sans"/>
              </a:rPr>
              <a:t>рассерженно</a:t>
            </a:r>
            <a:r>
              <a:rPr sz="2400" b="0" i="1" u="none">
                <a:solidFill>
                  <a:srgbClr val="000000"/>
                </a:solidFill>
                <a:latin typeface="Open Sans"/>
                <a:ea typeface="Arial"/>
                <a:cs typeface="Open Sans"/>
              </a:rPr>
              <a:t> (Наречие).</a:t>
            </a:r>
            <a:endParaRPr sz="2400" i="1">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046781266"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81190597" name="Объект 2"/>
          <p:cNvSpPr>
            <a:spLocks noGrp="1"/>
          </p:cNvSpPr>
          <p:nvPr>
            <p:ph idx="1"/>
          </p:nvPr>
        </p:nvSpPr>
        <p:spPr bwMode="auto">
          <a:xfrm flipH="0" flipV="0">
            <a:off x="838198" y="1825624"/>
            <a:ext cx="10766247" cy="4351338"/>
          </a:xfrm>
        </p:spPr>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sz="3600">
              <a:latin typeface="Open Sans"/>
              <a:cs typeface="Open Sans"/>
            </a:endParaRPr>
          </a:p>
          <a:p>
            <a:pPr algn="l">
              <a:defRPr/>
            </a:pPr>
            <a:endParaRPr/>
          </a:p>
          <a:p>
            <a:pPr algn="l">
              <a:defRPr/>
            </a:pPr>
            <a:r>
              <a:rPr lang="ru-RU" sz="2400" b="0" i="1" u="none" strike="noStrike" cap="none" spc="0">
                <a:solidFill>
                  <a:srgbClr val="000000"/>
                </a:solidFill>
                <a:latin typeface="Open Sans"/>
                <a:ea typeface="Open Sans"/>
                <a:cs typeface="Open Sans"/>
              </a:rPr>
              <a:t>Убранно (убрано)</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Квартира выглядела (как?) </a:t>
            </a:r>
            <a:r>
              <a:rPr lang="ru-RU" sz="2400" b="0" i="1" u="none" strike="noStrike" cap="none" spc="0">
                <a:solidFill>
                  <a:srgbClr val="0070C0"/>
                </a:solidFill>
                <a:latin typeface="Open Sans"/>
                <a:ea typeface="Open Sans"/>
                <a:cs typeface="Open Sans"/>
              </a:rPr>
              <a:t>убранно</a:t>
            </a:r>
            <a:r>
              <a:rPr lang="ru-RU" sz="2400" b="0" i="1" u="none" strike="noStrike" cap="none" spc="0">
                <a:solidFill>
                  <a:srgbClr val="000000"/>
                </a:solidFill>
                <a:latin typeface="Open Sans"/>
                <a:ea typeface="Open Sans"/>
                <a:cs typeface="Open Sans"/>
              </a:rPr>
              <a:t>.</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Рабочее место было (что сделано?) </a:t>
            </a:r>
            <a:r>
              <a:rPr lang="ru-RU" sz="2400" b="0" i="1" u="none" strike="noStrike" cap="none" spc="0">
                <a:solidFill>
                  <a:srgbClr val="0070C0"/>
                </a:solidFill>
                <a:latin typeface="Open Sans"/>
                <a:ea typeface="Open Sans"/>
                <a:cs typeface="Open Sans"/>
              </a:rPr>
              <a:t>убрано </a:t>
            </a:r>
            <a:r>
              <a:rPr lang="ru-RU" sz="2400" b="0" i="1" u="none" strike="noStrike" cap="none" spc="0">
                <a:solidFill>
                  <a:srgbClr val="000000"/>
                </a:solidFill>
                <a:latin typeface="Open Sans"/>
                <a:ea typeface="Open Sans"/>
                <a:cs typeface="Open Sans"/>
              </a:rPr>
              <a:t>Машей.</a:t>
            </a:r>
            <a:endParaRPr lang="ru-RU" sz="2400" b="0" i="1" u="none" strike="noStrike" cap="none" spc="0">
              <a:solidFill>
                <a:srgbClr val="000000"/>
              </a:solidFill>
              <a:latin typeface="Times New Roman"/>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833237184"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04897836" name="Объект 2"/>
          <p:cNvSpPr>
            <a:spLocks noGrp="1"/>
          </p:cNvSpPr>
          <p:nvPr>
            <p:ph idx="1"/>
          </p:nvPr>
        </p:nvSpPr>
        <p:spPr bwMode="auto">
          <a:xfrm flipH="0" flipV="0">
            <a:off x="838198" y="1825624"/>
            <a:ext cx="10766247" cy="4351338"/>
          </a:xfrm>
        </p:spPr>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sz="3600">
              <a:latin typeface="Open Sans"/>
              <a:cs typeface="Open Sans"/>
            </a:endParaRPr>
          </a:p>
          <a:p>
            <a:pPr algn="l">
              <a:defRPr/>
            </a:pPr>
            <a:endParaRPr/>
          </a:p>
          <a:p>
            <a:pPr algn="l">
              <a:defRPr/>
            </a:pPr>
            <a:r>
              <a:rPr lang="ru-RU" sz="2400" b="0" i="1" u="none" strike="noStrike" cap="none" spc="0">
                <a:solidFill>
                  <a:srgbClr val="000000"/>
                </a:solidFill>
                <a:latin typeface="Open Sans"/>
                <a:ea typeface="Open Sans"/>
                <a:cs typeface="Open Sans"/>
              </a:rPr>
              <a:t>Обдуманно — обдумано</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Он принял это решение (как?) </a:t>
            </a:r>
            <a:r>
              <a:rPr lang="ru-RU" sz="2400" b="0" i="1" u="none" strike="noStrike" cap="none" spc="0">
                <a:solidFill>
                  <a:srgbClr val="0070C0"/>
                </a:solidFill>
                <a:latin typeface="Open Sans"/>
                <a:ea typeface="Open Sans"/>
                <a:cs typeface="Open Sans"/>
              </a:rPr>
              <a:t>обдуманно</a:t>
            </a:r>
            <a:r>
              <a:rPr lang="ru-RU" sz="2400" b="0" i="1" u="none" strike="noStrike" cap="none" spc="0">
                <a:solidFill>
                  <a:srgbClr val="000000"/>
                </a:solidFill>
                <a:latin typeface="Open Sans"/>
                <a:ea typeface="Open Sans"/>
                <a:cs typeface="Open Sans"/>
              </a:rPr>
              <a:t>.</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Это решение было (что сделано?) </a:t>
            </a:r>
            <a:r>
              <a:rPr lang="ru-RU" sz="2400" b="0" i="1" u="none" strike="noStrike" cap="none" spc="0">
                <a:solidFill>
                  <a:srgbClr val="0070C0"/>
                </a:solidFill>
                <a:latin typeface="Open Sans"/>
                <a:ea typeface="Open Sans"/>
                <a:cs typeface="Open Sans"/>
              </a:rPr>
              <a:t>обдумано</a:t>
            </a:r>
            <a:r>
              <a:rPr lang="ru-RU" sz="2400" b="0" i="1" u="none" strike="noStrike" cap="none" spc="0">
                <a:solidFill>
                  <a:srgbClr val="000000"/>
                </a:solidFill>
                <a:latin typeface="Open Sans"/>
                <a:ea typeface="Open Sans"/>
                <a:cs typeface="Open Sans"/>
              </a:rPr>
              <a:t> директором.</a:t>
            </a:r>
            <a:endParaRPr lang="ru-RU" sz="2400" b="0" i="1" u="none" strike="noStrike" cap="none" spc="0">
              <a:solidFill>
                <a:srgbClr val="000000"/>
              </a:solidFill>
              <a:latin typeface="Times New Roman"/>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803859595"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209765747" name="Объект 2"/>
          <p:cNvSpPr>
            <a:spLocks noGrp="1"/>
          </p:cNvSpPr>
          <p:nvPr>
            <p:ph idx="1"/>
          </p:nvPr>
        </p:nvSpPr>
        <p:spPr bwMode="auto">
          <a:xfrm flipH="0" flipV="0">
            <a:off x="838198" y="1825624"/>
            <a:ext cx="10766247" cy="4351338"/>
          </a:xfrm>
        </p:spPr>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sz="3600">
              <a:latin typeface="Open Sans"/>
              <a:cs typeface="Open Sans"/>
            </a:endParaRPr>
          </a:p>
          <a:p>
            <a:pPr algn="l">
              <a:defRPr/>
            </a:pPr>
            <a:endParaRPr/>
          </a:p>
          <a:p>
            <a:pPr algn="l">
              <a:defRPr/>
            </a:pPr>
            <a:r>
              <a:rPr lang="ru-RU" sz="2400" b="0" i="1" u="none" strike="noStrike" cap="none" spc="0">
                <a:solidFill>
                  <a:srgbClr val="000000"/>
                </a:solidFill>
                <a:latin typeface="Open Sans"/>
                <a:ea typeface="Open Sans"/>
                <a:cs typeface="Open Sans"/>
              </a:rPr>
              <a:t>Растерянно — растеряны</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Она посмотрела на своего друга (как?) </a:t>
            </a:r>
            <a:r>
              <a:rPr lang="ru-RU" sz="2400" b="0" i="1" u="none" strike="noStrike" cap="none" spc="0">
                <a:solidFill>
                  <a:srgbClr val="0070C0"/>
                </a:solidFill>
                <a:latin typeface="Open Sans"/>
                <a:ea typeface="Open Sans"/>
                <a:cs typeface="Open Sans"/>
              </a:rPr>
              <a:t>растерянно</a:t>
            </a:r>
            <a:r>
              <a:rPr lang="ru-RU" sz="2400" b="0" i="1" u="none" strike="noStrike" cap="none" spc="0">
                <a:solidFill>
                  <a:srgbClr val="000000"/>
                </a:solidFill>
                <a:latin typeface="Open Sans"/>
                <a:ea typeface="Open Sans"/>
                <a:cs typeface="Open Sans"/>
              </a:rPr>
              <a:t>.</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Документы были (что сделаны?) </a:t>
            </a:r>
            <a:r>
              <a:rPr lang="ru-RU" sz="2400" b="0" i="1" u="none" strike="noStrike" cap="none" spc="0">
                <a:solidFill>
                  <a:srgbClr val="0070C0"/>
                </a:solidFill>
                <a:latin typeface="Open Sans"/>
                <a:ea typeface="Open Sans"/>
                <a:cs typeface="Open Sans"/>
              </a:rPr>
              <a:t>растеряны</a:t>
            </a:r>
            <a:r>
              <a:rPr lang="ru-RU" sz="2400" b="0" i="1" u="none" strike="noStrike" cap="none" spc="0">
                <a:solidFill>
                  <a:srgbClr val="000000"/>
                </a:solidFill>
                <a:latin typeface="Open Sans"/>
                <a:ea typeface="Open Sans"/>
                <a:cs typeface="Open Sans"/>
              </a:rPr>
              <a:t>.</a:t>
            </a:r>
            <a:endParaRPr lang="ru-RU" sz="2400" b="0" i="1" u="none" strike="noStrike" cap="none" spc="0">
              <a:solidFill>
                <a:srgbClr val="000000"/>
              </a:solidFill>
              <a:latin typeface="Times New Roman"/>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272648203"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509143808" name="Объект 2"/>
          <p:cNvSpPr>
            <a:spLocks noGrp="1"/>
          </p:cNvSpPr>
          <p:nvPr>
            <p:ph idx="1"/>
          </p:nvPr>
        </p:nvSpPr>
        <p:spPr bwMode="auto">
          <a:xfrm flipH="0" flipV="0">
            <a:off x="838198" y="1825624"/>
            <a:ext cx="10766247" cy="4351338"/>
          </a:xfrm>
        </p:spPr>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sz="3600">
              <a:latin typeface="Open Sans"/>
              <a:cs typeface="Open Sans"/>
            </a:endParaRPr>
          </a:p>
          <a:p>
            <a:pPr algn="l">
              <a:defRPr/>
            </a:pPr>
            <a:endParaRPr/>
          </a:p>
          <a:p>
            <a:pPr algn="l">
              <a:defRPr/>
            </a:pPr>
            <a:r>
              <a:rPr lang="ru-RU" sz="2400" b="0" i="1" u="none" strike="noStrike" cap="none" spc="0">
                <a:solidFill>
                  <a:srgbClr val="000000"/>
                </a:solidFill>
                <a:latin typeface="Open Sans"/>
                <a:ea typeface="Open Sans"/>
                <a:cs typeface="Open Sans"/>
              </a:rPr>
              <a:t>Огорчённо — огорчено</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Домой он возвращался (как?) </a:t>
            </a:r>
            <a:r>
              <a:rPr lang="ru-RU" sz="2400" b="0" i="1" u="none" strike="noStrike" cap="none" spc="0">
                <a:solidFill>
                  <a:srgbClr val="0070C0"/>
                </a:solidFill>
                <a:latin typeface="Open Sans"/>
                <a:ea typeface="Open Sans"/>
                <a:cs typeface="Open Sans"/>
              </a:rPr>
              <a:t>огорчённо</a:t>
            </a:r>
            <a:r>
              <a:rPr lang="ru-RU" sz="2400" b="0" i="1" u="none" strike="noStrike" cap="none" spc="0">
                <a:solidFill>
                  <a:srgbClr val="000000"/>
                </a:solidFill>
                <a:latin typeface="Open Sans"/>
                <a:ea typeface="Open Sans"/>
                <a:cs typeface="Open Sans"/>
              </a:rPr>
              <a:t>.</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Девушка была (что сделана?) </a:t>
            </a:r>
            <a:r>
              <a:rPr lang="ru-RU" sz="2400" b="0" i="1" u="none" strike="noStrike" cap="none" spc="0">
                <a:solidFill>
                  <a:srgbClr val="0070C0"/>
                </a:solidFill>
                <a:latin typeface="Open Sans"/>
                <a:ea typeface="Open Sans"/>
                <a:cs typeface="Open Sans"/>
              </a:rPr>
              <a:t>огорчена</a:t>
            </a:r>
            <a:r>
              <a:rPr lang="ru-RU" sz="2400" b="0" i="1" u="none" strike="noStrike" cap="none" spc="0">
                <a:solidFill>
                  <a:srgbClr val="000000"/>
                </a:solidFill>
                <a:latin typeface="Open Sans"/>
                <a:ea typeface="Open Sans"/>
                <a:cs typeface="Open Sans"/>
              </a:rPr>
              <a:t> своими баллами за тест.</a:t>
            </a:r>
            <a:endParaRPr lang="ru-RU" sz="2400" b="0" i="1" u="none" strike="noStrike" cap="none" spc="0">
              <a:solidFill>
                <a:srgbClr val="000000"/>
              </a:solidFill>
              <a:latin typeface="Times New Roman"/>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7734387"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007457797"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Племянник</a:t>
            </a:r>
            <a:endParaRPr sz="3600" i="0">
              <a:solidFill>
                <a:srgbClr val="000000"/>
              </a:solidFill>
              <a:latin typeface="OpenSans"/>
            </a:endParaRPr>
          </a:p>
          <a:p>
            <a:pPr>
              <a:defRPr/>
            </a:pPr>
            <a:r>
              <a:rPr sz="2400" i="1">
                <a:solidFill>
                  <a:schemeClr val="tx1"/>
                </a:solidFill>
                <a:latin typeface="Open Sans"/>
                <a:cs typeface="Open Sans"/>
              </a:rPr>
              <a:t>Племян- (корень) + -ник- (суффикс)</a:t>
            </a:r>
            <a:endParaRPr sz="2400" i="1">
              <a:solidFill>
                <a:schemeClr val="tx1"/>
              </a:solidFill>
              <a:latin typeface="Open Sans"/>
              <a:cs typeface="Open Sans"/>
            </a:endParaRPr>
          </a:p>
        </p:txBody>
      </p:sp>
      <p:pic>
        <p:nvPicPr>
          <p:cNvPr id="1040961742" name=""/>
          <p:cNvPicPr>
            <a:picLocks noChangeAspect="1"/>
          </p:cNvPicPr>
          <p:nvPr/>
        </p:nvPicPr>
        <p:blipFill>
          <a:blip r:embed="rId2"/>
          <a:stretch/>
        </p:blipFill>
        <p:spPr bwMode="auto">
          <a:xfrm flipH="0" flipV="0">
            <a:off x="7719149" y="2380901"/>
            <a:ext cx="3240783" cy="32407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76243008"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302029470" name="Объект 2"/>
          <p:cNvSpPr>
            <a:spLocks noGrp="1"/>
          </p:cNvSpPr>
          <p:nvPr>
            <p:ph idx="1"/>
          </p:nvPr>
        </p:nvSpPr>
        <p:spPr bwMode="auto">
          <a:xfrm flipH="0" flipV="0">
            <a:off x="838198" y="1825624"/>
            <a:ext cx="10766247" cy="4351338"/>
          </a:xfrm>
        </p:spPr>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a:latin typeface="Open Sans"/>
                <a:cs typeface="Open Sans"/>
              </a:rPr>
              <a:t>Задание 2</a:t>
            </a:r>
            <a:endParaRPr sz="3600">
              <a:latin typeface="Open Sans"/>
              <a:cs typeface="Open Sans"/>
            </a:endParaRPr>
          </a:p>
          <a:p>
            <a:pPr algn="l">
              <a:defRPr/>
            </a:pPr>
            <a:endParaRPr/>
          </a:p>
          <a:p>
            <a:pPr algn="l">
              <a:defRPr/>
            </a:pPr>
            <a:r>
              <a:rPr lang="ru-RU" sz="2400" b="0" i="1" u="none" strike="noStrike" cap="none" spc="0">
                <a:solidFill>
                  <a:srgbClr val="000000"/>
                </a:solidFill>
                <a:latin typeface="Open Sans"/>
                <a:ea typeface="Open Sans"/>
                <a:cs typeface="Open Sans"/>
              </a:rPr>
              <a:t>Наполненно — наполнено</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Стакан выглядел (как?) </a:t>
            </a:r>
            <a:r>
              <a:rPr lang="ru-RU" sz="2400" b="0" i="1" u="none" strike="noStrike" cap="none" spc="0">
                <a:solidFill>
                  <a:srgbClr val="0070C0"/>
                </a:solidFill>
                <a:latin typeface="Open Sans"/>
                <a:ea typeface="Open Sans"/>
                <a:cs typeface="Open Sans"/>
              </a:rPr>
              <a:t>наполненно</a:t>
            </a:r>
            <a:r>
              <a:rPr lang="ru-RU" sz="2400" b="0" i="1" u="none" strike="noStrike" cap="none" spc="0">
                <a:solidFill>
                  <a:srgbClr val="000000"/>
                </a:solidFill>
                <a:latin typeface="Open Sans"/>
                <a:ea typeface="Open Sans"/>
                <a:cs typeface="Open Sans"/>
              </a:rPr>
              <a:t>.</a:t>
            </a:r>
            <a:endParaRPr lang="ru-RU" sz="2400" b="0" i="1" u="none" strike="noStrike" cap="none" spc="0">
              <a:solidFill>
                <a:srgbClr val="000000"/>
              </a:solidFill>
              <a:latin typeface="Times New Roman"/>
              <a:cs typeface="Times New Roman"/>
            </a:endParaRPr>
          </a:p>
          <a:p>
            <a:pPr algn="l">
              <a:defRPr/>
            </a:pPr>
            <a:r>
              <a:rPr lang="ru-RU" sz="2400" b="0" i="1" u="none" strike="noStrike" cap="none" spc="0">
                <a:solidFill>
                  <a:srgbClr val="000000"/>
                </a:solidFill>
                <a:latin typeface="Open Sans"/>
                <a:ea typeface="Open Sans"/>
                <a:cs typeface="Open Sans"/>
              </a:rPr>
              <a:t>Моё лето было (что сделано?) </a:t>
            </a:r>
            <a:r>
              <a:rPr lang="ru-RU" sz="2400" b="0" i="1" u="none" strike="noStrike" cap="none" spc="0">
                <a:solidFill>
                  <a:srgbClr val="0070C0"/>
                </a:solidFill>
                <a:latin typeface="Open Sans"/>
                <a:ea typeface="Open Sans"/>
                <a:cs typeface="Open Sans"/>
              </a:rPr>
              <a:t>наполнено </a:t>
            </a:r>
            <a:r>
              <a:rPr lang="ru-RU" sz="2400" b="0" i="1" u="none" strike="noStrike" cap="none" spc="0">
                <a:solidFill>
                  <a:srgbClr val="000000"/>
                </a:solidFill>
                <a:latin typeface="Open Sans"/>
                <a:ea typeface="Open Sans"/>
                <a:cs typeface="Open Sans"/>
              </a:rPr>
              <a:t>яркими впечатлениями.</a:t>
            </a:r>
            <a:endParaRPr lang="ru-RU" sz="2400" b="0" i="1" u="none" strike="noStrike" cap="none" spc="0">
              <a:solidFill>
                <a:srgbClr val="000000"/>
              </a:solidFill>
              <a:latin typeface="Times New Roman"/>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612253223" name="Объект 2"/>
          <p:cNvSpPr>
            <a:spLocks noGrp="1"/>
          </p:cNvSpPr>
          <p:nvPr>
            <p:ph idx="1"/>
          </p:nvPr>
        </p:nvSpPr>
        <p:spPr bwMode="auto">
          <a:xfrm>
            <a:off x="838198" y="959715"/>
            <a:ext cx="10515600" cy="4351338"/>
          </a:xfrm>
        </p:spPr>
        <p:txBody>
          <a:bodyPr vertOverflow="overflow" horzOverflow="overflow" vert="horz" wrap="square" lIns="91440" tIns="45720" rIns="91440" bIns="45720" numCol="1" spcCol="0" rtlCol="0" fromWordArt="0" anchor="t" anchorCtr="0" forceAA="0" upright="0" compatLnSpc="0">
            <a:normAutofit fontScale="95000" lnSpcReduction="1000"/>
          </a:bodyPr>
          <a:lstStyle/>
          <a:p>
            <a:pPr>
              <a:defRPr/>
            </a:pPr>
            <a:endParaRPr/>
          </a:p>
          <a:p>
            <a:pPr marL="0" indent="0">
              <a:buFont typeface="Arial"/>
              <a:buNone/>
              <a:defRPr/>
            </a:pPr>
            <a:r>
              <a:rPr sz="3600" b="1" i="0" u="none">
                <a:solidFill>
                  <a:srgbClr val="000000"/>
                </a:solidFill>
                <a:latin typeface="PT Sans"/>
                <a:ea typeface="PT Sans"/>
                <a:cs typeface="PT Sans"/>
              </a:rPr>
              <a:t>Упражнение 4.</a:t>
            </a:r>
            <a:r>
              <a:rPr sz="3600" b="0" i="0" u="none">
                <a:solidFill>
                  <a:srgbClr val="000000"/>
                </a:solidFill>
                <a:latin typeface="PT Sans"/>
                <a:ea typeface="PT Sans"/>
                <a:cs typeface="PT Sans"/>
              </a:rPr>
              <a:t> </a:t>
            </a:r>
            <a:endParaRPr sz="14000"/>
          </a:p>
          <a:p>
            <a:pPr>
              <a:defRPr/>
            </a:pPr>
            <a:r>
              <a:rPr sz="3600" b="0" i="0" u="none">
                <a:solidFill>
                  <a:srgbClr val="000000"/>
                </a:solidFill>
                <a:latin typeface="PT Sans"/>
                <a:ea typeface="PT Sans"/>
                <a:cs typeface="PT Sans"/>
              </a:rPr>
              <a:t>Н или НН? Подберите к прилагательным и причастиям подходящие по смыслу  слова.</a:t>
            </a:r>
            <a:endParaRPr sz="3600" b="0" i="0" u="none">
              <a:solidFill>
                <a:srgbClr val="000000"/>
              </a:solidFill>
              <a:latin typeface="PT Sans"/>
              <a:ea typeface="PT Sans"/>
              <a:cs typeface="PT Sans"/>
            </a:endParaRPr>
          </a:p>
          <a:p>
            <a:pPr>
              <a:defRPr/>
            </a:pPr>
            <a:r>
              <a:rPr sz="3600" b="0" i="1" u="none">
                <a:solidFill>
                  <a:srgbClr val="0070C0"/>
                </a:solidFill>
                <a:latin typeface="PT Sans"/>
                <a:ea typeface="PT Sans"/>
                <a:cs typeface="PT Sans"/>
              </a:rPr>
              <a:t>Например: тушё</a:t>
            </a:r>
            <a:r>
              <a:rPr sz="3600" b="0" i="1" u="sng">
                <a:solidFill>
                  <a:srgbClr val="0070C0"/>
                </a:solidFill>
                <a:latin typeface="PT Sans"/>
                <a:ea typeface="PT Sans"/>
                <a:cs typeface="PT Sans"/>
              </a:rPr>
              <a:t>н</a:t>
            </a:r>
            <a:r>
              <a:rPr sz="3600" b="0" i="1" u="none">
                <a:solidFill>
                  <a:srgbClr val="0070C0"/>
                </a:solidFill>
                <a:latin typeface="PT Sans"/>
                <a:ea typeface="PT Sans"/>
                <a:cs typeface="PT Sans"/>
              </a:rPr>
              <a:t>ая курица</a:t>
            </a:r>
            <a:endParaRPr sz="3600" b="0" i="0" u="none">
              <a:solidFill>
                <a:srgbClr val="0070C0"/>
              </a:solidFill>
              <a:latin typeface="PT Sans"/>
              <a:ea typeface="PT Sans"/>
              <a:cs typeface="PT Sans"/>
            </a:endParaRPr>
          </a:p>
          <a:p>
            <a:pPr>
              <a:defRPr/>
            </a:pPr>
            <a:r>
              <a:rPr sz="3600" b="0" i="1" u="none">
                <a:solidFill>
                  <a:srgbClr val="000000"/>
                </a:solidFill>
                <a:latin typeface="PT Sans"/>
                <a:ea typeface="PT Sans"/>
                <a:cs typeface="PT Sans"/>
              </a:rPr>
              <a:t>Глаже…ая, разреза…ые, выглаже…ая, ноше…ая, суше…ые, удлине…ая, сорва…ые, стира…ая, краше…ая, мороже…ые, вяза…ая.</a:t>
            </a:r>
            <a:endParaRPr sz="14000"/>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806796063" name="Объект 2"/>
          <p:cNvSpPr>
            <a:spLocks noGrp="1"/>
          </p:cNvSpPr>
          <p:nvPr>
            <p:ph idx="1"/>
          </p:nvPr>
        </p:nvSpPr>
        <p:spPr bwMode="auto">
          <a:xfrm flipH="0" flipV="0">
            <a:off x="838198" y="371103"/>
            <a:ext cx="10515600" cy="5838701"/>
          </a:xfrm>
        </p:spPr>
        <p:txBody>
          <a:bodyPr vertOverflow="overflow" horzOverflow="overflow" vert="horz" wrap="square" lIns="91440" tIns="45720" rIns="91440" bIns="45720" numCol="1" spcCol="0" rtlCol="0" fromWordArt="0" anchor="t" anchorCtr="0" forceAA="0" upright="0" compatLnSpc="0">
            <a:normAutofit fontScale="25000" lnSpcReduction="15000"/>
          </a:bodyPr>
          <a:lstStyle/>
          <a:p>
            <a:pPr marL="0" indent="0">
              <a:buFont typeface="Arial"/>
              <a:buNone/>
              <a:defRPr/>
            </a:pPr>
            <a:r>
              <a:rPr sz="11000" b="1" i="0" u="none">
                <a:solidFill>
                  <a:srgbClr val="000000"/>
                </a:solidFill>
                <a:latin typeface="PT Sans"/>
                <a:ea typeface="PT Sans"/>
                <a:cs typeface="PT Sans"/>
              </a:rPr>
              <a:t>Упражнение 5.</a:t>
            </a:r>
            <a:endParaRPr sz="21000"/>
          </a:p>
          <a:p>
            <a:pPr>
              <a:defRPr/>
            </a:pPr>
            <a:r>
              <a:rPr sz="11000" b="0" i="0" u="none">
                <a:solidFill>
                  <a:srgbClr val="000000"/>
                </a:solidFill>
                <a:latin typeface="PT Sans"/>
                <a:ea typeface="PT Sans"/>
                <a:cs typeface="PT Sans"/>
              </a:rPr>
              <a:t>Объясните правописание </a:t>
            </a:r>
            <a:r>
              <a:rPr sz="11000" b="0" i="1" u="none">
                <a:solidFill>
                  <a:srgbClr val="000000"/>
                </a:solidFill>
                <a:latin typeface="PT Sans"/>
                <a:ea typeface="PT Sans"/>
                <a:cs typeface="PT Sans"/>
              </a:rPr>
              <a:t>н </a:t>
            </a:r>
            <a:r>
              <a:rPr sz="11000" b="0" i="0" u="none">
                <a:solidFill>
                  <a:srgbClr val="000000"/>
                </a:solidFill>
                <a:latin typeface="PT Sans"/>
                <a:ea typeface="PT Sans"/>
                <a:cs typeface="PT Sans"/>
              </a:rPr>
              <a:t>или </a:t>
            </a:r>
            <a:r>
              <a:rPr sz="11000" b="0" i="1" u="none">
                <a:solidFill>
                  <a:srgbClr val="000000"/>
                </a:solidFill>
                <a:latin typeface="PT Sans"/>
                <a:ea typeface="PT Sans"/>
                <a:cs typeface="PT Sans"/>
              </a:rPr>
              <a:t>нн</a:t>
            </a:r>
            <a:r>
              <a:rPr sz="11000" b="0" i="0" u="none">
                <a:solidFill>
                  <a:srgbClr val="000000"/>
                </a:solidFill>
                <a:latin typeface="PT Sans"/>
                <a:ea typeface="PT Sans"/>
                <a:cs typeface="PT Sans"/>
              </a:rPr>
              <a:t>.</a:t>
            </a:r>
            <a:endParaRPr sz="11000" b="0" i="0" u="none">
              <a:solidFill>
                <a:srgbClr val="000000"/>
              </a:solidFill>
              <a:latin typeface="PT Sans"/>
              <a:ea typeface="PT Sans"/>
              <a:cs typeface="PT Sans"/>
            </a:endParaRPr>
          </a:p>
          <a:p>
            <a:pPr>
              <a:defRPr/>
            </a:pPr>
            <a:r>
              <a:rPr sz="11000" b="0" i="1" u="none">
                <a:solidFill>
                  <a:srgbClr val="0070C0"/>
                </a:solidFill>
                <a:latin typeface="PT Sans"/>
                <a:ea typeface="PT Sans"/>
                <a:cs typeface="PT Sans"/>
              </a:rPr>
              <a:t>Например: вяза</a:t>
            </a:r>
            <a:r>
              <a:rPr sz="11000" b="0" i="1" u="sng">
                <a:solidFill>
                  <a:srgbClr val="0070C0"/>
                </a:solidFill>
                <a:latin typeface="PT Sans"/>
                <a:ea typeface="PT Sans"/>
                <a:cs typeface="PT Sans"/>
              </a:rPr>
              <a:t>н</a:t>
            </a:r>
            <a:r>
              <a:rPr sz="11000" b="0" i="1" u="none">
                <a:solidFill>
                  <a:srgbClr val="0070C0"/>
                </a:solidFill>
                <a:latin typeface="PT Sans"/>
                <a:ea typeface="PT Sans"/>
                <a:cs typeface="PT Sans"/>
              </a:rPr>
              <a:t>ый шарф (нет приставки, нет зависимого слова, образовано от глагола несовершенного вида =</a:t>
            </a:r>
            <a:r>
              <a:rPr lang="en-US" sz="11000" b="0" i="1" u="none">
                <a:solidFill>
                  <a:srgbClr val="0070C0"/>
                </a:solidFill>
                <a:latin typeface="PT Sans"/>
                <a:ea typeface="PT Sans"/>
                <a:cs typeface="PT Sans"/>
              </a:rPr>
              <a:t>&gt; </a:t>
            </a:r>
            <a:r>
              <a:rPr lang="ru-RU" sz="11000" b="0" i="1" u="none">
                <a:solidFill>
                  <a:srgbClr val="0070C0"/>
                </a:solidFill>
                <a:latin typeface="PT Sans"/>
                <a:ea typeface="PT Sans"/>
                <a:cs typeface="PT Sans"/>
              </a:rPr>
              <a:t>одна Н)</a:t>
            </a:r>
            <a:endParaRPr sz="21000" i="1">
              <a:solidFill>
                <a:srgbClr val="0070C0"/>
              </a:solidFill>
            </a:endParaRPr>
          </a:p>
          <a:p>
            <a:pPr>
              <a:lnSpc>
                <a:spcPct val="100000"/>
              </a:lnSpc>
              <a:defRPr/>
            </a:pPr>
            <a:r>
              <a:rPr sz="11000" b="0" i="1" u="none">
                <a:solidFill>
                  <a:srgbClr val="000000"/>
                </a:solidFill>
                <a:latin typeface="PT Sans"/>
                <a:ea typeface="PT Sans"/>
                <a:cs typeface="PT Sans"/>
              </a:rPr>
              <a:t>Жареный гусь, поджаренная колбаса, жаренные в масле пирожки, писаный красавец, вписанный треугольник, писанный художником, организованная спонсорами ярмарка, тканая скатерть, тканная золотом скатерть, забракованные товары, военизированный отряд, воспитанный человек, дистиллированная вода, расклеенные афиши, дисквалифицированный спортсмен, незваный гость, связанный пленник, завербованный агент, сделанная надпись, варенный в мундире картофель, купленные в магазине вещи.</a:t>
            </a:r>
            <a:endParaRPr sz="21000"/>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62731172" name="Заголовок 1"/>
          <p:cNvSpPr>
            <a:spLocks noGrp="1"/>
          </p:cNvSpPr>
          <p:nvPr>
            <p:ph type="title"/>
          </p:nvPr>
        </p:nvSpPr>
        <p:spPr bwMode="auto">
          <a:xfrm flipH="0" flipV="0">
            <a:off x="310519" y="711488"/>
            <a:ext cx="2919350" cy="5337504"/>
          </a:xfrm>
        </p:spPr>
        <p:txBody>
          <a:bodyPr vertOverflow="overflow" horzOverflow="overflow" vert="horz" wrap="square" lIns="91440" tIns="45720" rIns="91440" bIns="45720" numCol="1" spcCol="0" rtlCol="0" fromWordArt="0" anchor="ctr" anchorCtr="0" forceAA="0" upright="0" compatLnSpc="0">
            <a:normAutofit/>
          </a:bodyPr>
          <a:lstStyle/>
          <a:p>
            <a:pPr>
              <a:defRPr/>
            </a:pPr>
            <a:r>
              <a:rPr sz="3600" b="1"/>
              <a:t>Домашнее задание:</a:t>
            </a:r>
            <a:br>
              <a:rPr sz="2400"/>
            </a:br>
            <a:br>
              <a:rPr sz="2400" b="0" i="0" u="none">
                <a:solidFill>
                  <a:srgbClr val="000000"/>
                </a:solidFill>
                <a:latin typeface="Roboto"/>
                <a:ea typeface="Roboto"/>
                <a:cs typeface="Roboto"/>
              </a:rPr>
            </a:br>
            <a:br>
              <a:rPr sz="2400" b="0" i="0" u="none">
                <a:solidFill>
                  <a:srgbClr val="000000"/>
                </a:solidFill>
                <a:latin typeface="Roboto"/>
                <a:ea typeface="Roboto"/>
                <a:cs typeface="Roboto"/>
              </a:rPr>
            </a:br>
            <a:r>
              <a:rPr sz="2400" b="0" i="0" u="none">
                <a:solidFill>
                  <a:srgbClr val="000000"/>
                </a:solidFill>
                <a:latin typeface="Roboto"/>
                <a:ea typeface="Roboto"/>
                <a:cs typeface="Roboto"/>
              </a:rPr>
              <a:t>виденный, виданный, слыханный, чеканный, недрёманный, ненадёванный.</a:t>
            </a:r>
            <a:endParaRPr sz="2400"/>
          </a:p>
        </p:txBody>
      </p:sp>
      <p:pic>
        <p:nvPicPr>
          <p:cNvPr id="1334639750" name=""/>
          <p:cNvPicPr>
            <a:picLocks noChangeAspect="1"/>
          </p:cNvPicPr>
          <p:nvPr>
            <p:ph idx="1"/>
          </p:nvPr>
        </p:nvPicPr>
        <p:blipFill>
          <a:blip r:embed="rId2"/>
          <a:stretch/>
        </p:blipFill>
        <p:spPr bwMode="auto">
          <a:xfrm rot="0" flipH="0" flipV="0">
            <a:off x="3163008" y="171610"/>
            <a:ext cx="8686372" cy="651477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949743079"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255186771"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Лиственница</a:t>
            </a:r>
            <a:endParaRPr sz="2800" i="1">
              <a:solidFill>
                <a:srgbClr val="0070C0"/>
              </a:solidFill>
              <a:latin typeface="OpenSans"/>
            </a:endParaRPr>
          </a:p>
          <a:p>
            <a:pPr>
              <a:defRPr/>
            </a:pPr>
            <a:r>
              <a:rPr sz="2400" b="0" i="1" u="none">
                <a:solidFill>
                  <a:schemeClr val="tx1"/>
                </a:solidFill>
                <a:latin typeface="Open Sans"/>
                <a:ea typeface="Arial"/>
                <a:cs typeface="Open Sans"/>
              </a:rPr>
              <a:t>Листв</a:t>
            </a:r>
            <a:r>
              <a:rPr sz="2400" b="0" i="1" u="sng">
                <a:solidFill>
                  <a:schemeClr val="tx1"/>
                </a:solidFill>
                <a:latin typeface="Open Sans"/>
                <a:ea typeface="Arial"/>
                <a:cs typeface="Open Sans"/>
              </a:rPr>
              <a:t>е</a:t>
            </a:r>
            <a:r>
              <a:rPr sz="2400" b="0" i="1" u="sng">
                <a:solidFill>
                  <a:schemeClr val="tx1"/>
                </a:solidFill>
                <a:latin typeface="Open Sans"/>
                <a:ea typeface="Arial"/>
                <a:cs typeface="Open Sans"/>
              </a:rPr>
              <a:t>нн</a:t>
            </a:r>
            <a:r>
              <a:rPr sz="2400" b="0" i="1" u="none">
                <a:solidFill>
                  <a:schemeClr val="tx1"/>
                </a:solidFill>
                <a:latin typeface="Open Sans"/>
                <a:ea typeface="Arial"/>
                <a:cs typeface="Open Sans"/>
              </a:rPr>
              <a:t>ый — листв</a:t>
            </a:r>
            <a:r>
              <a:rPr sz="2400" b="0" i="1" u="sng">
                <a:solidFill>
                  <a:schemeClr val="tx1"/>
                </a:solidFill>
                <a:latin typeface="Open Sans"/>
                <a:ea typeface="Arial"/>
                <a:cs typeface="Open Sans"/>
              </a:rPr>
              <a:t>е</a:t>
            </a:r>
            <a:r>
              <a:rPr sz="2400" b="0" i="1" u="sng">
                <a:solidFill>
                  <a:schemeClr val="tx1"/>
                </a:solidFill>
                <a:latin typeface="Open Sans"/>
                <a:ea typeface="Arial"/>
                <a:cs typeface="Open Sans"/>
              </a:rPr>
              <a:t>нн</a:t>
            </a:r>
            <a:r>
              <a:rPr sz="2400" b="0" i="1" u="none">
                <a:solidFill>
                  <a:schemeClr val="tx1"/>
                </a:solidFill>
                <a:latin typeface="Open Sans"/>
                <a:ea typeface="Arial"/>
                <a:cs typeface="Open Sans"/>
              </a:rPr>
              <a:t>ица</a:t>
            </a:r>
            <a:endParaRPr sz="2400" b="0" i="1" u="none">
              <a:solidFill>
                <a:schemeClr val="tx1"/>
              </a:solidFill>
              <a:latin typeface="Open Sans"/>
              <a:ea typeface="Arial"/>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409286336"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086255889"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Нефтяник</a:t>
            </a:r>
            <a:endParaRPr sz="2800" i="1">
              <a:solidFill>
                <a:srgbClr val="0070C0"/>
              </a:solidFill>
              <a:latin typeface="OpenSans"/>
            </a:endParaRPr>
          </a:p>
          <a:p>
            <a:pPr>
              <a:defRPr/>
            </a:pPr>
            <a:r>
              <a:rPr sz="2400" b="0" i="1" u="none">
                <a:solidFill>
                  <a:schemeClr val="tx1"/>
                </a:solidFill>
                <a:latin typeface="Open Sans"/>
                <a:ea typeface="Arial"/>
                <a:cs typeface="Open Sans"/>
              </a:rPr>
              <a:t>Нефть — нефтя</a:t>
            </a:r>
            <a:r>
              <a:rPr sz="2400" b="0" i="1" u="sng">
                <a:solidFill>
                  <a:schemeClr val="tx1"/>
                </a:solidFill>
                <a:latin typeface="Open Sans"/>
                <a:ea typeface="Arial"/>
                <a:cs typeface="Open Sans"/>
              </a:rPr>
              <a:t>н</a:t>
            </a:r>
            <a:r>
              <a:rPr sz="2400" b="0" i="1" u="none">
                <a:solidFill>
                  <a:schemeClr val="tx1"/>
                </a:solidFill>
                <a:latin typeface="Open Sans"/>
                <a:ea typeface="Arial"/>
                <a:cs typeface="Open Sans"/>
              </a:rPr>
              <a:t>ой — нефтя</a:t>
            </a:r>
            <a:r>
              <a:rPr sz="2400" b="0" i="1" u="sng">
                <a:solidFill>
                  <a:schemeClr val="tx1"/>
                </a:solidFill>
                <a:latin typeface="Open Sans"/>
                <a:ea typeface="Arial"/>
                <a:cs typeface="Open Sans"/>
              </a:rPr>
              <a:t>н</a:t>
            </a:r>
            <a:r>
              <a:rPr sz="2400" b="0" i="1" u="none">
                <a:solidFill>
                  <a:schemeClr val="tx1"/>
                </a:solidFill>
                <a:latin typeface="Open Sans"/>
                <a:ea typeface="Arial"/>
                <a:cs typeface="Open Sans"/>
              </a:rPr>
              <a:t>ик</a:t>
            </a:r>
            <a:endParaRPr sz="2400" b="0" i="1" u="none">
              <a:solidFill>
                <a:schemeClr val="tx1"/>
              </a:solidFill>
              <a:latin typeface="Open Sans"/>
              <a:ea typeface="Arial"/>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0802397"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529967254"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Поленница</a:t>
            </a:r>
            <a:endParaRPr sz="2800" i="1">
              <a:solidFill>
                <a:srgbClr val="0070C0"/>
              </a:solidFill>
              <a:latin typeface="OpenSans"/>
            </a:endParaRPr>
          </a:p>
          <a:p>
            <a:pPr>
              <a:defRPr/>
            </a:pPr>
            <a:r>
              <a:rPr sz="2400" i="1" u="sng">
                <a:solidFill>
                  <a:schemeClr val="tx1"/>
                </a:solidFill>
                <a:latin typeface="Open Sans"/>
                <a:cs typeface="Open Sans"/>
              </a:rPr>
              <a:t>Полен</a:t>
            </a:r>
            <a:r>
              <a:rPr sz="2400" i="1">
                <a:solidFill>
                  <a:schemeClr val="tx1"/>
                </a:solidFill>
                <a:latin typeface="Open Sans"/>
                <a:cs typeface="Open Sans"/>
              </a:rPr>
              <a:t>о + суффикс -ниц- = поленница</a:t>
            </a:r>
            <a:endParaRPr sz="2400" b="0" i="1" u="none">
              <a:solidFill>
                <a:schemeClr val="tx1"/>
              </a:solidFill>
              <a:latin typeface="Open Sans"/>
              <a:ea typeface="Arial"/>
              <a:cs typeface="Open Sans"/>
            </a:endParaRPr>
          </a:p>
        </p:txBody>
      </p:sp>
      <p:pic>
        <p:nvPicPr>
          <p:cNvPr id="2141542179" name=""/>
          <p:cNvPicPr>
            <a:picLocks noChangeAspect="1"/>
          </p:cNvPicPr>
          <p:nvPr/>
        </p:nvPicPr>
        <p:blipFill>
          <a:blip r:embed="rId2"/>
          <a:stretch/>
        </p:blipFill>
        <p:spPr bwMode="auto">
          <a:xfrm flipH="0" flipV="0">
            <a:off x="7064610" y="3016055"/>
            <a:ext cx="4451980" cy="31609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056125963"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542316429"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Рябинник</a:t>
            </a:r>
            <a:endParaRPr sz="2800" i="1">
              <a:solidFill>
                <a:srgbClr val="0070C0"/>
              </a:solidFill>
              <a:latin typeface="OpenSans"/>
            </a:endParaRPr>
          </a:p>
          <a:p>
            <a:pPr>
              <a:defRPr/>
            </a:pPr>
            <a:r>
              <a:rPr sz="2400" i="1">
                <a:solidFill>
                  <a:schemeClr val="tx1"/>
                </a:solidFill>
                <a:latin typeface="Open Sans"/>
                <a:cs typeface="Open Sans"/>
              </a:rPr>
              <a:t>Рябина + ник = рябинник</a:t>
            </a:r>
            <a:endParaRPr sz="2400" i="1">
              <a:solidFill>
                <a:schemeClr val="tx1"/>
              </a:solidFill>
              <a:latin typeface="Open Sans"/>
              <a:cs typeface="Open Sans"/>
            </a:endParaRPr>
          </a:p>
          <a:p>
            <a:pPr>
              <a:defRPr/>
            </a:pPr>
            <a:endParaRPr/>
          </a:p>
          <a:p>
            <a:pPr>
              <a:defRPr/>
            </a:pPr>
            <a:r>
              <a:rPr sz="2400" b="0" i="1" u="none">
                <a:solidFill>
                  <a:schemeClr val="tx1"/>
                </a:solidFill>
                <a:latin typeface="Open Sans"/>
                <a:ea typeface="Arial"/>
                <a:cs typeface="Open Sans"/>
              </a:rPr>
              <a:t>Почему используется суффикс "-ник", а не "-ик"?</a:t>
            </a:r>
            <a:endParaRPr sz="2400" i="1">
              <a:solidFill>
                <a:schemeClr val="tx1"/>
              </a:solidFill>
              <a:latin typeface="Open Sans"/>
              <a:cs typeface="Open Sans"/>
            </a:endParaRPr>
          </a:p>
          <a:p>
            <a:pPr>
              <a:defRPr/>
            </a:pPr>
            <a:r>
              <a:rPr sz="2400" b="0" i="1" u="none">
                <a:solidFill>
                  <a:schemeClr val="tx1"/>
                </a:solidFill>
                <a:latin typeface="Open Sans"/>
                <a:ea typeface="Arial"/>
                <a:cs typeface="Open Sans"/>
              </a:rPr>
              <a:t>Потому, что вновь образованное существительное обозначает группу деревьев (или кустов) как единое целое. Во всех существительных, обозначающих группу деревьев, кустов, ягод, используется суффикс "-ник-".</a:t>
            </a:r>
            <a:endParaRPr sz="2400" b="0" i="1" u="none">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00891521" name="Заголовок 1"/>
          <p:cNvSpPr>
            <a:spLocks noGrp="1"/>
          </p:cNvSpPr>
          <p:nvPr>
            <p:ph type="title"/>
          </p:nvPr>
        </p:nvSpPr>
        <p:spPr bwMode="auto"/>
        <p:txBody>
          <a:bodyPr/>
          <a:lstStyle/>
          <a:p>
            <a:pPr algn="ctr">
              <a:defRPr/>
            </a:pPr>
            <a:r>
              <a:rPr/>
              <a:t>Проверка домашнего задания</a:t>
            </a:r>
            <a:endParaRPr/>
          </a:p>
        </p:txBody>
      </p:sp>
      <p:sp>
        <p:nvSpPr>
          <p:cNvPr id="1437097676" name="Объект 2"/>
          <p:cNvSpPr>
            <a:spLocks noGrp="1"/>
          </p:cNvSpPr>
          <p:nvPr>
            <p:ph idx="1"/>
          </p:nvPr>
        </p:nvSpPr>
        <p:spPr bwMode="auto"/>
        <p:txBody>
          <a:bodyPr vertOverflow="overflow" horzOverflow="overflow" vert="horz" wrap="square" lIns="91440" tIns="45720" rIns="91440" bIns="45720" numCol="1" spcCol="0" rtlCol="0" fromWordArt="0" anchor="t" anchorCtr="0" forceAA="0" upright="0" compatLnSpc="0">
            <a:normAutofit/>
          </a:bodyPr>
          <a:lstStyle/>
          <a:p>
            <a:pPr algn="ctr">
              <a:defRPr/>
            </a:pPr>
            <a:r>
              <a:rPr sz="3600" i="0">
                <a:solidFill>
                  <a:srgbClr val="000000"/>
                </a:solidFill>
                <a:latin typeface="OpenSans"/>
              </a:rPr>
              <a:t>Задание 1</a:t>
            </a:r>
            <a:endParaRPr sz="3600" i="0">
              <a:solidFill>
                <a:srgbClr val="000000"/>
              </a:solidFill>
              <a:latin typeface="OpenSans"/>
            </a:endParaRPr>
          </a:p>
          <a:p>
            <a:pPr algn="ctr">
              <a:defRPr/>
            </a:pPr>
            <a:r>
              <a:rPr sz="2800" i="1">
                <a:solidFill>
                  <a:srgbClr val="0070C0"/>
                </a:solidFill>
                <a:latin typeface="OpenSans"/>
              </a:rPr>
              <a:t>Дальтоник</a:t>
            </a:r>
            <a:endParaRPr sz="2800" i="1">
              <a:solidFill>
                <a:srgbClr val="0070C0"/>
              </a:solidFill>
              <a:latin typeface="OpenSans"/>
            </a:endParaRPr>
          </a:p>
          <a:p>
            <a:pPr>
              <a:defRPr/>
            </a:pPr>
            <a:r>
              <a:rPr sz="2400" i="1">
                <a:solidFill>
                  <a:schemeClr val="tx1"/>
                </a:solidFill>
                <a:latin typeface="Open Sans"/>
                <a:cs typeface="Open Sans"/>
              </a:rPr>
              <a:t>Существительное «дальтоник» образовано от слова «дальтонизм».</a:t>
            </a:r>
            <a:endParaRPr sz="2400" i="1">
              <a:solidFill>
                <a:schemeClr val="tx1"/>
              </a:solidFill>
              <a:latin typeface="Open Sans"/>
              <a:cs typeface="Open Sans"/>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theme/_rels/theme1.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Office Theme">
  <a:themeElements>
    <a:clrScheme name="New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Arial"/>
        <a:ea typeface="Arial"/>
        <a:cs typeface="Arial"/>
      </a:majorFont>
      <a:minorFont>
        <a:latin typeface="Arial"/>
        <a:ea typeface="Arial"/>
        <a:cs typeface="Arial"/>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Р7-Офис/7.3.3.220</Application>
  <DocSecurity>0</DocSecurity>
  <PresentationFormat>Widescreen</PresentationFormat>
  <Paragraphs>0</Paragraphs>
  <Slides>43</Slides>
  <Notes>43</Notes>
  <HiddenSlides>0</HiddenSlides>
  <MMClips>2</MMClips>
  <ScaleCrop>0</ScaleCrop>
  <HeadingPairs>
    <vt:vector size="4" baseType="variant">
      <vt:variant>
        <vt:lpstr>Theme</vt:lpstr>
      </vt:variant>
      <vt:variant>
        <vt:i4>1</vt:i4>
      </vt:variant>
      <vt:variant>
        <vt:lpstr>Slide Titles</vt:lpstr>
      </vt:variant>
      <vt:variant>
        <vt:i4>43</vt:i4>
      </vt:variant>
    </vt:vector>
  </HeadingPairs>
  <TitlesOfParts>
    <vt:vector size="44" baseType="lpstr">
      <vt:lpstr>Theme 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identifier/>
  <dc:language/>
  <cp:lastModifiedBy/>
  <cp:revision>7</cp:revision>
  <dcterms:created xsi:type="dcterms:W3CDTF">2012-12-03T06:56:55Z</dcterms:created>
  <dcterms:modified xsi:type="dcterms:W3CDTF">2023-08-23T16:03:27Z</dcterms:modified>
  <cp:category/>
  <cp:contentStatus/>
  <cp:version/>
</cp:coreProperties>
</file>