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62" r:id="rId2"/>
    <p:sldId id="256" r:id="rId3"/>
    <p:sldId id="259" r:id="rId4"/>
    <p:sldId id="258" r:id="rId5"/>
    <p:sldId id="257" r:id="rId6"/>
    <p:sldId id="260" r:id="rId7"/>
    <p:sldId id="263" r:id="rId8"/>
    <p:sldId id="261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224E"/>
    <a:srgbClr val="323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3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bc28b65a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bc28b65a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3554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bc28b65a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bc28b65a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641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bc28b65ad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bc28b65ad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bc28b65ad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bc28b65ad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9007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bc28b65a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bc28b65a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771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bc28b65ad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bc28b65ad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0900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93C47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311700" y="333875"/>
            <a:ext cx="8520600" cy="45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55" name="Google Shape;55;p13"/>
          <p:cNvSpPr/>
          <p:nvPr/>
        </p:nvSpPr>
        <p:spPr>
          <a:xfrm>
            <a:off x="1530747" y="768275"/>
            <a:ext cx="5725838" cy="239695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Что необходимо знать для Задания 12 ЕГЭ?</a:t>
            </a:r>
            <a:endParaRPr sz="2200" b="1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071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311700" y="333875"/>
            <a:ext cx="8520600" cy="45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55" name="Google Shape;55;p13"/>
          <p:cNvSpPr/>
          <p:nvPr/>
        </p:nvSpPr>
        <p:spPr>
          <a:xfrm>
            <a:off x="5774500" y="1713425"/>
            <a:ext cx="2673900" cy="1818000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Спряжение глагола</a:t>
            </a:r>
            <a:endParaRPr sz="220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Выноска: стрелка вправо 1">
            <a:extLst>
              <a:ext uri="{FF2B5EF4-FFF2-40B4-BE49-F238E27FC236}">
                <a16:creationId xmlns:a16="http://schemas.microsoft.com/office/drawing/2014/main" id="{D8838BDB-8957-48F0-808A-4BAD43E10E03}"/>
              </a:ext>
            </a:extLst>
          </p:cNvPr>
          <p:cNvSpPr/>
          <p:nvPr/>
        </p:nvSpPr>
        <p:spPr>
          <a:xfrm>
            <a:off x="787369" y="899132"/>
            <a:ext cx="4603231" cy="3446585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>
                <a:lumMod val="75000"/>
                <a:lumOff val="2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Безударное личное 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глагола</a:t>
            </a:r>
          </a:p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Суффиксы </a:t>
            </a:r>
            <a:r>
              <a:rPr lang="ru-RU" sz="1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действительного и страдательного  причастия настоящего времени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5F32BBE-6D0D-424C-A684-2228E063A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294" y="199293"/>
            <a:ext cx="8644731" cy="4752534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114300" indent="0">
              <a:buNone/>
            </a:pPr>
            <a:r>
              <a:rPr lang="ru-RU" dirty="0"/>
              <a:t>   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FCAF211-3E64-4203-AC82-6B95841243F3}"/>
              </a:ext>
            </a:extLst>
          </p:cNvPr>
          <p:cNvSpPr/>
          <p:nvPr/>
        </p:nvSpPr>
        <p:spPr>
          <a:xfrm>
            <a:off x="785446" y="515814"/>
            <a:ext cx="7772400" cy="691663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определить спряжение глагола?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5C9A5989-FB4F-49B3-8C8E-CB12570C9469}"/>
              </a:ext>
            </a:extLst>
          </p:cNvPr>
          <p:cNvSpPr/>
          <p:nvPr/>
        </p:nvSpPr>
        <p:spPr>
          <a:xfrm>
            <a:off x="1531414" y="1207477"/>
            <a:ext cx="344277" cy="497691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1730119A-0C6A-44EF-84E2-60492A0D8262}"/>
              </a:ext>
            </a:extLst>
          </p:cNvPr>
          <p:cNvSpPr/>
          <p:nvPr/>
        </p:nvSpPr>
        <p:spPr>
          <a:xfrm>
            <a:off x="785446" y="1705167"/>
            <a:ext cx="2332892" cy="86658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окончание глагола ударное?</a:t>
            </a: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46DC4B52-9340-4EFB-B55B-63A26AE5DEEB}"/>
              </a:ext>
            </a:extLst>
          </p:cNvPr>
          <p:cNvSpPr/>
          <p:nvPr/>
        </p:nvSpPr>
        <p:spPr>
          <a:xfrm rot="16200000">
            <a:off x="3210895" y="1873762"/>
            <a:ext cx="344277" cy="529390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62;p14">
            <a:extLst>
              <a:ext uri="{FF2B5EF4-FFF2-40B4-BE49-F238E27FC236}">
                <a16:creationId xmlns:a16="http://schemas.microsoft.com/office/drawing/2014/main" id="{14CC9C39-8561-40C0-BD74-D319488E9AB9}"/>
              </a:ext>
            </a:extLst>
          </p:cNvPr>
          <p:cNvSpPr/>
          <p:nvPr/>
        </p:nvSpPr>
        <p:spPr>
          <a:xfrm>
            <a:off x="3692772" y="1618935"/>
            <a:ext cx="656490" cy="6916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sp>
        <p:nvSpPr>
          <p:cNvPr id="12" name="Google Shape;62;p14">
            <a:extLst>
              <a:ext uri="{FF2B5EF4-FFF2-40B4-BE49-F238E27FC236}">
                <a16:creationId xmlns:a16="http://schemas.microsoft.com/office/drawing/2014/main" id="{22A968A1-2C2E-4110-8839-03BBA96040C5}"/>
              </a:ext>
            </a:extLst>
          </p:cNvPr>
          <p:cNvSpPr/>
          <p:nvPr/>
        </p:nvSpPr>
        <p:spPr>
          <a:xfrm>
            <a:off x="1301738" y="3095661"/>
            <a:ext cx="764154" cy="497691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EFF40263-6C97-4BCA-B98C-EB07AE44FAC3}"/>
              </a:ext>
            </a:extLst>
          </p:cNvPr>
          <p:cNvSpPr/>
          <p:nvPr/>
        </p:nvSpPr>
        <p:spPr>
          <a:xfrm>
            <a:off x="1531413" y="2584860"/>
            <a:ext cx="344277" cy="497691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46CC98A1-4B8B-4A96-BC09-10B10D64F481}"/>
              </a:ext>
            </a:extLst>
          </p:cNvPr>
          <p:cNvCxnSpPr>
            <a:cxnSpLocks/>
          </p:cNvCxnSpPr>
          <p:nvPr/>
        </p:nvCxnSpPr>
        <p:spPr>
          <a:xfrm flipH="1">
            <a:off x="1148304" y="3593352"/>
            <a:ext cx="383110" cy="185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D3A2BBFC-6A12-4DD4-9CE0-AEC4B2BECE39}"/>
              </a:ext>
            </a:extLst>
          </p:cNvPr>
          <p:cNvCxnSpPr>
            <a:cxnSpLocks/>
          </p:cNvCxnSpPr>
          <p:nvPr/>
        </p:nvCxnSpPr>
        <p:spPr>
          <a:xfrm>
            <a:off x="1874853" y="3606462"/>
            <a:ext cx="343675" cy="1598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62;p14">
            <a:extLst>
              <a:ext uri="{FF2B5EF4-FFF2-40B4-BE49-F238E27FC236}">
                <a16:creationId xmlns:a16="http://schemas.microsoft.com/office/drawing/2014/main" id="{F452B2CB-8B49-4CEE-87D7-F68CEABE803F}"/>
              </a:ext>
            </a:extLst>
          </p:cNvPr>
          <p:cNvSpPr/>
          <p:nvPr/>
        </p:nvSpPr>
        <p:spPr>
          <a:xfrm>
            <a:off x="311700" y="3826305"/>
            <a:ext cx="1673207" cy="96561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/ешь/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ут,ют</a:t>
            </a:r>
            <a:endParaRPr lang="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Google Shape;62;p14">
            <a:extLst>
              <a:ext uri="{FF2B5EF4-FFF2-40B4-BE49-F238E27FC236}">
                <a16:creationId xmlns:a16="http://schemas.microsoft.com/office/drawing/2014/main" id="{9E09AEFB-CC64-4185-9D82-570D2AA9857E}"/>
              </a:ext>
            </a:extLst>
          </p:cNvPr>
          <p:cNvSpPr/>
          <p:nvPr/>
        </p:nvSpPr>
        <p:spPr>
          <a:xfrm>
            <a:off x="2218528" y="3779262"/>
            <a:ext cx="1474244" cy="101265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/ишь/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ат,ят</a:t>
            </a:r>
            <a:endParaRPr lang="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0662B3F0-A7D9-422E-9613-55976CC9A981}"/>
              </a:ext>
            </a:extLst>
          </p:cNvPr>
          <p:cNvSpPr/>
          <p:nvPr/>
        </p:nvSpPr>
        <p:spPr>
          <a:xfrm rot="16200000">
            <a:off x="4515087" y="1708017"/>
            <a:ext cx="287827" cy="529390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0E84C23B-D735-4A1E-83BB-8FF93F7067FD}"/>
              </a:ext>
            </a:extLst>
          </p:cNvPr>
          <p:cNvSpPr/>
          <p:nvPr/>
        </p:nvSpPr>
        <p:spPr>
          <a:xfrm>
            <a:off x="5616910" y="2304124"/>
            <a:ext cx="344277" cy="344279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Google Shape;62;p14">
            <a:extLst>
              <a:ext uri="{FF2B5EF4-FFF2-40B4-BE49-F238E27FC236}">
                <a16:creationId xmlns:a16="http://schemas.microsoft.com/office/drawing/2014/main" id="{7818174D-F7ED-46CC-9DD9-A1CE132388E8}"/>
              </a:ext>
            </a:extLst>
          </p:cNvPr>
          <p:cNvSpPr/>
          <p:nvPr/>
        </p:nvSpPr>
        <p:spPr>
          <a:xfrm>
            <a:off x="4935419" y="1705167"/>
            <a:ext cx="1707260" cy="605429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канчивается на ить?</a:t>
            </a:r>
          </a:p>
        </p:txBody>
      </p:sp>
      <p:sp>
        <p:nvSpPr>
          <p:cNvPr id="26" name="Google Shape;62;p14">
            <a:extLst>
              <a:ext uri="{FF2B5EF4-FFF2-40B4-BE49-F238E27FC236}">
                <a16:creationId xmlns:a16="http://schemas.microsoft.com/office/drawing/2014/main" id="{0B410583-0196-4959-94A1-431C07840C0B}"/>
              </a:ext>
            </a:extLst>
          </p:cNvPr>
          <p:cNvSpPr/>
          <p:nvPr/>
        </p:nvSpPr>
        <p:spPr>
          <a:xfrm>
            <a:off x="7355412" y="1792692"/>
            <a:ext cx="764154" cy="497691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F792E56A-5AD6-4302-90DC-28976C35F4BD}"/>
              </a:ext>
            </a:extLst>
          </p:cNvPr>
          <p:cNvSpPr/>
          <p:nvPr/>
        </p:nvSpPr>
        <p:spPr>
          <a:xfrm rot="16200000">
            <a:off x="6828095" y="1695707"/>
            <a:ext cx="344277" cy="691663"/>
          </a:xfrm>
          <a:prstGeom prst="down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A46D79C1-BAB0-47B7-8B3E-DB6D8A476CB6}"/>
              </a:ext>
            </a:extLst>
          </p:cNvPr>
          <p:cNvCxnSpPr>
            <a:stCxn id="26" idx="2"/>
          </p:cNvCxnSpPr>
          <p:nvPr/>
        </p:nvCxnSpPr>
        <p:spPr>
          <a:xfrm>
            <a:off x="7737489" y="2290383"/>
            <a:ext cx="11465" cy="511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Google Shape;62;p14">
            <a:extLst>
              <a:ext uri="{FF2B5EF4-FFF2-40B4-BE49-F238E27FC236}">
                <a16:creationId xmlns:a16="http://schemas.microsoft.com/office/drawing/2014/main" id="{8FD970CC-18BD-47C3-8933-00BAA8901DCD}"/>
              </a:ext>
            </a:extLst>
          </p:cNvPr>
          <p:cNvSpPr/>
          <p:nvPr/>
        </p:nvSpPr>
        <p:spPr>
          <a:xfrm>
            <a:off x="6925472" y="2833705"/>
            <a:ext cx="1673207" cy="51143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Брить, стелить, зиждиться?</a:t>
            </a:r>
            <a:endParaRPr lang="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394489EB-8CE3-4A9C-8801-776B4CE70ED2}"/>
              </a:ext>
            </a:extLst>
          </p:cNvPr>
          <p:cNvCxnSpPr>
            <a:cxnSpLocks/>
          </p:cNvCxnSpPr>
          <p:nvPr/>
        </p:nvCxnSpPr>
        <p:spPr>
          <a:xfrm flipH="1">
            <a:off x="7748954" y="3430591"/>
            <a:ext cx="13121" cy="1758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ogle Shape;62;p14">
            <a:extLst>
              <a:ext uri="{FF2B5EF4-FFF2-40B4-BE49-F238E27FC236}">
                <a16:creationId xmlns:a16="http://schemas.microsoft.com/office/drawing/2014/main" id="{778002F6-CB15-424B-9B56-C1754F214042}"/>
              </a:ext>
            </a:extLst>
          </p:cNvPr>
          <p:cNvSpPr/>
          <p:nvPr/>
        </p:nvSpPr>
        <p:spPr>
          <a:xfrm>
            <a:off x="7328452" y="4248643"/>
            <a:ext cx="888435" cy="41493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Google Shape;62;p14">
            <a:extLst>
              <a:ext uri="{FF2B5EF4-FFF2-40B4-BE49-F238E27FC236}">
                <a16:creationId xmlns:a16="http://schemas.microsoft.com/office/drawing/2014/main" id="{C203CE9C-8404-4B53-86B0-CE987F4B1537}"/>
              </a:ext>
            </a:extLst>
          </p:cNvPr>
          <p:cNvSpPr/>
          <p:nvPr/>
        </p:nvSpPr>
        <p:spPr>
          <a:xfrm>
            <a:off x="7367818" y="3631872"/>
            <a:ext cx="849069" cy="2947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2D41F451-5312-4ED7-A318-D72F49EAA05E}"/>
              </a:ext>
            </a:extLst>
          </p:cNvPr>
          <p:cNvCxnSpPr>
            <a:cxnSpLocks/>
          </p:cNvCxnSpPr>
          <p:nvPr/>
        </p:nvCxnSpPr>
        <p:spPr>
          <a:xfrm flipH="1">
            <a:off x="7774034" y="3975944"/>
            <a:ext cx="13121" cy="1758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Google Shape;62;p14">
            <a:extLst>
              <a:ext uri="{FF2B5EF4-FFF2-40B4-BE49-F238E27FC236}">
                <a16:creationId xmlns:a16="http://schemas.microsoft.com/office/drawing/2014/main" id="{EEB69E2D-72C3-44C2-83C1-48CF75B69471}"/>
              </a:ext>
            </a:extLst>
          </p:cNvPr>
          <p:cNvSpPr/>
          <p:nvPr/>
        </p:nvSpPr>
        <p:spPr>
          <a:xfrm>
            <a:off x="3926394" y="3247361"/>
            <a:ext cx="2703526" cy="1025318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гнать, держать, терпеть, обидеть, видеть, слышать, ненавидеть, зависеть, вертеть, дышать, смотреть ?</a:t>
            </a:r>
            <a:endParaRPr lang="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Google Shape;62;p14">
            <a:extLst>
              <a:ext uri="{FF2B5EF4-FFF2-40B4-BE49-F238E27FC236}">
                <a16:creationId xmlns:a16="http://schemas.microsoft.com/office/drawing/2014/main" id="{624D3440-0F58-4D5E-88E8-43743BD37145}"/>
              </a:ext>
            </a:extLst>
          </p:cNvPr>
          <p:cNvSpPr/>
          <p:nvPr/>
        </p:nvSpPr>
        <p:spPr>
          <a:xfrm>
            <a:off x="5364513" y="2648242"/>
            <a:ext cx="849069" cy="436539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98AAC54D-E5DF-48A1-8D9F-40A47D427A82}"/>
              </a:ext>
            </a:extLst>
          </p:cNvPr>
          <p:cNvCxnSpPr>
            <a:stCxn id="37" idx="2"/>
          </p:cNvCxnSpPr>
          <p:nvPr/>
        </p:nvCxnSpPr>
        <p:spPr>
          <a:xfrm>
            <a:off x="5789048" y="3084781"/>
            <a:ext cx="60767" cy="162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BB7E1264-5A72-4497-8913-51289BC733E7}"/>
              </a:ext>
            </a:extLst>
          </p:cNvPr>
          <p:cNvCxnSpPr/>
          <p:nvPr/>
        </p:nvCxnSpPr>
        <p:spPr>
          <a:xfrm>
            <a:off x="4659000" y="4309110"/>
            <a:ext cx="0" cy="183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Google Shape;62;p14">
            <a:extLst>
              <a:ext uri="{FF2B5EF4-FFF2-40B4-BE49-F238E27FC236}">
                <a16:creationId xmlns:a16="http://schemas.microsoft.com/office/drawing/2014/main" id="{37A1EC0B-D818-4A70-9F58-B8B44E582FFD}"/>
              </a:ext>
            </a:extLst>
          </p:cNvPr>
          <p:cNvSpPr/>
          <p:nvPr/>
        </p:nvSpPr>
        <p:spPr>
          <a:xfrm>
            <a:off x="4391304" y="4516189"/>
            <a:ext cx="569011" cy="2947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E3DBFFBF-1AA6-4A65-BC4F-F441E28190B5}"/>
              </a:ext>
            </a:extLst>
          </p:cNvPr>
          <p:cNvCxnSpPr>
            <a:stCxn id="44" idx="3"/>
          </p:cNvCxnSpPr>
          <p:nvPr/>
        </p:nvCxnSpPr>
        <p:spPr>
          <a:xfrm>
            <a:off x="4960315" y="4663579"/>
            <a:ext cx="3178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Google Shape;62;p14">
            <a:extLst>
              <a:ext uri="{FF2B5EF4-FFF2-40B4-BE49-F238E27FC236}">
                <a16:creationId xmlns:a16="http://schemas.microsoft.com/office/drawing/2014/main" id="{0F89327D-0570-4B56-9215-8A4F9CBD923D}"/>
              </a:ext>
            </a:extLst>
          </p:cNvPr>
          <p:cNvSpPr/>
          <p:nvPr/>
        </p:nvSpPr>
        <p:spPr>
          <a:xfrm>
            <a:off x="5325147" y="4456111"/>
            <a:ext cx="888435" cy="41493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41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671FF84-2E29-49F9-AF86-CFB369CF5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316522"/>
            <a:ext cx="8520600" cy="4536831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114300" indent="0">
              <a:buNone/>
            </a:pPr>
            <a:r>
              <a:rPr lang="ru-RU" dirty="0"/>
              <a:t>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0B0BC6D-6D45-4A0C-B513-53B9D912C5EB}"/>
              </a:ext>
            </a:extLst>
          </p:cNvPr>
          <p:cNvSpPr/>
          <p:nvPr/>
        </p:nvSpPr>
        <p:spPr>
          <a:xfrm>
            <a:off x="574431" y="598959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Щекотать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737069A-3E96-45E3-8DCC-2E0A08A1C50A}"/>
              </a:ext>
            </a:extLst>
          </p:cNvPr>
          <p:cNvSpPr/>
          <p:nvPr/>
        </p:nvSpPr>
        <p:spPr>
          <a:xfrm>
            <a:off x="574431" y="2974734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Тревожиться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8DBFE184-009A-497E-8262-A5FE3F5DEF9D}"/>
              </a:ext>
            </a:extLst>
          </p:cNvPr>
          <p:cNvSpPr/>
          <p:nvPr/>
        </p:nvSpPr>
        <p:spPr>
          <a:xfrm rot="16200000">
            <a:off x="3831946" y="1036261"/>
            <a:ext cx="433215" cy="695203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3D184068-74FD-4618-889A-51699D7BCD6E}"/>
              </a:ext>
            </a:extLst>
          </p:cNvPr>
          <p:cNvSpPr/>
          <p:nvPr/>
        </p:nvSpPr>
        <p:spPr>
          <a:xfrm rot="16200000">
            <a:off x="3831945" y="3412035"/>
            <a:ext cx="433215" cy="695203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Google Shape;62;p14">
            <a:extLst>
              <a:ext uri="{FF2B5EF4-FFF2-40B4-BE49-F238E27FC236}">
                <a16:creationId xmlns:a16="http://schemas.microsoft.com/office/drawing/2014/main" id="{E6366C44-71C5-436B-9065-DCC34BE07E6E}"/>
              </a:ext>
            </a:extLst>
          </p:cNvPr>
          <p:cNvSpPr/>
          <p:nvPr/>
        </p:nvSpPr>
        <p:spPr>
          <a:xfrm>
            <a:off x="4708621" y="598958"/>
            <a:ext cx="3274794" cy="173393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Google Shape;62;p14">
            <a:extLst>
              <a:ext uri="{FF2B5EF4-FFF2-40B4-BE49-F238E27FC236}">
                <a16:creationId xmlns:a16="http://schemas.microsoft.com/office/drawing/2014/main" id="{5911B4F8-7E4F-47D5-A81F-5C40E8B8F7CB}"/>
              </a:ext>
            </a:extLst>
          </p:cNvPr>
          <p:cNvSpPr/>
          <p:nvPr/>
        </p:nvSpPr>
        <p:spPr>
          <a:xfrm>
            <a:off x="4708621" y="2810608"/>
            <a:ext cx="3274794" cy="173393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2BD63FDB-2591-4A30-B704-09AE9152EF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168955"/>
              </p:ext>
            </p:extLst>
          </p:nvPr>
        </p:nvGraphicFramePr>
        <p:xfrm>
          <a:off x="4940560" y="706497"/>
          <a:ext cx="2949071" cy="14833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21845">
                  <a:extLst>
                    <a:ext uri="{9D8B030D-6E8A-4147-A177-3AD203B41FA5}">
                      <a16:colId xmlns:a16="http://schemas.microsoft.com/office/drawing/2014/main" val="1976777278"/>
                    </a:ext>
                  </a:extLst>
                </a:gridCol>
                <a:gridCol w="1078523">
                  <a:extLst>
                    <a:ext uri="{9D8B030D-6E8A-4147-A177-3AD203B41FA5}">
                      <a16:colId xmlns:a16="http://schemas.microsoft.com/office/drawing/2014/main" val="3979632708"/>
                    </a:ext>
                  </a:extLst>
                </a:gridCol>
                <a:gridCol w="1348703">
                  <a:extLst>
                    <a:ext uri="{9D8B030D-6E8A-4147-A177-3AD203B41FA5}">
                      <a16:colId xmlns:a16="http://schemas.microsoft.com/office/drawing/2014/main" val="429787752"/>
                    </a:ext>
                  </a:extLst>
                </a:gridCol>
              </a:tblGrid>
              <a:tr h="3708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ч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мн.ч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52770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1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8479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2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ешь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036189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3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щекоч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880548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6073B177-202F-48B5-BB35-2F3792CD47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79799"/>
              </p:ext>
            </p:extLst>
          </p:nvPr>
        </p:nvGraphicFramePr>
        <p:xfrm>
          <a:off x="4940560" y="2943985"/>
          <a:ext cx="2971969" cy="14833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47986">
                  <a:extLst>
                    <a:ext uri="{9D8B030D-6E8A-4147-A177-3AD203B41FA5}">
                      <a16:colId xmlns:a16="http://schemas.microsoft.com/office/drawing/2014/main" val="1976777278"/>
                    </a:ext>
                  </a:extLst>
                </a:gridCol>
                <a:gridCol w="1132549">
                  <a:extLst>
                    <a:ext uri="{9D8B030D-6E8A-4147-A177-3AD203B41FA5}">
                      <a16:colId xmlns:a16="http://schemas.microsoft.com/office/drawing/2014/main" val="3979632708"/>
                    </a:ext>
                  </a:extLst>
                </a:gridCol>
                <a:gridCol w="1291434">
                  <a:extLst>
                    <a:ext uri="{9D8B030D-6E8A-4147-A177-3AD203B41FA5}">
                      <a16:colId xmlns:a16="http://schemas.microsoft.com/office/drawing/2014/main" val="429787752"/>
                    </a:ext>
                  </a:extLst>
                </a:gridCol>
              </a:tblGrid>
              <a:tr h="3708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ч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мн.ч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52770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1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тревожусь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</a:t>
                      </a: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8479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2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</a:t>
                      </a:r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ишь</a:t>
                      </a:r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ите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036189"/>
                  </a:ext>
                </a:extLst>
              </a:tr>
              <a:tr h="370832">
                <a:tc>
                  <a:txBody>
                    <a:bodyPr/>
                    <a:lstStyle/>
                    <a:p>
                      <a:r>
                        <a:rPr lang="ru-RU" dirty="0"/>
                        <a:t>3 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</a:t>
                      </a:r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880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97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344504"/>
            <a:ext cx="8520600" cy="4496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62" name="Google Shape;62;p14"/>
          <p:cNvSpPr/>
          <p:nvPr/>
        </p:nvSpPr>
        <p:spPr>
          <a:xfrm>
            <a:off x="752082" y="657575"/>
            <a:ext cx="1957754" cy="1452579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ущ-/ющ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Щекоч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</a:p>
        </p:txBody>
      </p:sp>
      <p:sp>
        <p:nvSpPr>
          <p:cNvPr id="63" name="Google Shape;63;p14"/>
          <p:cNvSpPr/>
          <p:nvPr/>
        </p:nvSpPr>
        <p:spPr>
          <a:xfrm>
            <a:off x="752082" y="3056795"/>
            <a:ext cx="1957754" cy="145257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ащ-/ящ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ащ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ийся</a:t>
            </a:r>
            <a:endParaRPr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382DB65-ECC2-41DF-8428-EE8693022F33}"/>
              </a:ext>
            </a:extLst>
          </p:cNvPr>
          <p:cNvSpPr/>
          <p:nvPr/>
        </p:nvSpPr>
        <p:spPr>
          <a:xfrm>
            <a:off x="5509846" y="657575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Щекотать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82E675-FAB1-4641-9E73-8CEEC3BCC9A4}"/>
              </a:ext>
            </a:extLst>
          </p:cNvPr>
          <p:cNvSpPr/>
          <p:nvPr/>
        </p:nvSpPr>
        <p:spPr>
          <a:xfrm>
            <a:off x="5509846" y="3056795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Тревожиться</a:t>
            </a:r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D9EC5CC8-DE8E-4B53-B5D3-C3AAF86FADEC}"/>
              </a:ext>
            </a:extLst>
          </p:cNvPr>
          <p:cNvSpPr/>
          <p:nvPr/>
        </p:nvSpPr>
        <p:spPr>
          <a:xfrm rot="5400000">
            <a:off x="3893233" y="569380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0AF9C7D-BAE2-4218-9D0D-CFF02A4E6E7A}"/>
              </a:ext>
            </a:extLst>
          </p:cNvPr>
          <p:cNvSpPr/>
          <p:nvPr/>
        </p:nvSpPr>
        <p:spPr>
          <a:xfrm rot="5400000">
            <a:off x="3893233" y="2968600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344504"/>
            <a:ext cx="8520600" cy="4496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62" name="Google Shape;62;p14"/>
          <p:cNvSpPr/>
          <p:nvPr/>
        </p:nvSpPr>
        <p:spPr>
          <a:xfrm>
            <a:off x="752082" y="657575"/>
            <a:ext cx="1957754" cy="1452579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м-/ем-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однима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</p:txBody>
      </p:sp>
      <p:sp>
        <p:nvSpPr>
          <p:cNvPr id="63" name="Google Shape;63;p14"/>
          <p:cNvSpPr/>
          <p:nvPr/>
        </p:nvSpPr>
        <p:spPr>
          <a:xfrm>
            <a:off x="752082" y="3056795"/>
            <a:ext cx="1957754" cy="145257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м-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382DB65-ECC2-41DF-8428-EE8693022F33}"/>
              </a:ext>
            </a:extLst>
          </p:cNvPr>
          <p:cNvSpPr/>
          <p:nvPr/>
        </p:nvSpPr>
        <p:spPr>
          <a:xfrm>
            <a:off x="5509846" y="657575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Поднимать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82E675-FAB1-4641-9E73-8CEEC3BCC9A4}"/>
              </a:ext>
            </a:extLst>
          </p:cNvPr>
          <p:cNvSpPr/>
          <p:nvPr/>
        </p:nvSpPr>
        <p:spPr>
          <a:xfrm>
            <a:off x="5509846" y="3056795"/>
            <a:ext cx="2882072" cy="145257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спряжения</a:t>
            </a:r>
          </a:p>
          <a:p>
            <a:pPr algn="ct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Видеть</a:t>
            </a:r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D9EC5CC8-DE8E-4B53-B5D3-C3AAF86FADEC}"/>
              </a:ext>
            </a:extLst>
          </p:cNvPr>
          <p:cNvSpPr/>
          <p:nvPr/>
        </p:nvSpPr>
        <p:spPr>
          <a:xfrm rot="5400000">
            <a:off x="3893233" y="569380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0AF9C7D-BAE2-4218-9D0D-CFF02A4E6E7A}"/>
              </a:ext>
            </a:extLst>
          </p:cNvPr>
          <p:cNvSpPr/>
          <p:nvPr/>
        </p:nvSpPr>
        <p:spPr>
          <a:xfrm rot="5400000">
            <a:off x="3893233" y="2968600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15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311700" y="333875"/>
            <a:ext cx="8520600" cy="45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55" name="Google Shape;55;p13"/>
          <p:cNvSpPr/>
          <p:nvPr/>
        </p:nvSpPr>
        <p:spPr>
          <a:xfrm>
            <a:off x="5774500" y="1713425"/>
            <a:ext cx="2673900" cy="1818000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rPr>
              <a:t>инфинитив</a:t>
            </a:r>
            <a:endParaRPr sz="220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Выноска: стрелка вправо 1">
            <a:extLst>
              <a:ext uri="{FF2B5EF4-FFF2-40B4-BE49-F238E27FC236}">
                <a16:creationId xmlns:a16="http://schemas.microsoft.com/office/drawing/2014/main" id="{D8838BDB-8957-48F0-808A-4BAD43E10E03}"/>
              </a:ext>
            </a:extLst>
          </p:cNvPr>
          <p:cNvSpPr/>
          <p:nvPr/>
        </p:nvSpPr>
        <p:spPr>
          <a:xfrm>
            <a:off x="787369" y="1350777"/>
            <a:ext cx="4603231" cy="2441945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>
                <a:lumMod val="75000"/>
                <a:lumOff val="2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Гласная </a:t>
            </a:r>
            <a:r>
              <a:rPr lang="ru-RU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1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суффиксом в действительном и страдательном причастии прошедшего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247945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344504"/>
            <a:ext cx="8520600" cy="4496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dirty="0"/>
              <a:t> </a:t>
            </a:r>
            <a:endParaRPr dirty="0"/>
          </a:p>
        </p:txBody>
      </p:sp>
      <p:sp>
        <p:nvSpPr>
          <p:cNvPr id="62" name="Google Shape;62;p14"/>
          <p:cNvSpPr/>
          <p:nvPr/>
        </p:nvSpPr>
        <p:spPr>
          <a:xfrm>
            <a:off x="752082" y="657576"/>
            <a:ext cx="1957753" cy="942896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ласная перед 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вш-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</a:t>
            </a:r>
            <a:r>
              <a:rPr lang="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вш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</a:p>
        </p:txBody>
      </p:sp>
      <p:sp>
        <p:nvSpPr>
          <p:cNvPr id="63" name="Google Shape;63;p14"/>
          <p:cNvSpPr/>
          <p:nvPr/>
        </p:nvSpPr>
        <p:spPr>
          <a:xfrm>
            <a:off x="752081" y="2181687"/>
            <a:ext cx="1957754" cy="842867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НН-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382DB65-ECC2-41DF-8428-EE8693022F33}"/>
              </a:ext>
            </a:extLst>
          </p:cNvPr>
          <p:cNvSpPr/>
          <p:nvPr/>
        </p:nvSpPr>
        <p:spPr>
          <a:xfrm>
            <a:off x="5461151" y="657575"/>
            <a:ext cx="2882072" cy="94289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Гласная в основе инфинитива</a:t>
            </a:r>
          </a:p>
          <a:p>
            <a:pPr algn="ctr"/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82E675-FAB1-4641-9E73-8CEEC3BCC9A4}"/>
              </a:ext>
            </a:extLst>
          </p:cNvPr>
          <p:cNvSpPr/>
          <p:nvPr/>
        </p:nvSpPr>
        <p:spPr>
          <a:xfrm>
            <a:off x="5461151" y="2181688"/>
            <a:ext cx="2882072" cy="94289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на ИТЬ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D9EC5CC8-DE8E-4B53-B5D3-C3AAF86FADEC}"/>
              </a:ext>
            </a:extLst>
          </p:cNvPr>
          <p:cNvSpPr/>
          <p:nvPr/>
        </p:nvSpPr>
        <p:spPr>
          <a:xfrm rot="5400000">
            <a:off x="3748093" y="329325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0AF9C7D-BAE2-4218-9D0D-CFF02A4E6E7A}"/>
              </a:ext>
            </a:extLst>
          </p:cNvPr>
          <p:cNvSpPr/>
          <p:nvPr/>
        </p:nvSpPr>
        <p:spPr>
          <a:xfrm rot="5400000">
            <a:off x="3748093" y="1708638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Google Shape;63;p14">
            <a:extLst>
              <a:ext uri="{FF2B5EF4-FFF2-40B4-BE49-F238E27FC236}">
                <a16:creationId xmlns:a16="http://schemas.microsoft.com/office/drawing/2014/main" id="{2FB4B079-D1E5-4481-B7B8-EA833D8EAD12}"/>
              </a:ext>
            </a:extLst>
          </p:cNvPr>
          <p:cNvSpPr/>
          <p:nvPr/>
        </p:nvSpPr>
        <p:spPr>
          <a:xfrm>
            <a:off x="752081" y="3617492"/>
            <a:ext cx="1957754" cy="842867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НН-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укут</a:t>
            </a:r>
            <a:r>
              <a:rPr lang="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</a:t>
            </a:r>
            <a:r>
              <a:rPr lang="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A108E080-1484-4D5D-8824-B03EA00B91E1}"/>
              </a:ext>
            </a:extLst>
          </p:cNvPr>
          <p:cNvSpPr/>
          <p:nvPr/>
        </p:nvSpPr>
        <p:spPr>
          <a:xfrm rot="5400000">
            <a:off x="3748093" y="3224441"/>
            <a:ext cx="433215" cy="1628967"/>
          </a:xfrm>
          <a:prstGeom prst="downArrow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1BC621EB-D27F-4861-A102-9AE4F98BF02C}"/>
              </a:ext>
            </a:extLst>
          </p:cNvPr>
          <p:cNvSpPr/>
          <p:nvPr/>
        </p:nvSpPr>
        <p:spPr>
          <a:xfrm>
            <a:off x="5454252" y="3676108"/>
            <a:ext cx="2882072" cy="94289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Гласная в основе инфинитива</a:t>
            </a:r>
          </a:p>
          <a:p>
            <a:pPr algn="ctr"/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укут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54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235</Words>
  <Application>Microsoft Office PowerPoint</Application>
  <PresentationFormat>Экран (16:9)</PresentationFormat>
  <Paragraphs>96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Times New Roman</vt:lpstr>
      <vt:lpstr>Arial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Successful</cp:lastModifiedBy>
  <cp:revision>17</cp:revision>
  <dcterms:modified xsi:type="dcterms:W3CDTF">2024-03-17T08:34:43Z</dcterms:modified>
</cp:coreProperties>
</file>