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27"/>
  </p:notesMasterIdLst>
  <p:sldIdLst>
    <p:sldId id="295" r:id="rId2"/>
    <p:sldId id="290" r:id="rId3"/>
    <p:sldId id="293" r:id="rId4"/>
    <p:sldId id="350" r:id="rId5"/>
    <p:sldId id="337" r:id="rId6"/>
    <p:sldId id="339" r:id="rId7"/>
    <p:sldId id="338" r:id="rId8"/>
    <p:sldId id="333" r:id="rId9"/>
    <p:sldId id="334" r:id="rId10"/>
    <p:sldId id="332" r:id="rId11"/>
    <p:sldId id="304" r:id="rId12"/>
    <p:sldId id="303" r:id="rId13"/>
    <p:sldId id="340" r:id="rId14"/>
    <p:sldId id="341" r:id="rId15"/>
    <p:sldId id="342" r:id="rId16"/>
    <p:sldId id="343" r:id="rId17"/>
    <p:sldId id="305" r:id="rId18"/>
    <p:sldId id="348" r:id="rId19"/>
    <p:sldId id="347" r:id="rId20"/>
    <p:sldId id="353" r:id="rId21"/>
    <p:sldId id="352" r:id="rId22"/>
    <p:sldId id="351" r:id="rId23"/>
    <p:sldId id="354" r:id="rId24"/>
    <p:sldId id="349" r:id="rId25"/>
    <p:sldId id="344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0D02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89885" autoAdjust="0"/>
  </p:normalViewPr>
  <p:slideViewPr>
    <p:cSldViewPr>
      <p:cViewPr>
        <p:scale>
          <a:sx n="96" d="100"/>
          <a:sy n="96" d="100"/>
        </p:scale>
        <p:origin x="-402" y="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55F7568-A831-4AD7-92F1-24003574548D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8D7A2BB-AD95-4CA9-9769-309855F70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800E9-2084-404F-AEB1-958895E51267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5182E-BDBB-427C-8CE2-EC5660880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E7949-87C5-48BA-A2B4-4F7DA39ACE7B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83B81-C1DB-4B47-90C6-C1F2B78EF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91ED8-5CB2-4D94-AAE9-89B95E9FC7DC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35C99-9C43-4266-B02B-D8B2E9941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23151-AA7C-4AA9-815D-E4D301E30145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B0F05-83AC-4FA5-ADC6-B666596B4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A22BB-7028-4F00-B9BD-6C8F986D9823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7D966-DF75-4EFC-81EA-59F347094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3FF98-AF3E-4AEF-89D8-5FB14992E66C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06544-BA0C-4DE5-B550-18E5D9951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24A5-9C73-4FA0-B43E-55088AC62992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9B4C9-C7F0-4548-AB13-8CE3BD81D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0D19F-F4DD-4270-BD4D-3CB023153B89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EE0C4-7697-4B25-AC52-2DDADDDD0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F6693-8F73-4C21-8FB5-F0033FF9C04F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904C7-6CCD-4A65-ABE0-0B2D9DBAF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424BE-7FB3-4E69-96FF-ECCDF504AC2F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E854B-E6EA-4AB1-9751-E7B639830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C3A8A-C81E-44D9-8187-AF668B0D17B8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44800-790D-48BF-A2D4-7C660A9CC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85A0995-8A86-4B9F-A56F-64DCEEEBB53C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C38DA89-AD36-423B-8B71-1574BF9CD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5" r:id="rId1"/>
    <p:sldLayoutId id="2147484387" r:id="rId2"/>
    <p:sldLayoutId id="2147484396" r:id="rId3"/>
    <p:sldLayoutId id="2147484388" r:id="rId4"/>
    <p:sldLayoutId id="2147484389" r:id="rId5"/>
    <p:sldLayoutId id="2147484390" r:id="rId6"/>
    <p:sldLayoutId id="2147484391" r:id="rId7"/>
    <p:sldLayoutId id="2147484392" r:id="rId8"/>
    <p:sldLayoutId id="2147484397" r:id="rId9"/>
    <p:sldLayoutId id="2147484393" r:id="rId10"/>
    <p:sldLayoutId id="21474843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2.jpeg"/><Relationship Id="rId16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3"/>
          <p:cNvSpPr>
            <a:spLocks noGrp="1"/>
          </p:cNvSpPr>
          <p:nvPr>
            <p:ph sz="half" idx="4294967295"/>
          </p:nvPr>
        </p:nvSpPr>
        <p:spPr>
          <a:xfrm>
            <a:off x="1457325" y="5143500"/>
            <a:ext cx="6757988" cy="92551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b="1" dirty="0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4294967295"/>
          </p:nvPr>
        </p:nvSpPr>
        <p:spPr>
          <a:xfrm>
            <a:off x="928688" y="714375"/>
            <a:ext cx="7572375" cy="421481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dirty="0" smtClean="0"/>
              <a:t>                                                                         </a:t>
            </a:r>
          </a:p>
          <a:p>
            <a:pPr algn="ctr">
              <a:buFont typeface="Wingdings 2" pitchFamily="18" charset="2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Font typeface="Wingdings 2" pitchFamily="18" charset="2"/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pPr algn="ctr">
              <a:buFont typeface="Wingdings 2" pitchFamily="18" charset="2"/>
              <a:buNone/>
            </a:pPr>
            <a:r>
              <a:rPr lang="ru-RU" sz="6000" b="1" dirty="0" smtClean="0">
                <a:solidFill>
                  <a:srgbClr val="A00D02"/>
                </a:solidFill>
              </a:rPr>
              <a:t>ШОЧМО </a:t>
            </a:r>
            <a:r>
              <a:rPr lang="ru-RU" sz="6000" b="1" dirty="0" smtClean="0">
                <a:solidFill>
                  <a:srgbClr val="A00D02"/>
                </a:solidFill>
              </a:rPr>
              <a:t>ЙЫЛМЫН МУТ ПОЯНЛЫКШЕ</a:t>
            </a:r>
            <a:endParaRPr lang="ru-RU" sz="6000" b="1" dirty="0" smtClean="0">
              <a:solidFill>
                <a:srgbClr val="A00D02"/>
              </a:solidFill>
            </a:endParaRPr>
          </a:p>
          <a:p>
            <a:pPr algn="ctr">
              <a:buFont typeface="Wingdings 2" pitchFamily="18" charset="2"/>
              <a:buNone/>
            </a:pPr>
            <a:r>
              <a:rPr lang="ru-RU" sz="6000" b="1" dirty="0" smtClean="0">
                <a:solidFill>
                  <a:srgbClr val="A00D02"/>
                </a:solidFill>
              </a:rPr>
              <a:t>   </a:t>
            </a:r>
          </a:p>
          <a:p>
            <a:pPr algn="ctr">
              <a:buFont typeface="Wingdings 2" pitchFamily="18" charset="2"/>
              <a:buNone/>
            </a:pPr>
            <a:endParaRPr lang="ru-RU" sz="9600" b="1" dirty="0" smtClean="0">
              <a:solidFill>
                <a:srgbClr val="C00000"/>
              </a:solidFill>
            </a:endParaRPr>
          </a:p>
          <a:p>
            <a:pPr algn="ctr">
              <a:buFont typeface="Wingdings 2" pitchFamily="18" charset="2"/>
              <a:buNone/>
            </a:pPr>
            <a:endParaRPr lang="ru-RU" sz="9600" b="1" dirty="0" smtClean="0">
              <a:solidFill>
                <a:srgbClr val="C00000"/>
              </a:solidFill>
            </a:endParaRPr>
          </a:p>
        </p:txBody>
      </p:sp>
      <p:pic>
        <p:nvPicPr>
          <p:cNvPr id="5124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313" y="704850"/>
            <a:ext cx="7329487" cy="581025"/>
          </a:xfrm>
        </p:spPr>
        <p:txBody>
          <a:bodyPr/>
          <a:lstStyle/>
          <a:p>
            <a:pPr algn="ctr">
              <a:defRPr/>
            </a:pP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Синоним-влакым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муза</a:t>
            </a:r>
            <a:endParaRPr lang="ru-RU" sz="3200" b="1" dirty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857250" y="1714500"/>
            <a:ext cx="7829550" cy="46101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     Изи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              Воктене</a:t>
            </a:r>
          </a:p>
          <a:p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              Самырык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Весела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               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                          Вожылаш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4340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4" descr="D:\Этнокультурное воспитание\fr5dCnED9es.jpg"/>
          <p:cNvPicPr>
            <a:picLocks noChangeAspect="1" noChangeArrowheads="1"/>
          </p:cNvPicPr>
          <p:nvPr/>
        </p:nvPicPr>
        <p:blipFill>
          <a:blip r:embed="rId3"/>
          <a:srcRect r="39066"/>
          <a:stretch>
            <a:fillRect/>
          </a:stretch>
        </p:blipFill>
        <p:spPr bwMode="auto">
          <a:xfrm>
            <a:off x="6500813" y="2928938"/>
            <a:ext cx="157956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5" descr="D:\Этнокультурное воспитание\1615875144_12-p-natsionalnaya-odezhda-chuvashii-12.jpg"/>
          <p:cNvPicPr>
            <a:picLocks noChangeAspect="1" noChangeArrowheads="1"/>
          </p:cNvPicPr>
          <p:nvPr/>
        </p:nvPicPr>
        <p:blipFill>
          <a:blip r:embed="rId4"/>
          <a:srcRect r="67207"/>
          <a:stretch>
            <a:fillRect/>
          </a:stretch>
        </p:blipFill>
        <p:spPr bwMode="auto">
          <a:xfrm>
            <a:off x="3643313" y="1571625"/>
            <a:ext cx="1031875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6" descr="D:\Этнокультурное воспитание\front-img_kak-narisovat-Gribyi.jpg"/>
          <p:cNvPicPr>
            <a:picLocks noChangeAspect="1" noChangeArrowheads="1"/>
          </p:cNvPicPr>
          <p:nvPr/>
        </p:nvPicPr>
        <p:blipFill>
          <a:blip r:embed="rId5"/>
          <a:srcRect l="29828" r="24928"/>
          <a:stretch>
            <a:fillRect/>
          </a:stretch>
        </p:blipFill>
        <p:spPr bwMode="auto">
          <a:xfrm>
            <a:off x="1214438" y="2071688"/>
            <a:ext cx="1528762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Рисунок 7" descr="D:\Этнокультурное воспитание\6CA2DTxY1r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50" y="4643438"/>
            <a:ext cx="235743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Рисунок 8" descr="D:\Этнокультурное воспитание\maxresdefault.jpg"/>
          <p:cNvPicPr>
            <a:picLocks noChangeAspect="1" noChangeArrowheads="1"/>
          </p:cNvPicPr>
          <p:nvPr/>
        </p:nvPicPr>
        <p:blipFill>
          <a:blip r:embed="rId7"/>
          <a:srcRect l="31099" r="30949"/>
          <a:stretch>
            <a:fillRect/>
          </a:stretch>
        </p:blipFill>
        <p:spPr bwMode="auto">
          <a:xfrm>
            <a:off x="4143375" y="4214813"/>
            <a:ext cx="1558925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Заголовок 3"/>
          <p:cNvSpPr>
            <a:spLocks noGrp="1"/>
          </p:cNvSpPr>
          <p:nvPr>
            <p:ph type="title"/>
          </p:nvPr>
        </p:nvSpPr>
        <p:spPr>
          <a:xfrm>
            <a:off x="428625" y="642938"/>
            <a:ext cx="8229600" cy="652462"/>
          </a:xfrm>
        </p:spPr>
        <p:txBody>
          <a:bodyPr/>
          <a:lstStyle/>
          <a:p>
            <a:pPr algn="ctr">
              <a:defRPr/>
            </a:pPr>
            <a:r>
              <a:rPr lang="ru-RU" sz="3600" b="1" dirty="0" err="1" smtClean="0">
                <a:solidFill>
                  <a:srgbClr val="C00000"/>
                </a:solidFill>
                <a:latin typeface="+mn-lt"/>
              </a:rPr>
              <a:t>Тергена</a:t>
            </a: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!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sz="half" idx="1"/>
          </p:nvPr>
        </p:nvSpPr>
        <p:spPr>
          <a:xfrm>
            <a:off x="928688" y="1920875"/>
            <a:ext cx="1928812" cy="4433888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400" b="1" dirty="0" err="1" smtClean="0">
                <a:solidFill>
                  <a:srgbClr val="0070C0"/>
                </a:solidFill>
              </a:rPr>
              <a:t>Изи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Воктене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Самырык</a:t>
            </a: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Весела</a:t>
            </a: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err="1" smtClean="0">
                <a:solidFill>
                  <a:srgbClr val="00B050"/>
                </a:solidFill>
              </a:rPr>
              <a:t>Вожылаш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pPr algn="ctr">
              <a:buFont typeface="Wingdings 2" pitchFamily="18" charset="2"/>
              <a:buNone/>
              <a:defRPr/>
            </a:pPr>
            <a:endParaRPr lang="ru-RU" sz="4400" dirty="0" smtClean="0"/>
          </a:p>
          <a:p>
            <a:pPr algn="ctr">
              <a:buFont typeface="Wingdings 2" pitchFamily="18" charset="2"/>
              <a:buNone/>
              <a:defRPr/>
            </a:pPr>
            <a:endParaRPr lang="ru-RU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714625" y="1920875"/>
            <a:ext cx="6143625" cy="4433888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err="1" smtClean="0">
                <a:solidFill>
                  <a:srgbClr val="0070C0"/>
                </a:solidFill>
              </a:rPr>
              <a:t>тыгыде</a:t>
            </a:r>
            <a:r>
              <a:rPr lang="ru-RU" sz="2400" b="1" dirty="0" smtClean="0">
                <a:solidFill>
                  <a:srgbClr val="0070C0"/>
                </a:solidFill>
              </a:rPr>
              <a:t>, </a:t>
            </a:r>
            <a:r>
              <a:rPr lang="ru-RU" sz="2400" b="1" dirty="0" err="1" smtClean="0">
                <a:solidFill>
                  <a:srgbClr val="0070C0"/>
                </a:solidFill>
              </a:rPr>
              <a:t>пачката</a:t>
            </a:r>
            <a:r>
              <a:rPr lang="ru-RU" sz="2400" b="1" dirty="0" smtClean="0">
                <a:solidFill>
                  <a:srgbClr val="0070C0"/>
                </a:solidFill>
              </a:rPr>
              <a:t>, </a:t>
            </a:r>
            <a:r>
              <a:rPr lang="ru-RU" sz="2400" b="1" dirty="0" err="1" smtClean="0">
                <a:solidFill>
                  <a:srgbClr val="0070C0"/>
                </a:solidFill>
              </a:rPr>
              <a:t>ужар</a:t>
            </a:r>
            <a:r>
              <a:rPr lang="ru-RU" sz="2400" b="1" dirty="0" smtClean="0">
                <a:solidFill>
                  <a:srgbClr val="0070C0"/>
                </a:solidFill>
              </a:rPr>
              <a:t> (аза)</a:t>
            </a: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лишне, пелен,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кӱдынь, дене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рвезе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нарашта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нӧргӧ, ужарге</a:t>
            </a: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err="1" smtClean="0">
                <a:solidFill>
                  <a:srgbClr val="7030A0"/>
                </a:solidFill>
              </a:rPr>
              <a:t>йомартле</a:t>
            </a:r>
            <a:r>
              <a:rPr lang="ru-RU" sz="2400" b="1" dirty="0" smtClean="0">
                <a:solidFill>
                  <a:srgbClr val="7030A0"/>
                </a:solidFill>
              </a:rPr>
              <a:t>, </a:t>
            </a:r>
            <a:r>
              <a:rPr lang="ru-RU" sz="2400" b="1" dirty="0" err="1" smtClean="0">
                <a:solidFill>
                  <a:srgbClr val="7030A0"/>
                </a:solidFill>
              </a:rPr>
              <a:t>куаныше</a:t>
            </a:r>
            <a:r>
              <a:rPr lang="ru-RU" sz="2400" b="1" dirty="0" smtClean="0">
                <a:solidFill>
                  <a:srgbClr val="7030A0"/>
                </a:solidFill>
              </a:rPr>
              <a:t>, </a:t>
            </a:r>
            <a:r>
              <a:rPr lang="ru-RU" sz="2400" b="1" dirty="0" err="1" smtClean="0">
                <a:solidFill>
                  <a:srgbClr val="7030A0"/>
                </a:solidFill>
              </a:rPr>
              <a:t>кумылзо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</a:p>
          <a:p>
            <a:pPr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err="1" smtClean="0">
                <a:solidFill>
                  <a:srgbClr val="00B050"/>
                </a:solidFill>
              </a:rPr>
              <a:t>аптыранаш</a:t>
            </a:r>
            <a:r>
              <a:rPr lang="ru-RU" sz="2400" b="1" dirty="0" smtClean="0">
                <a:solidFill>
                  <a:srgbClr val="00B050"/>
                </a:solidFill>
              </a:rPr>
              <a:t>, </a:t>
            </a:r>
            <a:r>
              <a:rPr lang="ru-RU" sz="2400" b="1" dirty="0" err="1" smtClean="0">
                <a:solidFill>
                  <a:srgbClr val="00B050"/>
                </a:solidFill>
              </a:rPr>
              <a:t>чевергаш</a:t>
            </a:r>
            <a:r>
              <a:rPr lang="ru-RU" sz="2400" b="1" dirty="0" smtClean="0">
                <a:solidFill>
                  <a:srgbClr val="00B050"/>
                </a:solidFill>
              </a:rPr>
              <a:t> , </a:t>
            </a:r>
            <a:r>
              <a:rPr lang="ru-RU" sz="2400" b="1" dirty="0" err="1" smtClean="0">
                <a:solidFill>
                  <a:srgbClr val="00B050"/>
                </a:solidFill>
              </a:rPr>
              <a:t>йошкаргаш</a:t>
            </a:r>
            <a:r>
              <a:rPr lang="ru-RU" sz="2400" b="1" dirty="0" smtClean="0">
                <a:solidFill>
                  <a:srgbClr val="00B050"/>
                </a:solidFill>
              </a:rPr>
              <a:t>, коля </a:t>
            </a:r>
            <a:r>
              <a:rPr lang="ru-RU" sz="2400" b="1" dirty="0" err="1" smtClean="0">
                <a:solidFill>
                  <a:srgbClr val="00B050"/>
                </a:solidFill>
              </a:rPr>
              <a:t>рожыш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пурен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каяш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pic>
        <p:nvPicPr>
          <p:cNvPr id="15365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785813" y="704850"/>
            <a:ext cx="7900987" cy="1009650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>Словарь синонимов марийского языка (2000)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714375" y="2143125"/>
            <a:ext cx="7972425" cy="418147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3200" b="1" smtClean="0">
                <a:solidFill>
                  <a:srgbClr val="002060"/>
                </a:solidFill>
              </a:rPr>
              <a:t>https://dict.fu-lab.ru/dict-p?id=271737&amp;letter1=</a:t>
            </a:r>
            <a:r>
              <a:rPr lang="ru-RU" sz="3200" b="1" smtClean="0">
                <a:solidFill>
                  <a:srgbClr val="002060"/>
                </a:solidFill>
              </a:rPr>
              <a:t>в&amp;</a:t>
            </a:r>
            <a:r>
              <a:rPr lang="en-US" sz="3200" b="1" smtClean="0">
                <a:solidFill>
                  <a:srgbClr val="002060"/>
                </a:solidFill>
              </a:rPr>
              <a:t>letter2=</a:t>
            </a:r>
            <a:r>
              <a:rPr lang="ru-RU" sz="3200" b="1" smtClean="0">
                <a:solidFill>
                  <a:srgbClr val="002060"/>
                </a:solidFill>
              </a:rPr>
              <a:t>о</a:t>
            </a:r>
            <a:endParaRPr lang="en-US" sz="3200" b="1" smtClean="0">
              <a:solidFill>
                <a:srgbClr val="002060"/>
              </a:solidFill>
            </a:endParaRPr>
          </a:p>
        </p:txBody>
      </p:sp>
      <p:pic>
        <p:nvPicPr>
          <p:cNvPr id="16388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4" descr="D:\Этнокультурное воспитание\_мутер_2000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3786188"/>
            <a:ext cx="21812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5" descr="D:\Этнокультурное воспитание\985482c550ba35fe46efb84c6e9b00c81b2eb4bcd65db5a2392da99b3bacba7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3857625"/>
            <a:ext cx="2143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6" descr="C:\Users\уч1\Downloads\IMG20240211162109.jpg"/>
          <p:cNvPicPr>
            <a:picLocks noChangeAspect="1" noChangeArrowheads="1"/>
          </p:cNvPicPr>
          <p:nvPr/>
        </p:nvPicPr>
        <p:blipFill>
          <a:blip r:embed="rId5"/>
          <a:srcRect l="2255" t="10072"/>
          <a:stretch>
            <a:fillRect/>
          </a:stretch>
        </p:blipFill>
        <p:spPr bwMode="auto">
          <a:xfrm>
            <a:off x="3286125" y="4214813"/>
            <a:ext cx="31051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28688" y="785813"/>
            <a:ext cx="7300912" cy="785812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К</a:t>
            </a:r>
            <a:r>
              <a:rPr lang="en-US" sz="3200" b="1" dirty="0" smtClean="0">
                <a:solidFill>
                  <a:srgbClr val="A00D02"/>
                </a:solidFill>
                <a:latin typeface="+mn-lt"/>
              </a:rPr>
              <a:t>ÿ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эмалтше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ойсавыртыш-влак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(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фразеологизм-влак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)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sz="half" idx="4294967295"/>
          </p:nvPr>
        </p:nvSpPr>
        <p:spPr>
          <a:xfrm>
            <a:off x="857250" y="1643063"/>
            <a:ext cx="7500938" cy="47117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sz="4800" b="1" smtClean="0"/>
          </a:p>
          <a:p>
            <a:pPr algn="ctr">
              <a:buFont typeface="Wingdings 2" pitchFamily="18" charset="2"/>
              <a:buNone/>
            </a:pPr>
            <a:endParaRPr lang="ru-RU" sz="6000" smtClean="0"/>
          </a:p>
          <a:p>
            <a:pPr algn="ctr">
              <a:buFont typeface="Wingdings 2" pitchFamily="18" charset="2"/>
              <a:buNone/>
            </a:pPr>
            <a:endParaRPr lang="ru-RU" sz="6000" smtClean="0">
              <a:solidFill>
                <a:srgbClr val="002060"/>
              </a:solidFill>
            </a:endParaRPr>
          </a:p>
        </p:txBody>
      </p:sp>
      <p:sp>
        <p:nvSpPr>
          <p:cNvPr id="17412" name="Содержимое 4"/>
          <p:cNvSpPr>
            <a:spLocks noGrp="1"/>
          </p:cNvSpPr>
          <p:nvPr>
            <p:ph sz="half" idx="4294967295"/>
          </p:nvPr>
        </p:nvSpPr>
        <p:spPr>
          <a:xfrm>
            <a:off x="928688" y="1928813"/>
            <a:ext cx="7500937" cy="4357687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b="1" smtClean="0">
                <a:solidFill>
                  <a:srgbClr val="002060"/>
                </a:solidFill>
              </a:rPr>
              <a:t/>
            </a:r>
            <a:br>
              <a:rPr lang="ru-RU" b="1" smtClean="0">
                <a:solidFill>
                  <a:srgbClr val="002060"/>
                </a:solidFill>
              </a:rPr>
            </a:br>
            <a:r>
              <a:rPr lang="ru-RU" b="1" smtClean="0"/>
              <a:t>Йолым налаш – </a:t>
            </a:r>
            <a:r>
              <a:rPr lang="ru-RU" sz="2000" smtClean="0"/>
              <a:t>кошташ т</a:t>
            </a:r>
            <a:r>
              <a:rPr lang="en-US" sz="2000" smtClean="0"/>
              <a:t>ÿ</a:t>
            </a:r>
            <a:r>
              <a:rPr lang="ru-RU" sz="2000" smtClean="0"/>
              <a:t>ҥалаш</a:t>
            </a:r>
          </a:p>
          <a:p>
            <a:pPr algn="just">
              <a:buFont typeface="Wingdings 2" pitchFamily="18" charset="2"/>
              <a:buNone/>
            </a:pPr>
            <a:r>
              <a:rPr lang="ru-RU" b="1" smtClean="0"/>
              <a:t>	Лийже манын (ышташ) – </a:t>
            </a:r>
            <a:r>
              <a:rPr lang="ru-RU" sz="2000" smtClean="0"/>
              <a:t>сайын, шот дене</a:t>
            </a:r>
          </a:p>
          <a:p>
            <a:pPr algn="just">
              <a:buFont typeface="Wingdings 2" pitchFamily="18" charset="2"/>
              <a:buNone/>
            </a:pPr>
            <a:r>
              <a:rPr lang="ru-RU" b="1" smtClean="0"/>
              <a:t>	Нер мучаште – </a:t>
            </a:r>
            <a:r>
              <a:rPr lang="ru-RU" sz="2000" smtClean="0"/>
              <a:t>лишне, воктене</a:t>
            </a:r>
          </a:p>
          <a:p>
            <a:pPr algn="just">
              <a:buFont typeface="Wingdings 2" pitchFamily="18" charset="2"/>
              <a:buNone/>
            </a:pPr>
            <a:r>
              <a:rPr lang="ru-RU" b="1" smtClean="0"/>
              <a:t>	Коля рожыш пураш - </a:t>
            </a:r>
            <a:r>
              <a:rPr lang="ru-RU" sz="2000" smtClean="0"/>
              <a:t>вожылаш</a:t>
            </a:r>
          </a:p>
          <a:p>
            <a:pPr algn="just">
              <a:buFont typeface="Wingdings 2" pitchFamily="18" charset="2"/>
              <a:buNone/>
            </a:pPr>
            <a:r>
              <a:rPr lang="ru-RU" b="1" smtClean="0"/>
              <a:t>	Вуй гыч лектын возаш – </a:t>
            </a:r>
            <a:r>
              <a:rPr lang="ru-RU" sz="2000" smtClean="0"/>
              <a:t>мондаш</a:t>
            </a:r>
          </a:p>
          <a:p>
            <a:pPr algn="just">
              <a:buFont typeface="Wingdings 2" pitchFamily="18" charset="2"/>
              <a:buNone/>
            </a:pPr>
            <a:r>
              <a:rPr lang="ru-RU" b="1" smtClean="0"/>
              <a:t>	Неле могаран – </a:t>
            </a:r>
            <a:r>
              <a:rPr lang="ru-RU" sz="2000" smtClean="0"/>
              <a:t>эркын тарванылше</a:t>
            </a:r>
          </a:p>
          <a:p>
            <a:pPr algn="just">
              <a:buFont typeface="Wingdings 2" pitchFamily="18" charset="2"/>
              <a:buNone/>
            </a:pPr>
            <a:endParaRPr lang="ru-RU" b="1" smtClean="0"/>
          </a:p>
        </p:txBody>
      </p:sp>
      <p:pic>
        <p:nvPicPr>
          <p:cNvPr id="17413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785813" y="428625"/>
            <a:ext cx="7900987" cy="1071563"/>
          </a:xfrm>
        </p:spPr>
        <p:txBody>
          <a:bodyPr/>
          <a:lstStyle/>
          <a:p>
            <a:pPr algn="ctr"/>
            <a:r>
              <a:rPr lang="ru-RU" sz="2800" b="1" smtClean="0">
                <a:solidFill>
                  <a:srgbClr val="A00D0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hu-HU" sz="2800" b="1" smtClean="0">
                <a:solidFill>
                  <a:srgbClr val="A00D02"/>
                </a:solidFill>
                <a:latin typeface="Times New Roman" pitchFamily="18" charset="0"/>
                <a:cs typeface="Times New Roman" pitchFamily="18" charset="0"/>
              </a:rPr>
              <a:t>ÿ</a:t>
            </a:r>
            <a:r>
              <a:rPr lang="ru-RU" sz="2800" b="1" smtClean="0">
                <a:solidFill>
                  <a:srgbClr val="A00D02"/>
                </a:solidFill>
                <a:latin typeface="Times New Roman" pitchFamily="18" charset="0"/>
                <a:cs typeface="Times New Roman" pitchFamily="18" charset="0"/>
              </a:rPr>
              <a:t>рет-влаклан могай к</a:t>
            </a:r>
            <a:r>
              <a:rPr lang="en-US" sz="2800" b="1" smtClean="0">
                <a:solidFill>
                  <a:srgbClr val="A00D02"/>
                </a:solidFill>
                <a:latin typeface="Times New Roman" pitchFamily="18" charset="0"/>
                <a:cs typeface="Times New Roman" pitchFamily="18" charset="0"/>
              </a:rPr>
              <a:t>ÿ</a:t>
            </a:r>
            <a:r>
              <a:rPr lang="ru-RU" sz="2800" b="1" smtClean="0">
                <a:solidFill>
                  <a:srgbClr val="A00D02"/>
                </a:solidFill>
                <a:latin typeface="Times New Roman" pitchFamily="18" charset="0"/>
                <a:cs typeface="Times New Roman" pitchFamily="18" charset="0"/>
              </a:rPr>
              <a:t>эмалтше ойсавыртыш келшен толеш?</a:t>
            </a:r>
          </a:p>
        </p:txBody>
      </p:sp>
      <p:pic>
        <p:nvPicPr>
          <p:cNvPr id="18435" name="Picture 2" descr="G:\МОЙ КОНКУРС\Мастер-класс\img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6338"/>
          <a:stretch>
            <a:fillRect/>
          </a:stretch>
        </p:blipFill>
        <p:spPr>
          <a:xfrm>
            <a:off x="1714500" y="1571625"/>
            <a:ext cx="1997075" cy="2792413"/>
          </a:xfrm>
        </p:spPr>
      </p:pic>
      <p:pic>
        <p:nvPicPr>
          <p:cNvPr id="18436" name="Picture 3" descr="G:\МОЙ КОНКУРС\Мастер-класс\зайчик-665516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4143375"/>
            <a:ext cx="2438400" cy="243840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8437" name="Picture 4" descr="G:\МОЙ КОНКУРС\Мастер-класс\img4.jpg"/>
          <p:cNvPicPr>
            <a:picLocks noChangeAspect="1" noChangeArrowheads="1"/>
          </p:cNvPicPr>
          <p:nvPr/>
        </p:nvPicPr>
        <p:blipFill>
          <a:blip r:embed="rId4"/>
          <a:srcRect t="24849"/>
          <a:stretch>
            <a:fillRect/>
          </a:stretch>
        </p:blipFill>
        <p:spPr bwMode="auto">
          <a:xfrm>
            <a:off x="5214938" y="1928813"/>
            <a:ext cx="3357562" cy="189230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8438" name="Picture 5" descr="G:\МОЙ КОНКУРС\Мастер-класс\dc1e2375c2df8a2f6c48c8db9bdce3e81292b65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313" y="4429125"/>
            <a:ext cx="2684462" cy="20002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8439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52463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К</a:t>
            </a:r>
            <a:r>
              <a:rPr lang="en-US" sz="3200" b="1" dirty="0" smtClean="0">
                <a:solidFill>
                  <a:srgbClr val="A00D02"/>
                </a:solidFill>
                <a:latin typeface="+mn-lt"/>
              </a:rPr>
              <a:t>ÿ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эмалтше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ойсавыртыш-влакым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муза </a:t>
            </a:r>
            <a:endParaRPr lang="ru-RU" sz="3200" dirty="0" smtClean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9459" name="Содержимое 5"/>
          <p:cNvSpPr>
            <a:spLocks noGrp="1"/>
          </p:cNvSpPr>
          <p:nvPr>
            <p:ph sz="half" idx="1"/>
          </p:nvPr>
        </p:nvSpPr>
        <p:spPr>
          <a:xfrm>
            <a:off x="1000125" y="1920875"/>
            <a:ext cx="3643313" cy="4433888"/>
          </a:xfrm>
        </p:spPr>
        <p:txBody>
          <a:bodyPr/>
          <a:lstStyle/>
          <a:p>
            <a:pPr algn="just"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Кид-йолжо… </a:t>
            </a:r>
          </a:p>
          <a:p>
            <a:pPr algn="just"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Кок тӱран…</a:t>
            </a:r>
          </a:p>
          <a:p>
            <a:pPr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Йылмым …</a:t>
            </a:r>
          </a:p>
          <a:p>
            <a:pPr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Ойым</a:t>
            </a:r>
          </a:p>
          <a:p>
            <a:pPr>
              <a:buFont typeface="Arial" charset="0"/>
              <a:buChar char="•"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Ушым</a:t>
            </a:r>
          </a:p>
          <a:p>
            <a:pPr algn="just">
              <a:buFont typeface="Wingdings 2" pitchFamily="18" charset="2"/>
              <a:buNone/>
            </a:pPr>
            <a:r>
              <a:rPr lang="ru-RU" sz="3600" b="1" smtClean="0">
                <a:cs typeface="Times New Roman" pitchFamily="18" charset="0"/>
              </a:rPr>
              <a:t>      </a:t>
            </a:r>
          </a:p>
          <a:p>
            <a:pPr algn="just">
              <a:buFont typeface="Wingdings 2" pitchFamily="18" charset="2"/>
              <a:buNone/>
            </a:pP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пудыраташ</a:t>
            </a:r>
          </a:p>
          <a:p>
            <a:pPr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нелаш </a:t>
            </a:r>
          </a:p>
          <a:p>
            <a:pPr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пидаш </a:t>
            </a:r>
          </a:p>
          <a:p>
            <a:pPr>
              <a:buFont typeface="Arial" charset="0"/>
              <a:buChar char="•"/>
            </a:pPr>
            <a:r>
              <a:rPr lang="ru-RU" sz="3600" b="1" smtClean="0">
                <a:cs typeface="Times New Roman" pitchFamily="18" charset="0"/>
              </a:rPr>
              <a:t>кӱзӧ</a:t>
            </a:r>
            <a:endParaRPr lang="ru-RU" sz="3600" smtClean="0"/>
          </a:p>
          <a:p>
            <a:pPr>
              <a:buFont typeface="Arial" charset="0"/>
              <a:buChar char="•"/>
            </a:pPr>
            <a:r>
              <a:rPr lang="ru-RU" sz="3600" b="1" smtClean="0"/>
              <a:t>толеш</a:t>
            </a:r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19461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704850"/>
            <a:ext cx="7543800" cy="795338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Марий фразеологий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мутер</a:t>
            </a:r>
            <a:endParaRPr lang="ru-RU" sz="3200" b="1" dirty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857250" y="1935163"/>
            <a:ext cx="78295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b="1" smtClean="0"/>
              <a:t>https://dict.fu-lab.ru/dict-p?id=1150146&amp;letter1=</a:t>
            </a:r>
            <a:r>
              <a:rPr lang="ru-RU" b="1" smtClean="0"/>
              <a:t>к</a:t>
            </a:r>
          </a:p>
        </p:txBody>
      </p:sp>
      <p:pic>
        <p:nvPicPr>
          <p:cNvPr id="20484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4" descr="D:\Этнокультурное воспитание\_1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2857500"/>
            <a:ext cx="27146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52463"/>
          </a:xfrm>
        </p:spPr>
        <p:txBody>
          <a:bodyPr/>
          <a:lstStyle/>
          <a:p>
            <a:pPr algn="ctr">
              <a:defRPr/>
            </a:pP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Оҥартыш мут-влак</a:t>
            </a:r>
            <a:endParaRPr lang="ru-RU" sz="3200" b="1" dirty="0" smtClean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1500188" y="1928813"/>
            <a:ext cx="7115175" cy="4389437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…Йыр-йыр-йыр </a:t>
            </a:r>
          </a:p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Йыргыктен,</a:t>
            </a:r>
          </a:p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Шыр-шыр-шыр</a:t>
            </a:r>
          </a:p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Шыргыктен,</a:t>
            </a:r>
          </a:p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Кайыш талын </a:t>
            </a:r>
          </a:p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Шошо в</a:t>
            </a:r>
            <a:r>
              <a:rPr lang="en-US" sz="2800" b="1" smtClean="0">
                <a:solidFill>
                  <a:srgbClr val="002060"/>
                </a:solidFill>
              </a:rPr>
              <a:t>ÿ</a:t>
            </a:r>
            <a:r>
              <a:rPr lang="ru-RU" sz="2800" b="1" smtClean="0">
                <a:solidFill>
                  <a:srgbClr val="002060"/>
                </a:solidFill>
              </a:rPr>
              <a:t>д,</a:t>
            </a:r>
          </a:p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Темыш ялым</a:t>
            </a:r>
          </a:p>
          <a:p>
            <a:pPr algn="just">
              <a:buFont typeface="Wingdings 2" pitchFamily="18" charset="2"/>
              <a:buNone/>
            </a:pPr>
            <a:r>
              <a:rPr lang="ru-RU" sz="2800" b="1" smtClean="0">
                <a:solidFill>
                  <a:srgbClr val="002060"/>
                </a:solidFill>
              </a:rPr>
              <a:t>Шошо й</a:t>
            </a:r>
            <a:r>
              <a:rPr lang="en-US" sz="2800" b="1" smtClean="0">
                <a:solidFill>
                  <a:srgbClr val="002060"/>
                </a:solidFill>
              </a:rPr>
              <a:t>ÿ</a:t>
            </a:r>
            <a:r>
              <a:rPr lang="ru-RU" sz="2800" b="1" smtClean="0">
                <a:solidFill>
                  <a:srgbClr val="002060"/>
                </a:solidFill>
              </a:rPr>
              <a:t>д.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solidFill>
                  <a:srgbClr val="002060"/>
                </a:solidFill>
              </a:rPr>
              <a:t>                                      Борис Данилов</a:t>
            </a:r>
          </a:p>
        </p:txBody>
      </p:sp>
      <p:pic>
        <p:nvPicPr>
          <p:cNvPr id="21508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938213"/>
          </a:xfrm>
        </p:spPr>
        <p:txBody>
          <a:bodyPr/>
          <a:lstStyle/>
          <a:p>
            <a:pPr algn="ctr">
              <a:defRPr/>
            </a:pP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Оҥартыш мут-влакын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мом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ончыктымыштым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умылтарыза</a:t>
            </a:r>
            <a:endParaRPr lang="ru-RU" sz="3200" b="1" dirty="0" smtClean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071563" y="2000250"/>
            <a:ext cx="7543800" cy="4389438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endParaRPr lang="ru-RU" sz="2800" smtClean="0"/>
          </a:p>
          <a:p>
            <a:pPr algn="just">
              <a:buFont typeface="Wingdings 2" pitchFamily="18" charset="2"/>
              <a:buNone/>
            </a:pPr>
            <a:r>
              <a:rPr lang="ru-RU" sz="2800" smtClean="0"/>
              <a:t>Вышт-вушт</a:t>
            </a:r>
          </a:p>
          <a:p>
            <a:pPr algn="just">
              <a:buFont typeface="Wingdings 2" pitchFamily="18" charset="2"/>
              <a:buNone/>
            </a:pPr>
            <a:r>
              <a:rPr lang="ru-RU" sz="2800" smtClean="0"/>
              <a:t>Д</a:t>
            </a:r>
            <a:r>
              <a:rPr lang="en-US" sz="2800" smtClean="0"/>
              <a:t>ÿ</a:t>
            </a:r>
            <a:r>
              <a:rPr lang="ru-RU" sz="2800" smtClean="0"/>
              <a:t>р-д</a:t>
            </a:r>
            <a:r>
              <a:rPr lang="en-US" sz="2800" smtClean="0"/>
              <a:t>ÿ</a:t>
            </a:r>
            <a:r>
              <a:rPr lang="ru-RU" sz="2800" smtClean="0"/>
              <a:t>р-д</a:t>
            </a:r>
            <a:r>
              <a:rPr lang="en-US" sz="2800" smtClean="0"/>
              <a:t>ÿ</a:t>
            </a:r>
            <a:r>
              <a:rPr lang="ru-RU" sz="2800" smtClean="0"/>
              <a:t>р</a:t>
            </a:r>
          </a:p>
          <a:p>
            <a:pPr algn="just">
              <a:buFont typeface="Wingdings 2" pitchFamily="18" charset="2"/>
              <a:buNone/>
            </a:pPr>
            <a:r>
              <a:rPr lang="ru-RU" sz="2800" smtClean="0"/>
              <a:t>Кычырик-кочырик</a:t>
            </a:r>
          </a:p>
          <a:p>
            <a:pPr algn="just">
              <a:buFont typeface="Wingdings 2" pitchFamily="18" charset="2"/>
              <a:buNone/>
            </a:pPr>
            <a:r>
              <a:rPr lang="ru-RU" sz="2800" smtClean="0"/>
              <a:t>Лож-ж-ж</a:t>
            </a:r>
          </a:p>
          <a:p>
            <a:pPr algn="just">
              <a:buFont typeface="Wingdings 2" pitchFamily="18" charset="2"/>
              <a:buNone/>
            </a:pPr>
            <a:r>
              <a:rPr lang="ru-RU" sz="2800" smtClean="0"/>
              <a:t>Лыж-ж</a:t>
            </a:r>
          </a:p>
          <a:p>
            <a:pPr algn="just">
              <a:buFont typeface="Wingdings 2" pitchFamily="18" charset="2"/>
              <a:buNone/>
            </a:pPr>
            <a:r>
              <a:rPr lang="ru-RU" sz="2800" smtClean="0"/>
              <a:t>Шыри-вури</a:t>
            </a:r>
          </a:p>
        </p:txBody>
      </p:sp>
      <p:pic>
        <p:nvPicPr>
          <p:cNvPr id="22532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5" descr="C:\Users\уч1\AppData\Local\Packages\Microsoft.Windows.Photos_8wekyb3d8bbwe\TempState\ShareServiceTempFolder\гром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2428875"/>
            <a:ext cx="1785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6" descr="C:\Users\уч1\AppData\Local\Packages\Microsoft.Windows.Photos_8wekyb3d8bbwe\TempState\ShareServiceTempFolder\мерпн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688" y="4214813"/>
            <a:ext cx="19288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Рисунок 7" descr="D:\Этнокультурное воспитание\15 февраля\омс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143125"/>
            <a:ext cx="1785937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Рисунок 8" descr="D:\Этнокультурное воспитание\15 февраля\йур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4214813"/>
            <a:ext cx="2357437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/>
          </p:nvPr>
        </p:nvSpPr>
        <p:spPr>
          <a:xfrm>
            <a:off x="500063" y="785813"/>
            <a:ext cx="8229600" cy="723900"/>
          </a:xfrm>
        </p:spPr>
        <p:txBody>
          <a:bodyPr/>
          <a:lstStyle/>
          <a:p>
            <a:pPr algn="ctr">
              <a:defRPr/>
            </a:pP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Оҥартыш мут-влак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пелен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келшыше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мутым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ешарен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каласыза</a:t>
            </a:r>
            <a:endParaRPr lang="ru-RU" sz="3200" b="1" dirty="0" smtClean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1143000" y="1928813"/>
            <a:ext cx="7472363" cy="4389437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3600" smtClean="0"/>
              <a:t>Т</a:t>
            </a:r>
            <a:r>
              <a:rPr lang="en-US" sz="3600" smtClean="0"/>
              <a:t>ÿ</a:t>
            </a:r>
            <a:r>
              <a:rPr lang="ru-RU" sz="3600" smtClean="0"/>
              <a:t>в</a:t>
            </a:r>
            <a:r>
              <a:rPr lang="en-US" sz="3600" smtClean="0"/>
              <a:t>ÿ</a:t>
            </a:r>
            <a:r>
              <a:rPr lang="ru-RU" sz="3600" smtClean="0"/>
              <a:t>д</a:t>
            </a:r>
            <a:r>
              <a:rPr lang="en-US" sz="3600" smtClean="0"/>
              <a:t>ÿ</a:t>
            </a:r>
            <a:r>
              <a:rPr lang="ru-RU" sz="3600" smtClean="0"/>
              <a:t>п-т</a:t>
            </a:r>
            <a:r>
              <a:rPr lang="en-US" sz="3600" smtClean="0"/>
              <a:t>ÿ</a:t>
            </a:r>
            <a:r>
              <a:rPr lang="ru-RU" sz="3600" smtClean="0"/>
              <a:t>в</a:t>
            </a:r>
            <a:r>
              <a:rPr lang="en-US" sz="3600" smtClean="0"/>
              <a:t>ÿ</a:t>
            </a:r>
            <a:r>
              <a:rPr lang="ru-RU" sz="3600" smtClean="0"/>
              <a:t>д</a:t>
            </a:r>
            <a:r>
              <a:rPr lang="en-US" sz="3600" smtClean="0"/>
              <a:t>ÿ</a:t>
            </a:r>
            <a:r>
              <a:rPr lang="ru-RU" sz="3600" smtClean="0"/>
              <a:t>п …</a:t>
            </a:r>
          </a:p>
          <a:p>
            <a:pPr algn="just">
              <a:buFont typeface="Wingdings 2" pitchFamily="18" charset="2"/>
              <a:buNone/>
            </a:pPr>
            <a:r>
              <a:rPr lang="ru-RU" sz="3600" smtClean="0"/>
              <a:t>Ларт-ларт …</a:t>
            </a:r>
          </a:p>
          <a:p>
            <a:pPr algn="just">
              <a:buFont typeface="Wingdings 2" pitchFamily="18" charset="2"/>
              <a:buNone/>
            </a:pPr>
            <a:r>
              <a:rPr lang="ru-RU" sz="3600" smtClean="0"/>
              <a:t>Кылтиҥ-кылтиҥ …</a:t>
            </a:r>
          </a:p>
          <a:p>
            <a:pPr algn="just">
              <a:buFont typeface="Wingdings 2" pitchFamily="18" charset="2"/>
              <a:buNone/>
            </a:pPr>
            <a:r>
              <a:rPr lang="ru-RU" sz="3600" smtClean="0"/>
              <a:t>Кигик-когок …</a:t>
            </a:r>
          </a:p>
          <a:p>
            <a:pPr algn="just">
              <a:buFont typeface="Wingdings 2" pitchFamily="18" charset="2"/>
              <a:buNone/>
            </a:pPr>
            <a:r>
              <a:rPr lang="ru-RU" sz="3600" smtClean="0"/>
              <a:t>Рия-рия …</a:t>
            </a:r>
          </a:p>
          <a:p>
            <a:pPr algn="just">
              <a:buFont typeface="Wingdings 2" pitchFamily="18" charset="2"/>
              <a:buNone/>
            </a:pPr>
            <a:endParaRPr lang="ru-RU" sz="4000" b="1" smtClean="0">
              <a:solidFill>
                <a:srgbClr val="002060"/>
              </a:solidFill>
            </a:endParaRPr>
          </a:p>
          <a:p>
            <a:pPr algn="just">
              <a:buFont typeface="Wingdings 2" pitchFamily="18" charset="2"/>
              <a:buNone/>
            </a:pPr>
            <a:endParaRPr lang="ru-RU" sz="4000" b="1" smtClean="0">
              <a:solidFill>
                <a:srgbClr val="002060"/>
              </a:solidFill>
            </a:endParaRPr>
          </a:p>
        </p:txBody>
      </p:sp>
      <p:pic>
        <p:nvPicPr>
          <p:cNvPr id="23556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3"/>
          <p:cNvSpPr>
            <a:spLocks noGrp="1"/>
          </p:cNvSpPr>
          <p:nvPr>
            <p:ph type="title"/>
          </p:nvPr>
        </p:nvSpPr>
        <p:spPr>
          <a:xfrm>
            <a:off x="2286000" y="1285875"/>
            <a:ext cx="4572000" cy="857250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solidFill>
                  <a:srgbClr val="A00D02"/>
                </a:solidFill>
                <a:latin typeface="+mn-lt"/>
              </a:rPr>
              <a:t>Марий л</a:t>
            </a:r>
            <a:r>
              <a:rPr lang="en-US" sz="3600" b="1" dirty="0" smtClean="0">
                <a:solidFill>
                  <a:srgbClr val="A00D02"/>
                </a:solidFill>
                <a:latin typeface="+mn-lt"/>
              </a:rPr>
              <a:t>ÿ</a:t>
            </a:r>
            <a:r>
              <a:rPr lang="ru-RU" sz="3600" b="1" dirty="0" err="1" smtClean="0">
                <a:solidFill>
                  <a:srgbClr val="A00D02"/>
                </a:solidFill>
                <a:latin typeface="+mn-lt"/>
              </a:rPr>
              <a:t>м-влак</a:t>
            </a:r>
            <a:endParaRPr lang="ru-RU" sz="3600" b="1" dirty="0" smtClean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6147" name="Содержимое 3"/>
          <p:cNvSpPr>
            <a:spLocks noGrp="1"/>
          </p:cNvSpPr>
          <p:nvPr>
            <p:ph sz="half" idx="1"/>
          </p:nvPr>
        </p:nvSpPr>
        <p:spPr>
          <a:xfrm>
            <a:off x="928688" y="3714750"/>
            <a:ext cx="4857750" cy="2782888"/>
          </a:xfrm>
        </p:spPr>
        <p:txBody>
          <a:bodyPr/>
          <a:lstStyle/>
          <a:p>
            <a:r>
              <a:rPr lang="ru-RU" smtClean="0"/>
              <a:t>Вачи, Вачай, Васли, Васек</a:t>
            </a:r>
          </a:p>
          <a:p>
            <a:r>
              <a:rPr lang="ru-RU" smtClean="0"/>
              <a:t>Ольош, Элексей</a:t>
            </a:r>
          </a:p>
          <a:p>
            <a:r>
              <a:rPr lang="ru-RU" smtClean="0"/>
              <a:t>Анук, Ана, Ануш</a:t>
            </a:r>
          </a:p>
          <a:p>
            <a:r>
              <a:rPr lang="ru-RU" smtClean="0"/>
              <a:t>Найдуш, Найжа, Найок (Наёк)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6148" name="Содержимое 4"/>
          <p:cNvSpPr>
            <a:spLocks noGrp="1"/>
          </p:cNvSpPr>
          <p:nvPr>
            <p:ph sz="half" idx="2"/>
          </p:nvPr>
        </p:nvSpPr>
        <p:spPr>
          <a:xfrm>
            <a:off x="6143625" y="3714750"/>
            <a:ext cx="2543175" cy="2640013"/>
          </a:xfrm>
        </p:spPr>
        <p:txBody>
          <a:bodyPr/>
          <a:lstStyle/>
          <a:p>
            <a:r>
              <a:rPr lang="ru-RU" smtClean="0"/>
              <a:t>Аксар</a:t>
            </a:r>
          </a:p>
          <a:p>
            <a:r>
              <a:rPr lang="ru-RU" smtClean="0"/>
              <a:t>Япай </a:t>
            </a:r>
          </a:p>
          <a:p>
            <a:r>
              <a:rPr lang="ru-RU" smtClean="0"/>
              <a:t>Элика</a:t>
            </a:r>
          </a:p>
          <a:p>
            <a:r>
              <a:rPr lang="ru-RU" smtClean="0"/>
              <a:t>Айвика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6149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6" descr="D:\Этнокультурное воспитание\1676109266_gas-kvas-com-p-raskraska-mariiskii-natsionalnii-kostyum-r-37.jpg"/>
          <p:cNvPicPr>
            <a:picLocks noChangeAspect="1" noChangeArrowheads="1"/>
          </p:cNvPicPr>
          <p:nvPr/>
        </p:nvPicPr>
        <p:blipFill>
          <a:blip r:embed="rId3"/>
          <a:srcRect l="29063" r="49593"/>
          <a:stretch>
            <a:fillRect/>
          </a:stretch>
        </p:blipFill>
        <p:spPr bwMode="auto">
          <a:xfrm>
            <a:off x="6786563" y="857250"/>
            <a:ext cx="1071562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8" descr="D:\Этнокультурное воспитание\1676109266_gas-kvas-com-p-raskraska-mariiskii-natsionalnii-kostyum-r-37.jpg"/>
          <p:cNvPicPr>
            <a:picLocks noChangeAspect="1" noChangeArrowheads="1"/>
          </p:cNvPicPr>
          <p:nvPr/>
        </p:nvPicPr>
        <p:blipFill>
          <a:blip r:embed="rId3"/>
          <a:srcRect l="50340" r="28722" b="3818"/>
          <a:stretch>
            <a:fillRect/>
          </a:stretch>
        </p:blipFill>
        <p:spPr bwMode="auto">
          <a:xfrm>
            <a:off x="1357313" y="857250"/>
            <a:ext cx="10509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4"/>
          <p:cNvSpPr>
            <a:spLocks noGrp="1"/>
          </p:cNvSpPr>
          <p:nvPr>
            <p:ph sz="half" idx="4294967295"/>
          </p:nvPr>
        </p:nvSpPr>
        <p:spPr>
          <a:xfrm>
            <a:off x="1643063" y="1428750"/>
            <a:ext cx="7500937" cy="5000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002060"/>
                </a:solidFill>
              </a:rPr>
              <a:t/>
            </a:r>
            <a:br>
              <a:rPr lang="ru-RU" b="1" smtClean="0">
                <a:solidFill>
                  <a:srgbClr val="002060"/>
                </a:solidFill>
              </a:rPr>
            </a:br>
            <a:endParaRPr lang="ru-RU" b="1" smtClean="0">
              <a:solidFill>
                <a:srgbClr val="002060"/>
              </a:solidFill>
            </a:endParaRPr>
          </a:p>
        </p:txBody>
      </p:sp>
      <p:sp>
        <p:nvSpPr>
          <p:cNvPr id="1536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785813" y="704850"/>
            <a:ext cx="7786687" cy="366713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solidFill>
                  <a:srgbClr val="A00D02"/>
                </a:solidFill>
                <a:latin typeface="+mn-lt"/>
              </a:rPr>
              <a:t>С</a:t>
            </a:r>
            <a:r>
              <a:rPr lang="en-US" sz="2400" b="1" dirty="0" smtClean="0">
                <a:solidFill>
                  <a:srgbClr val="A00D02"/>
                </a:solidFill>
                <a:latin typeface="+mn-lt"/>
              </a:rPr>
              <a:t>ÿ</a:t>
            </a:r>
            <a:r>
              <a:rPr lang="ru-RU" sz="2400" b="1" dirty="0" err="1" smtClean="0">
                <a:solidFill>
                  <a:srgbClr val="A00D02"/>
                </a:solidFill>
                <a:latin typeface="+mn-lt"/>
              </a:rPr>
              <a:t>рет-влаклан</a:t>
            </a:r>
            <a:r>
              <a:rPr lang="ru-RU" sz="24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2400" b="1" dirty="0" err="1" smtClean="0">
                <a:solidFill>
                  <a:srgbClr val="A00D02"/>
                </a:solidFill>
                <a:latin typeface="+mn-lt"/>
              </a:rPr>
              <a:t>келшен</a:t>
            </a:r>
            <a:r>
              <a:rPr lang="ru-RU" sz="24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2400" b="1" dirty="0" err="1" smtClean="0">
                <a:solidFill>
                  <a:srgbClr val="A00D02"/>
                </a:solidFill>
                <a:latin typeface="+mn-lt"/>
              </a:rPr>
              <a:t>толшо</a:t>
            </a:r>
            <a:r>
              <a:rPr lang="ru-RU" sz="24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2400" b="1" dirty="0" err="1" smtClean="0">
                <a:solidFill>
                  <a:srgbClr val="A00D02"/>
                </a:solidFill>
                <a:latin typeface="+mn-lt"/>
              </a:rPr>
              <a:t>глаголым</a:t>
            </a:r>
            <a:r>
              <a:rPr lang="ru-RU" sz="2400" b="1" dirty="0" smtClean="0">
                <a:solidFill>
                  <a:srgbClr val="A00D02"/>
                </a:solidFill>
                <a:latin typeface="+mn-lt"/>
              </a:rPr>
              <a:t> муза</a:t>
            </a:r>
          </a:p>
        </p:txBody>
      </p:sp>
      <p:sp>
        <p:nvSpPr>
          <p:cNvPr id="24580" name="Содержимое 2"/>
          <p:cNvSpPr>
            <a:spLocks noGrp="1"/>
          </p:cNvSpPr>
          <p:nvPr>
            <p:ph idx="4294967295"/>
          </p:nvPr>
        </p:nvSpPr>
        <p:spPr>
          <a:xfrm>
            <a:off x="857250" y="5072063"/>
            <a:ext cx="7929563" cy="1252537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2400" smtClean="0"/>
              <a:t>	Чушлаш, йÿкланаш, мырлаш, когоклаш, гÿрлаш, ырлаш, кыдетлаш, мураш, ызгаш, ломыжаш, шÿшкаш, шинчалаш, сигыраш, опташ, урмыжаш.</a:t>
            </a:r>
          </a:p>
          <a:p>
            <a:pPr>
              <a:buFont typeface="Wingdings 2" pitchFamily="18" charset="2"/>
              <a:buNone/>
            </a:pPr>
            <a:endParaRPr lang="ru-RU" sz="2400" smtClean="0"/>
          </a:p>
          <a:p>
            <a:pPr>
              <a:buFont typeface="Wingdings 2" pitchFamily="18" charset="2"/>
              <a:buNone/>
            </a:pPr>
            <a:endParaRPr lang="ru-RU" sz="2400" smtClean="0"/>
          </a:p>
          <a:p>
            <a:pPr>
              <a:buFont typeface="Wingdings 2" pitchFamily="18" charset="2"/>
              <a:buNone/>
            </a:pPr>
            <a:endParaRPr lang="ru-RU" sz="2400" smtClean="0"/>
          </a:p>
          <a:p>
            <a:pPr>
              <a:buFont typeface="Wingdings 2" pitchFamily="18" charset="2"/>
              <a:buNone/>
            </a:pPr>
            <a:endParaRPr lang="ru-RU" sz="2400" smtClean="0"/>
          </a:p>
          <a:p>
            <a:pPr>
              <a:buFont typeface="Wingdings 2" pitchFamily="18" charset="2"/>
              <a:buNone/>
            </a:pPr>
            <a:endParaRPr lang="ru-RU" sz="2400" smtClean="0"/>
          </a:p>
          <a:p>
            <a:pPr>
              <a:buFont typeface="Wingdings 2" pitchFamily="18" charset="2"/>
              <a:buNone/>
            </a:pPr>
            <a:endParaRPr lang="ru-RU" sz="2400" smtClean="0"/>
          </a:p>
          <a:p>
            <a:pPr>
              <a:buFont typeface="Wingdings 2" pitchFamily="18" charset="2"/>
              <a:buNone/>
            </a:pPr>
            <a:endParaRPr lang="ru-RU" sz="2400" smtClean="0"/>
          </a:p>
          <a:p>
            <a:pPr algn="just">
              <a:buFont typeface="Wingdings 2" pitchFamily="18" charset="2"/>
              <a:buNone/>
            </a:pPr>
            <a:r>
              <a:rPr lang="ru-RU" sz="2400" smtClean="0"/>
              <a:t>		</a:t>
            </a:r>
            <a:endParaRPr lang="ru-RU" sz="4800" b="1" smtClean="0"/>
          </a:p>
          <a:p>
            <a:pPr algn="ctr">
              <a:buFont typeface="Wingdings 2" pitchFamily="18" charset="2"/>
              <a:buNone/>
            </a:pPr>
            <a:endParaRPr lang="ru-RU" sz="6000" smtClean="0"/>
          </a:p>
          <a:p>
            <a:pPr algn="ctr">
              <a:buFont typeface="Wingdings 2" pitchFamily="18" charset="2"/>
              <a:buNone/>
            </a:pPr>
            <a:endParaRPr lang="ru-RU" sz="6000" smtClean="0">
              <a:solidFill>
                <a:srgbClr val="002060"/>
              </a:solidFill>
            </a:endParaRPr>
          </a:p>
        </p:txBody>
      </p:sp>
      <p:pic>
        <p:nvPicPr>
          <p:cNvPr id="24581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6" descr="D:\Этнокультурное воспитание\собака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1357313"/>
            <a:ext cx="1643062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8" descr="D:\Этнокультурное воспитание\ушка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1571625"/>
            <a:ext cx="1379537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Рисунок 9" descr="D:\Этнокультурное воспитание\пчел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25" y="2643188"/>
            <a:ext cx="13573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Рисунок 10" descr="D:\Этнокультурное воспитание\гусь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313" y="2428875"/>
            <a:ext cx="966787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Рисунок 11" descr="D:\Этнокультурное воспитание\голубь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1428750"/>
            <a:ext cx="1481137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Рисунок 12" descr="D:\Этнокультурное воспитание\волк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15188" y="1500188"/>
            <a:ext cx="1446212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Рисунок 13" descr="D:\Этнокультурное воспитание\змея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0" y="4000500"/>
            <a:ext cx="1244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Рисунок 14" descr="C:\Users\уч1\AppData\Local\Packages\Microsoft.Windows.Photos_8wekyb3d8bbwe\TempState\ShareServiceTempFolder\конь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29188" y="3786188"/>
            <a:ext cx="1536700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Рисунок 15" descr="D:\Этнокультурное воспитание\кот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72063" y="2643188"/>
            <a:ext cx="17668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Рисунок 16" descr="D:\Этнокультурное воспитание\курица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643313" y="2714625"/>
            <a:ext cx="1355725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Рисунок 17" descr="D:\Этнокультурное воспитание\птица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285875" y="3786188"/>
            <a:ext cx="128587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Рисунок 18" descr="D:\Этнокультурное воспитание\сосна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43000" y="1428750"/>
            <a:ext cx="1612900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Рисунок 19" descr="D:\Этнокультурное воспитание\куку.jpeg"/>
          <p:cNvPicPr>
            <a:picLocks noChangeAspect="1" noChangeArrowheads="1"/>
          </p:cNvPicPr>
          <p:nvPr/>
        </p:nvPicPr>
        <p:blipFill>
          <a:blip r:embed="rId15"/>
          <a:srcRect l="35980"/>
          <a:stretch>
            <a:fillRect/>
          </a:stretch>
        </p:blipFill>
        <p:spPr bwMode="auto">
          <a:xfrm>
            <a:off x="6929438" y="2571750"/>
            <a:ext cx="102552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Рисунок 20" descr="D:\Этнокультурное воспитание\шушпк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143250" y="3857625"/>
            <a:ext cx="1500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66775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Мо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дене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ойлончо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оҥай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?</a:t>
            </a:r>
          </a:p>
        </p:txBody>
      </p:sp>
      <p:sp>
        <p:nvSpPr>
          <p:cNvPr id="25603" name="Rectangle 4"/>
          <p:cNvSpPr>
            <a:spLocks noGrp="1" noChangeArrowheads="1"/>
          </p:cNvSpPr>
          <p:nvPr>
            <p:ph idx="1"/>
          </p:nvPr>
        </p:nvSpPr>
        <p:spPr>
          <a:xfrm>
            <a:off x="1000125" y="2214563"/>
            <a:ext cx="7643813" cy="3071812"/>
          </a:xfrm>
        </p:spPr>
        <p:txBody>
          <a:bodyPr anchor="ctr">
            <a:spAutoFit/>
          </a:bodyPr>
          <a:lstStyle/>
          <a:p>
            <a:pPr algn="just">
              <a:buFont typeface="Wingdings 2" pitchFamily="18" charset="2"/>
              <a:buNone/>
            </a:pPr>
            <a:r>
              <a:rPr lang="ru-RU" sz="4000" smtClean="0">
                <a:cs typeface="Arial" charset="0"/>
              </a:rPr>
              <a:t>		Ш</a:t>
            </a:r>
            <a:r>
              <a:rPr lang="en-US" sz="4000" smtClean="0">
                <a:cs typeface="Arial" charset="0"/>
              </a:rPr>
              <a:t>ÿ</a:t>
            </a:r>
            <a:r>
              <a:rPr lang="ru-RU" sz="4000" smtClean="0">
                <a:cs typeface="Arial" charset="0"/>
              </a:rPr>
              <a:t>лешт-ш</a:t>
            </a:r>
            <a:r>
              <a:rPr lang="en-US" sz="4000" smtClean="0">
                <a:cs typeface="Arial" charset="0"/>
              </a:rPr>
              <a:t>ÿ</a:t>
            </a:r>
            <a:r>
              <a:rPr lang="ru-RU" sz="4000" smtClean="0">
                <a:cs typeface="Arial" charset="0"/>
              </a:rPr>
              <a:t>лешт куржын толын пурышат, каем манаш монден, чеверласыде лектын ошкыльо.</a:t>
            </a:r>
          </a:p>
          <a:p>
            <a:pPr algn="ctr">
              <a:buFont typeface="Wingdings 2" pitchFamily="18" charset="2"/>
              <a:buNone/>
            </a:pPr>
            <a:endParaRPr lang="ru-RU" sz="2800" smtClean="0">
              <a:cs typeface="Arial" charset="0"/>
            </a:endParaRPr>
          </a:p>
        </p:txBody>
      </p:sp>
      <p:pic>
        <p:nvPicPr>
          <p:cNvPr id="25604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6757988" cy="714375"/>
          </a:xfrm>
        </p:spPr>
        <p:txBody>
          <a:bodyPr/>
          <a:lstStyle/>
          <a:p>
            <a:pPr algn="ctr">
              <a:defRPr/>
            </a:pPr>
            <a:r>
              <a:rPr lang="ru-RU" sz="4000" b="1" dirty="0" err="1" smtClean="0">
                <a:solidFill>
                  <a:srgbClr val="A00D02"/>
                </a:solidFill>
                <a:latin typeface="+mn-lt"/>
              </a:rPr>
              <a:t>Тидым</a:t>
            </a:r>
            <a:r>
              <a:rPr lang="ru-RU" sz="4000" b="1" dirty="0" smtClean="0">
                <a:solidFill>
                  <a:srgbClr val="A00D02"/>
                </a:solidFill>
                <a:latin typeface="+mn-lt"/>
              </a:rPr>
              <a:t> палаш </a:t>
            </a:r>
            <a:r>
              <a:rPr lang="ru-RU" sz="4000" b="1" dirty="0" err="1" smtClean="0">
                <a:solidFill>
                  <a:srgbClr val="A00D02"/>
                </a:solidFill>
                <a:latin typeface="+mn-lt"/>
              </a:rPr>
              <a:t>онай</a:t>
            </a:r>
            <a:r>
              <a:rPr lang="ru-RU" sz="4000" b="1" dirty="0" smtClean="0">
                <a:solidFill>
                  <a:srgbClr val="A00D02"/>
                </a:solidFill>
                <a:latin typeface="+mn-lt"/>
              </a:rPr>
              <a:t>!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1071563" y="1714500"/>
            <a:ext cx="7615237" cy="46101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sz="3200" b="1" smtClean="0">
              <a:solidFill>
                <a:srgbClr val="A00D02"/>
              </a:solidFill>
            </a:endParaRPr>
          </a:p>
          <a:p>
            <a:r>
              <a:rPr lang="ru-RU" sz="1800" b="1" smtClean="0"/>
              <a:t>Тÿнямбалне 7000 утла йылме дене кутырат.</a:t>
            </a:r>
            <a:endParaRPr lang="ru-RU" sz="1800" smtClean="0"/>
          </a:p>
          <a:p>
            <a:r>
              <a:rPr lang="ru-RU" sz="1800" b="1" smtClean="0"/>
              <a:t>Йылмызе-влакын шонымышт почеш, йылме менан эра деч 100000 ий ончыч шочын.</a:t>
            </a:r>
            <a:endParaRPr lang="ru-RU" sz="1800" smtClean="0"/>
          </a:p>
          <a:p>
            <a:r>
              <a:rPr lang="ru-RU" sz="1800" b="1" smtClean="0"/>
              <a:t>«Алфавит» шомак грек йылмысе кок буква гычын лийын – альфа да бета.</a:t>
            </a:r>
            <a:endParaRPr lang="ru-RU" sz="1800" smtClean="0"/>
          </a:p>
          <a:p>
            <a:r>
              <a:rPr lang="ru-RU" sz="1800" b="1" smtClean="0"/>
              <a:t>Гомеро отрошто илыше-влак шÿшкен мутланат. </a:t>
            </a:r>
            <a:endParaRPr lang="ru-RU" sz="1800" smtClean="0"/>
          </a:p>
          <a:p>
            <a:r>
              <a:rPr lang="ru-RU" sz="1800" b="1" smtClean="0"/>
              <a:t>Айдеме кажне кечын кутырымыж годым икмыняр шÿдö мутым кучылтеш.</a:t>
            </a:r>
            <a:endParaRPr lang="ru-RU" sz="1800" smtClean="0"/>
          </a:p>
          <a:p>
            <a:r>
              <a:rPr lang="ru-RU" sz="1800" b="1" smtClean="0"/>
              <a:t>Вес йылмым тунеммаш ушым вияҥдаш полша. Тыгак айдеме вашке огеш шоҥгем.</a:t>
            </a:r>
            <a:endParaRPr lang="ru-RU" sz="1800" smtClean="0"/>
          </a:p>
          <a:p>
            <a:r>
              <a:rPr lang="ru-RU" sz="1800" b="1" smtClean="0"/>
              <a:t>2400 йылме лишыл жапыште йöршын йомын кертеш.</a:t>
            </a:r>
            <a:endParaRPr lang="ru-RU" sz="1800" smtClean="0"/>
          </a:p>
          <a:p>
            <a:r>
              <a:rPr lang="ru-RU" sz="1800" b="1" smtClean="0"/>
              <a:t>Кажне кок арняште ик йылме дене йомеш.</a:t>
            </a:r>
            <a:endParaRPr lang="ru-RU" sz="1800" smtClean="0"/>
          </a:p>
          <a:p>
            <a:pPr>
              <a:buFont typeface="Wingdings 2" pitchFamily="18" charset="2"/>
              <a:buNone/>
            </a:pPr>
            <a:r>
              <a:rPr lang="ru-RU" sz="1800" b="1" smtClean="0"/>
              <a:t> </a:t>
            </a:r>
            <a:endParaRPr lang="ru-RU" sz="1800" smtClean="0"/>
          </a:p>
          <a:p>
            <a:pPr algn="ctr">
              <a:buFont typeface="Wingdings 2" pitchFamily="18" charset="2"/>
              <a:buNone/>
            </a:pPr>
            <a:endParaRPr lang="ru-RU" sz="3200" b="1" smtClean="0">
              <a:solidFill>
                <a:srgbClr val="002060"/>
              </a:solidFill>
            </a:endParaRPr>
          </a:p>
        </p:txBody>
      </p:sp>
      <p:pic>
        <p:nvPicPr>
          <p:cNvPr id="26628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6" descr="D:\Этнокультурное воспитание\c0714b0e1ffd2e3a5d18ebd5feea6939.jpeg"/>
          <p:cNvPicPr>
            <a:picLocks noChangeAspect="1" noChangeArrowheads="1"/>
          </p:cNvPicPr>
          <p:nvPr/>
        </p:nvPicPr>
        <p:blipFill>
          <a:blip r:embed="rId3"/>
          <a:srcRect l="60692" t="40379" r="1620" b="7791"/>
          <a:stretch>
            <a:fillRect/>
          </a:stretch>
        </p:blipFill>
        <p:spPr bwMode="auto">
          <a:xfrm>
            <a:off x="6715125" y="714375"/>
            <a:ext cx="19256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4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002060"/>
                </a:solidFill>
              </a:rPr>
              <a:t/>
            </a:r>
            <a:br>
              <a:rPr lang="ru-RU" b="1" smtClean="0">
                <a:solidFill>
                  <a:srgbClr val="002060"/>
                </a:solidFill>
              </a:rPr>
            </a:br>
            <a:endParaRPr lang="ru-RU" b="1" smtClean="0">
              <a:solidFill>
                <a:srgbClr val="002060"/>
              </a:solidFill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4294967295"/>
          </p:nvPr>
        </p:nvSpPr>
        <p:spPr>
          <a:xfrm>
            <a:off x="785813" y="1357313"/>
            <a:ext cx="4572000" cy="49672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b="1" smtClean="0">
                <a:solidFill>
                  <a:srgbClr val="A00D02"/>
                </a:solidFill>
              </a:rPr>
              <a:t>«Йöратыза шочмо йылмым, тудым öрканыде тунемза…»</a:t>
            </a:r>
            <a:endParaRPr lang="ru-RU" sz="4000" smtClean="0">
              <a:solidFill>
                <a:srgbClr val="A00D02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sz="2400" smtClean="0"/>
              <a:t>                        Шабдар Осып</a:t>
            </a:r>
          </a:p>
          <a:p>
            <a:pPr algn="ctr">
              <a:buFont typeface="Wingdings 2" pitchFamily="18" charset="2"/>
              <a:buNone/>
            </a:pPr>
            <a:endParaRPr lang="ru-RU" sz="6000" smtClean="0"/>
          </a:p>
          <a:p>
            <a:pPr algn="ctr">
              <a:buFont typeface="Wingdings 2" pitchFamily="18" charset="2"/>
              <a:buNone/>
            </a:pPr>
            <a:endParaRPr lang="ru-RU" sz="9600" smtClean="0">
              <a:solidFill>
                <a:srgbClr val="A00D02"/>
              </a:solidFill>
            </a:endParaRPr>
          </a:p>
        </p:txBody>
      </p:sp>
      <p:pic>
        <p:nvPicPr>
          <p:cNvPr id="27652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Рисунок 6" descr="D:\Этнокультурное воспитание\15 февраля\Шабда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1285875"/>
            <a:ext cx="2928938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52463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М</a:t>
            </a:r>
            <a:r>
              <a:rPr lang="en-US" sz="3200" b="1" dirty="0" smtClean="0">
                <a:solidFill>
                  <a:srgbClr val="A00D02"/>
                </a:solidFill>
                <a:latin typeface="+mn-lt"/>
              </a:rPr>
              <a:t>ö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ҥгыс</a:t>
            </a:r>
            <a:r>
              <a:rPr lang="en-US" sz="3200" b="1" dirty="0" smtClean="0">
                <a:solidFill>
                  <a:srgbClr val="A00D02"/>
                </a:solidFill>
                <a:latin typeface="+mn-lt"/>
              </a:rPr>
              <a:t>ö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паша</a:t>
            </a:r>
            <a:endParaRPr lang="ru-RU" sz="3200" b="1" dirty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28675" name="Содержимое 4"/>
          <p:cNvSpPr>
            <a:spLocks noGrp="1"/>
          </p:cNvSpPr>
          <p:nvPr>
            <p:ph idx="1"/>
          </p:nvPr>
        </p:nvSpPr>
        <p:spPr>
          <a:xfrm>
            <a:off x="785813" y="1935163"/>
            <a:ext cx="7900987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800" b="1" smtClean="0">
                <a:solidFill>
                  <a:srgbClr val="002060"/>
                </a:solidFill>
              </a:rPr>
              <a:t>Орол Олорым орола.</a:t>
            </a:r>
          </a:p>
          <a:p>
            <a:pPr>
              <a:buFont typeface="Wingdings 2" pitchFamily="18" charset="2"/>
              <a:buNone/>
            </a:pPr>
            <a:r>
              <a:rPr lang="ru-RU" sz="4800" b="1" smtClean="0">
                <a:solidFill>
                  <a:srgbClr val="002060"/>
                </a:solidFill>
              </a:rPr>
              <a:t>Топкайыш Токпай топка.</a:t>
            </a:r>
          </a:p>
          <a:p>
            <a:pPr>
              <a:buFont typeface="Wingdings 2" pitchFamily="18" charset="2"/>
              <a:buNone/>
            </a:pPr>
            <a:endParaRPr lang="ru-RU" b="1" smtClean="0">
              <a:solidFill>
                <a:srgbClr val="002060"/>
              </a:solidFill>
            </a:endParaRPr>
          </a:p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00B0F0"/>
                </a:solidFill>
              </a:rPr>
              <a:t>Писылудышым тунемза!</a:t>
            </a:r>
          </a:p>
          <a:p>
            <a:pPr>
              <a:buFont typeface="Wingdings 2" pitchFamily="18" charset="2"/>
              <a:buNone/>
            </a:pPr>
            <a:endParaRPr lang="ru-RU" b="1" smtClean="0">
              <a:solidFill>
                <a:srgbClr val="002060"/>
              </a:solidFill>
            </a:endParaRPr>
          </a:p>
        </p:txBody>
      </p:sp>
      <p:pic>
        <p:nvPicPr>
          <p:cNvPr id="28676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sz="half" idx="4294967295"/>
          </p:nvPr>
        </p:nvSpPr>
        <p:spPr>
          <a:xfrm>
            <a:off x="1357313" y="214313"/>
            <a:ext cx="6572250" cy="38576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sz="4800" b="1" smtClean="0"/>
          </a:p>
          <a:p>
            <a:pPr algn="ctr">
              <a:buFont typeface="Wingdings 2" pitchFamily="18" charset="2"/>
              <a:buNone/>
            </a:pPr>
            <a:endParaRPr lang="ru-RU" sz="6000" smtClean="0"/>
          </a:p>
          <a:p>
            <a:pPr algn="ctr">
              <a:buFont typeface="Wingdings 2" pitchFamily="18" charset="2"/>
              <a:buNone/>
            </a:pPr>
            <a:r>
              <a:rPr lang="ru-RU" sz="9600" smtClean="0">
                <a:solidFill>
                  <a:srgbClr val="A00D02"/>
                </a:solidFill>
              </a:rPr>
              <a:t>Тау!</a:t>
            </a:r>
          </a:p>
        </p:txBody>
      </p:sp>
      <p:sp>
        <p:nvSpPr>
          <p:cNvPr id="29699" name="Содержимое 4"/>
          <p:cNvSpPr>
            <a:spLocks noGrp="1"/>
          </p:cNvSpPr>
          <p:nvPr>
            <p:ph sz="half" idx="4294967295"/>
          </p:nvPr>
        </p:nvSpPr>
        <p:spPr>
          <a:xfrm>
            <a:off x="1643063" y="1428750"/>
            <a:ext cx="7500937" cy="5000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002060"/>
                </a:solidFill>
              </a:rPr>
              <a:t/>
            </a:r>
            <a:br>
              <a:rPr lang="ru-RU" b="1" smtClean="0">
                <a:solidFill>
                  <a:srgbClr val="002060"/>
                </a:solidFill>
              </a:rPr>
            </a:br>
            <a:endParaRPr lang="ru-RU" b="1" smtClean="0">
              <a:solidFill>
                <a:srgbClr val="002060"/>
              </a:solidFill>
            </a:endParaRPr>
          </a:p>
        </p:txBody>
      </p:sp>
      <p:pic>
        <p:nvPicPr>
          <p:cNvPr id="29700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081088"/>
          </a:xfrm>
        </p:spPr>
        <p:txBody>
          <a:bodyPr/>
          <a:lstStyle/>
          <a:p>
            <a:pPr algn="ctr">
              <a:defRPr/>
            </a:pP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Палыме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лийына</a:t>
            </a:r>
            <a:endParaRPr lang="ru-RU" sz="3200" b="1" dirty="0" smtClean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7171" name="Содержимое 4"/>
          <p:cNvSpPr>
            <a:spLocks noGrp="1"/>
          </p:cNvSpPr>
          <p:nvPr>
            <p:ph idx="1"/>
          </p:nvPr>
        </p:nvSpPr>
        <p:spPr>
          <a:xfrm>
            <a:off x="1071563" y="2214563"/>
            <a:ext cx="7858125" cy="4110037"/>
          </a:xfrm>
        </p:spPr>
        <p:txBody>
          <a:bodyPr/>
          <a:lstStyle/>
          <a:p>
            <a:r>
              <a:rPr lang="ru-RU" sz="4000" i="1" smtClean="0"/>
              <a:t>Мыйын лÿмем … .</a:t>
            </a:r>
          </a:p>
          <a:p>
            <a:r>
              <a:rPr lang="ru-RU" sz="4000" i="1" smtClean="0"/>
              <a:t>А мыйым … манын лÿмдат.</a:t>
            </a:r>
            <a:endParaRPr lang="ru-RU" sz="4000" smtClean="0"/>
          </a:p>
          <a:p>
            <a:r>
              <a:rPr lang="ru-RU" sz="4000" i="1" smtClean="0"/>
              <a:t>Мый … улам. </a:t>
            </a:r>
            <a:endParaRPr lang="ru-RU" sz="4000" smtClean="0"/>
          </a:p>
          <a:p>
            <a:r>
              <a:rPr lang="ru-RU" sz="4000" i="1" smtClean="0"/>
              <a:t>Мыят … улам.</a:t>
            </a:r>
            <a:endParaRPr lang="ru-RU" sz="4000" smtClean="0"/>
          </a:p>
          <a:p>
            <a:pPr algn="ctr">
              <a:buFont typeface="Wingdings 2" pitchFamily="18" charset="2"/>
              <a:buNone/>
            </a:pPr>
            <a:endParaRPr lang="ru-RU" sz="5400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7172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4"/>
          <p:cNvPicPr>
            <a:picLocks noChangeAspect="1" noChangeArrowheads="1"/>
          </p:cNvPicPr>
          <p:nvPr/>
        </p:nvPicPr>
        <p:blipFill>
          <a:blip r:embed="rId3"/>
          <a:srcRect r="49509"/>
          <a:stretch>
            <a:fillRect/>
          </a:stretch>
        </p:blipFill>
        <p:spPr bwMode="auto">
          <a:xfrm>
            <a:off x="5500688" y="4071938"/>
            <a:ext cx="13335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Рисунок 5"/>
          <p:cNvPicPr>
            <a:picLocks noChangeAspect="1" noChangeArrowheads="1"/>
          </p:cNvPicPr>
          <p:nvPr/>
        </p:nvPicPr>
        <p:blipFill>
          <a:blip r:embed="rId3"/>
          <a:srcRect l="52876"/>
          <a:stretch>
            <a:fillRect/>
          </a:stretch>
        </p:blipFill>
        <p:spPr bwMode="auto">
          <a:xfrm>
            <a:off x="6929438" y="4143375"/>
            <a:ext cx="13192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4294967295"/>
          </p:nvPr>
        </p:nvSpPr>
        <p:spPr>
          <a:xfrm>
            <a:off x="571500" y="2428875"/>
            <a:ext cx="8572500" cy="15716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/>
              <a:t>      </a:t>
            </a:r>
            <a:r>
              <a:rPr lang="ru-RU" sz="4400" b="1" smtClean="0">
                <a:solidFill>
                  <a:srgbClr val="A00D02"/>
                </a:solidFill>
              </a:rPr>
              <a:t>Марий йылмын мут поянлыкше</a:t>
            </a:r>
          </a:p>
          <a:p>
            <a:pPr algn="ctr">
              <a:buFont typeface="Wingdings 2" pitchFamily="18" charset="2"/>
              <a:buNone/>
            </a:pPr>
            <a:endParaRPr lang="ru-RU" sz="4400" b="1" smtClean="0">
              <a:solidFill>
                <a:srgbClr val="C00000"/>
              </a:solidFill>
            </a:endParaRPr>
          </a:p>
          <a:p>
            <a:pPr algn="ctr">
              <a:buFont typeface="Wingdings 2" pitchFamily="18" charset="2"/>
              <a:buNone/>
            </a:pPr>
            <a:endParaRPr lang="ru-RU" b="1" smtClean="0">
              <a:solidFill>
                <a:srgbClr val="0070C0"/>
              </a:solidFill>
            </a:endParaRPr>
          </a:p>
          <a:p>
            <a:pPr algn="ctr">
              <a:buFont typeface="Wingdings 2" pitchFamily="18" charset="2"/>
              <a:buNone/>
            </a:pPr>
            <a:r>
              <a:rPr lang="ru-RU" sz="6000" b="1" smtClean="0">
                <a:solidFill>
                  <a:srgbClr val="A00D02"/>
                </a:solidFill>
              </a:rPr>
              <a:t>   </a:t>
            </a:r>
          </a:p>
          <a:p>
            <a:pPr algn="ctr">
              <a:buFont typeface="Wingdings 2" pitchFamily="18" charset="2"/>
              <a:buNone/>
            </a:pPr>
            <a:endParaRPr lang="ru-RU" sz="9600" b="1" smtClean="0">
              <a:solidFill>
                <a:srgbClr val="C00000"/>
              </a:solidFill>
            </a:endParaRPr>
          </a:p>
          <a:p>
            <a:pPr algn="ctr">
              <a:buFont typeface="Wingdings 2" pitchFamily="18" charset="2"/>
              <a:buNone/>
            </a:pPr>
            <a:endParaRPr lang="ru-RU" sz="9600" b="1" smtClean="0">
              <a:solidFill>
                <a:srgbClr val="C00000"/>
              </a:solidFill>
            </a:endParaRPr>
          </a:p>
        </p:txBody>
      </p:sp>
      <p:pic>
        <p:nvPicPr>
          <p:cNvPr id="8195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4" descr="D:\Этнокультурное воспитание\_мутер_2000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286250"/>
            <a:ext cx="153828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5" descr="D:\Этнокультурное воспитание\4pVjBB_v-JI.jpeg"/>
          <p:cNvPicPr>
            <a:picLocks noChangeAspect="1" noChangeArrowheads="1"/>
          </p:cNvPicPr>
          <p:nvPr/>
        </p:nvPicPr>
        <p:blipFill>
          <a:blip r:embed="rId4"/>
          <a:srcRect l="5148" t="16818" r="17612" b="15907"/>
          <a:stretch>
            <a:fillRect/>
          </a:stretch>
        </p:blipFill>
        <p:spPr bwMode="auto">
          <a:xfrm>
            <a:off x="3286125" y="4286250"/>
            <a:ext cx="31432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6" descr="D:\Этнокультурное воспитание\_1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571500"/>
            <a:ext cx="14287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Рисунок 7" descr="D:\Этнокультурное воспитание\_20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313" y="500063"/>
            <a:ext cx="1376362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Рисунок 8" descr="D:\Этнокультурное воспитание\slovar-1.jpg"/>
          <p:cNvPicPr>
            <a:picLocks noChangeAspect="1" noChangeArrowheads="1"/>
          </p:cNvPicPr>
          <p:nvPr/>
        </p:nvPicPr>
        <p:blipFill>
          <a:blip r:embed="rId7"/>
          <a:srcRect l="28426" t="10915" r="28522" b="8850"/>
          <a:stretch>
            <a:fillRect/>
          </a:stretch>
        </p:blipFill>
        <p:spPr bwMode="auto">
          <a:xfrm>
            <a:off x="1285875" y="4286250"/>
            <a:ext cx="17145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Рисунок 9" descr="D:\Этнокультурное воспитание\maxresdefault.jpg"/>
          <p:cNvPicPr>
            <a:picLocks noChangeAspect="1" noChangeArrowheads="1"/>
          </p:cNvPicPr>
          <p:nvPr/>
        </p:nvPicPr>
        <p:blipFill>
          <a:blip r:embed="rId8"/>
          <a:srcRect l="8829"/>
          <a:stretch>
            <a:fillRect/>
          </a:stretch>
        </p:blipFill>
        <p:spPr bwMode="auto">
          <a:xfrm>
            <a:off x="3643313" y="714375"/>
            <a:ext cx="28717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704850"/>
            <a:ext cx="7829550" cy="581025"/>
          </a:xfrm>
        </p:spPr>
        <p:txBody>
          <a:bodyPr/>
          <a:lstStyle/>
          <a:p>
            <a:pPr algn="ctr">
              <a:defRPr/>
            </a:pPr>
            <a:r>
              <a:rPr lang="ru-RU" sz="3600" b="1" dirty="0" err="1" smtClean="0">
                <a:solidFill>
                  <a:srgbClr val="A00D02"/>
                </a:solidFill>
                <a:latin typeface="+mn-lt"/>
              </a:rPr>
              <a:t>Шарналтена</a:t>
            </a:r>
            <a:endParaRPr lang="ru-RU" sz="3600" b="1" dirty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785813" y="1643063"/>
            <a:ext cx="7900987" cy="47529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1.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2.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3.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4.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5.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6.  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</a:t>
            </a:r>
          </a:p>
        </p:txBody>
      </p:sp>
      <p:pic>
        <p:nvPicPr>
          <p:cNvPr id="9220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57313" y="1643063"/>
            <a:ext cx="414337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9063" y="214312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785938" y="1643063"/>
            <a:ext cx="414337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214563" y="1643063"/>
            <a:ext cx="414337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43188" y="1643063"/>
            <a:ext cx="414337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071813" y="1643063"/>
            <a:ext cx="414337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357313" y="2143125"/>
            <a:ext cx="414337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785938" y="2143125"/>
            <a:ext cx="414337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214563" y="2143125"/>
            <a:ext cx="414337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643188" y="2143125"/>
            <a:ext cx="414337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071813" y="2143125"/>
            <a:ext cx="414337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500438" y="2143125"/>
            <a:ext cx="414337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929063" y="1643063"/>
            <a:ext cx="414337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500438" y="1643063"/>
            <a:ext cx="414337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357688" y="214312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3" y="214312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214938" y="214312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643563" y="214312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072188" y="214312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й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071813" y="2643188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500438" y="2643188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929063" y="2643188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357313" y="2643188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785938" y="2643188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214563" y="2643188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643188" y="2643188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357313" y="3143250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214563" y="3643313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071813" y="3643313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929063" y="3143250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м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500438" y="3143250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071813" y="3143250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643188" y="3143250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214563" y="3143250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785938" y="3143250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357313" y="3643313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785938" y="3643313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2643188" y="3643313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3500438" y="3643313"/>
            <a:ext cx="428625" cy="357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м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786313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357688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929063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500438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3071813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643188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2214563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1785938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1357313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ф</a:t>
            </a:r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6072188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м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5643563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5214938" y="4143375"/>
            <a:ext cx="428625" cy="357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857250"/>
            <a:ext cx="7829550" cy="1357313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>Марий </a:t>
            </a:r>
            <a:r>
              <a:rPr lang="ru-RU" sz="2800" b="1" dirty="0" err="1" smtClean="0">
                <a:solidFill>
                  <a:srgbClr val="A00D02"/>
                </a:solidFill>
                <a:latin typeface="+mn-lt"/>
              </a:rPr>
              <a:t>йылмысе</a:t>
            </a: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2800" b="1" dirty="0" err="1" smtClean="0">
                <a:solidFill>
                  <a:srgbClr val="A00D02"/>
                </a:solidFill>
                <a:latin typeface="+mn-lt"/>
              </a:rPr>
              <a:t>мут-влак</a:t>
            </a: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2800" b="1" dirty="0" err="1" smtClean="0">
                <a:solidFill>
                  <a:srgbClr val="A00D02"/>
                </a:solidFill>
                <a:latin typeface="+mn-lt"/>
              </a:rPr>
              <a:t>кушеч</a:t>
            </a: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2800" b="1" dirty="0" err="1" smtClean="0">
                <a:solidFill>
                  <a:srgbClr val="A00D02"/>
                </a:solidFill>
                <a:latin typeface="+mn-lt"/>
              </a:rPr>
              <a:t>лектыныт</a:t>
            </a: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>?</a:t>
            </a:r>
            <a:br>
              <a:rPr lang="ru-RU" sz="2800" b="1" dirty="0" smtClean="0">
                <a:solidFill>
                  <a:srgbClr val="A00D02"/>
                </a:solidFill>
                <a:latin typeface="+mn-lt"/>
              </a:rPr>
            </a:b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/>
            </a:r>
            <a:br>
              <a:rPr lang="ru-RU" sz="2800" b="1" dirty="0" smtClean="0">
                <a:solidFill>
                  <a:srgbClr val="A00D02"/>
                </a:solidFill>
                <a:latin typeface="+mn-lt"/>
              </a:rPr>
            </a:br>
            <a:r>
              <a:rPr lang="ru-RU" sz="2800" b="1" dirty="0" smtClean="0">
                <a:solidFill>
                  <a:srgbClr val="A00D02"/>
                </a:solidFill>
                <a:latin typeface="+mn-lt"/>
              </a:rPr>
              <a:t>           </a:t>
            </a:r>
            <a:r>
              <a:rPr lang="ru-RU" sz="2800" b="1" dirty="0" smtClean="0">
                <a:solidFill>
                  <a:schemeClr val="tx1"/>
                </a:solidFill>
                <a:latin typeface="+mn-lt"/>
              </a:rPr>
              <a:t>К</a:t>
            </a:r>
            <a:r>
              <a:rPr lang="en-US" sz="2800" b="1" dirty="0" smtClean="0">
                <a:solidFill>
                  <a:schemeClr val="tx1"/>
                </a:solidFill>
                <a:latin typeface="+mn-lt"/>
              </a:rPr>
              <a:t>ÿ</a:t>
            </a:r>
            <a:r>
              <a:rPr lang="ru-RU" sz="2800" b="1" dirty="0" err="1" smtClean="0">
                <a:solidFill>
                  <a:schemeClr val="tx1"/>
                </a:solidFill>
                <a:latin typeface="+mn-lt"/>
              </a:rPr>
              <a:t>сынлым</a:t>
            </a:r>
            <a:r>
              <a:rPr lang="hu-HU" sz="2800" b="1" dirty="0" smtClean="0">
                <a:solidFill>
                  <a:schemeClr val="tx1"/>
                </a:solidFill>
                <a:latin typeface="+mn-lt"/>
              </a:rPr>
              <a:t>ö</a:t>
            </a:r>
            <a:r>
              <a:rPr lang="ru-RU" sz="28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+mn-lt"/>
              </a:rPr>
              <a:t>мут-влак</a:t>
            </a:r>
            <a:endParaRPr lang="ru-RU" sz="2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857250" y="2143125"/>
            <a:ext cx="7900988" cy="41100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5" name="Стрелка вниз 4"/>
          <p:cNvSpPr/>
          <p:nvPr/>
        </p:nvSpPr>
        <p:spPr>
          <a:xfrm>
            <a:off x="3357563" y="2286000"/>
            <a:ext cx="214312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643438" y="2286000"/>
            <a:ext cx="214312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857875" y="2286000"/>
            <a:ext cx="214313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286625" y="2357438"/>
            <a:ext cx="214313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313" y="2643188"/>
            <a:ext cx="1714500" cy="10001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>
                <a:solidFill>
                  <a:srgbClr val="0070C0"/>
                </a:solidFill>
              </a:rPr>
              <a:t>кугезе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финн-угор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йылме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гыч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00500" y="3000375"/>
            <a:ext cx="1500188" cy="85725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>
                <a:solidFill>
                  <a:srgbClr val="0070C0"/>
                </a:solidFill>
              </a:rPr>
              <a:t>иран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йылме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гыч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43563" y="3000375"/>
            <a:ext cx="1500187" cy="85725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70C0"/>
                </a:solidFill>
              </a:rPr>
              <a:t>чуваш </a:t>
            </a:r>
            <a:r>
              <a:rPr lang="ru-RU" dirty="0" err="1">
                <a:solidFill>
                  <a:srgbClr val="0070C0"/>
                </a:solidFill>
              </a:rPr>
              <a:t>йылме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гыч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358063" y="3000375"/>
            <a:ext cx="1500187" cy="85725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70C0"/>
                </a:solidFill>
              </a:rPr>
              <a:t>татар </a:t>
            </a:r>
            <a:r>
              <a:rPr lang="ru-RU" dirty="0" err="1">
                <a:solidFill>
                  <a:srgbClr val="0070C0"/>
                </a:solidFill>
              </a:rPr>
              <a:t>йылме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гыч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4000504"/>
            <a:ext cx="1428760" cy="1714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кож</a:t>
            </a:r>
          </a:p>
          <a:p>
            <a:pPr algn="ctr">
              <a:defRPr/>
            </a:pPr>
            <a:r>
              <a:rPr lang="ru-RU" dirty="0"/>
              <a:t>в</a:t>
            </a:r>
            <a:r>
              <a:rPr lang="en-US" dirty="0"/>
              <a:t>ÿ</a:t>
            </a:r>
            <a:r>
              <a:rPr lang="ru-RU" dirty="0" err="1"/>
              <a:t>р</a:t>
            </a:r>
            <a:endParaRPr lang="ru-RU" dirty="0"/>
          </a:p>
          <a:p>
            <a:pPr algn="ctr">
              <a:defRPr/>
            </a:pPr>
            <a:r>
              <a:rPr lang="ru-RU" dirty="0" err="1"/>
              <a:t>кид</a:t>
            </a:r>
            <a:endParaRPr lang="ru-RU" dirty="0"/>
          </a:p>
          <a:p>
            <a:pPr algn="ctr">
              <a:defRPr/>
            </a:pPr>
            <a:r>
              <a:rPr lang="ru-RU" dirty="0" err="1"/>
              <a:t>куэ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214546" y="4286256"/>
            <a:ext cx="1357322" cy="18573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окна</a:t>
            </a:r>
          </a:p>
          <a:p>
            <a:pPr algn="ctr">
              <a:defRPr/>
            </a:pPr>
            <a:r>
              <a:rPr lang="ru-RU" dirty="0"/>
              <a:t> </a:t>
            </a:r>
            <a:r>
              <a:rPr lang="ru-RU" dirty="0" err="1"/>
              <a:t>кÿсле</a:t>
            </a:r>
            <a:endParaRPr lang="ru-RU" dirty="0"/>
          </a:p>
          <a:p>
            <a:pPr algn="ctr">
              <a:defRPr/>
            </a:pPr>
            <a:r>
              <a:rPr lang="ru-RU" dirty="0"/>
              <a:t>весела</a:t>
            </a:r>
            <a:endParaRPr lang="ru-RU" dirty="0"/>
          </a:p>
          <a:p>
            <a:pPr algn="ctr">
              <a:defRPr/>
            </a:pPr>
            <a:r>
              <a:rPr lang="ru-RU" dirty="0"/>
              <a:t> села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000496" y="4286256"/>
            <a:ext cx="1357322" cy="18573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кÿртньö</a:t>
            </a:r>
            <a:r>
              <a:rPr lang="ru-RU" dirty="0"/>
              <a:t> </a:t>
            </a:r>
            <a:r>
              <a:rPr lang="ru-RU" dirty="0" err="1"/>
              <a:t>шöртньö</a:t>
            </a:r>
            <a:endParaRPr lang="ru-RU" dirty="0"/>
          </a:p>
          <a:p>
            <a:pPr algn="ctr">
              <a:defRPr/>
            </a:pPr>
            <a:r>
              <a:rPr lang="ru-RU" dirty="0" err="1"/>
              <a:t>ушкал</a:t>
            </a:r>
            <a:endParaRPr lang="ru-RU" dirty="0"/>
          </a:p>
          <a:p>
            <a:pPr algn="ctr">
              <a:defRPr/>
            </a:pPr>
            <a:r>
              <a:rPr lang="ru-RU" dirty="0" err="1"/>
              <a:t>шöр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429520" y="4286256"/>
            <a:ext cx="1357322" cy="18573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пакча</a:t>
            </a:r>
            <a:r>
              <a:rPr lang="ru-RU" dirty="0"/>
              <a:t> </a:t>
            </a:r>
          </a:p>
          <a:p>
            <a:pPr algn="ctr">
              <a:defRPr/>
            </a:pPr>
            <a:r>
              <a:rPr lang="ru-RU" dirty="0" err="1"/>
              <a:t>олма</a:t>
            </a:r>
            <a:r>
              <a:rPr lang="ru-RU" dirty="0"/>
              <a:t> </a:t>
            </a:r>
            <a:r>
              <a:rPr lang="ru-RU" dirty="0" err="1"/>
              <a:t>кешыр</a:t>
            </a:r>
            <a:r>
              <a:rPr lang="ru-RU" dirty="0"/>
              <a:t> </a:t>
            </a:r>
            <a:r>
              <a:rPr lang="ru-RU" dirty="0" err="1"/>
              <a:t>келшаш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4286256"/>
            <a:ext cx="1357322" cy="18573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агытан</a:t>
            </a:r>
            <a:r>
              <a:rPr lang="ru-RU" dirty="0"/>
              <a:t> </a:t>
            </a:r>
            <a:r>
              <a:rPr lang="ru-RU" dirty="0" err="1"/>
              <a:t>кайык</a:t>
            </a:r>
            <a:r>
              <a:rPr lang="ru-RU" dirty="0"/>
              <a:t> </a:t>
            </a:r>
            <a:r>
              <a:rPr lang="ru-RU" dirty="0" err="1"/>
              <a:t>чыве</a:t>
            </a:r>
            <a:r>
              <a:rPr lang="ru-RU" dirty="0"/>
              <a:t> </a:t>
            </a:r>
            <a:r>
              <a:rPr lang="ru-RU" dirty="0" err="1"/>
              <a:t>шорык</a:t>
            </a:r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71688" y="3000375"/>
            <a:ext cx="1785937" cy="85725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>
                <a:solidFill>
                  <a:srgbClr val="0070C0"/>
                </a:solidFill>
              </a:rPr>
              <a:t>руш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йылме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гыч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1571604" y="1714488"/>
            <a:ext cx="214314" cy="571504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23900"/>
          </a:xfrm>
        </p:spPr>
        <p:txBody>
          <a:bodyPr/>
          <a:lstStyle/>
          <a:p>
            <a:pPr algn="ctr">
              <a:defRPr/>
            </a:pPr>
            <a:r>
              <a:rPr lang="ru-RU" sz="3600" b="1" dirty="0" err="1" smtClean="0">
                <a:solidFill>
                  <a:srgbClr val="A00D02"/>
                </a:solidFill>
                <a:latin typeface="+mn-lt"/>
              </a:rPr>
              <a:t>Синоним-влак</a:t>
            </a:r>
            <a:endParaRPr lang="ru-RU" sz="3600" b="1" dirty="0" smtClean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14339" name="Rectangle 4"/>
          <p:cNvSpPr>
            <a:spLocks noGrp="1" noChangeArrowheads="1"/>
          </p:cNvSpPr>
          <p:nvPr>
            <p:ph idx="1"/>
          </p:nvPr>
        </p:nvSpPr>
        <p:spPr>
          <a:xfrm>
            <a:off x="857250" y="1714500"/>
            <a:ext cx="7786688" cy="395763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 err="1" smtClean="0"/>
              <a:t>Йоча</a:t>
            </a:r>
            <a:r>
              <a:rPr lang="ru-RU" sz="2000" dirty="0" smtClean="0"/>
              <a:t>, </a:t>
            </a:r>
            <a:r>
              <a:rPr lang="ru-RU" sz="2000" dirty="0" err="1" smtClean="0"/>
              <a:t>рвезе</a:t>
            </a:r>
            <a:r>
              <a:rPr lang="ru-RU" sz="2000" dirty="0" smtClean="0"/>
              <a:t>, </a:t>
            </a:r>
            <a:r>
              <a:rPr lang="ru-RU" sz="2000" dirty="0" err="1" smtClean="0"/>
              <a:t>икшыве</a:t>
            </a:r>
            <a:r>
              <a:rPr lang="ru-RU" sz="2000" dirty="0" smtClean="0"/>
              <a:t>, </a:t>
            </a:r>
            <a:r>
              <a:rPr lang="ru-RU" sz="2000" dirty="0" err="1" smtClean="0"/>
              <a:t>шочшо</a:t>
            </a:r>
            <a:r>
              <a:rPr lang="ru-RU" sz="2000" dirty="0" smtClean="0"/>
              <a:t>, </a:t>
            </a:r>
            <a:r>
              <a:rPr lang="ru-RU" sz="2000" dirty="0" err="1" smtClean="0"/>
              <a:t>шочшо-кушшо</a:t>
            </a:r>
            <a:r>
              <a:rPr lang="ru-RU" sz="2000" dirty="0" smtClean="0"/>
              <a:t>, </a:t>
            </a:r>
            <a:r>
              <a:rPr lang="ru-RU" sz="2000" dirty="0" err="1" smtClean="0"/>
              <a:t>ньога</a:t>
            </a:r>
            <a:r>
              <a:rPr lang="ru-RU" sz="2000" dirty="0" smtClean="0"/>
              <a:t>, </a:t>
            </a:r>
            <a:r>
              <a:rPr lang="ru-RU" sz="2000" dirty="0" err="1" smtClean="0"/>
              <a:t>изи</a:t>
            </a:r>
            <a:r>
              <a:rPr lang="ru-RU" sz="2000" dirty="0" smtClean="0"/>
              <a:t>, </a:t>
            </a:r>
            <a:r>
              <a:rPr lang="ru-RU" sz="2000" dirty="0" err="1" smtClean="0"/>
              <a:t>чукай</a:t>
            </a:r>
            <a:r>
              <a:rPr lang="ru-RU" sz="2000" dirty="0" smtClean="0"/>
              <a:t>, иге, колой, </a:t>
            </a:r>
            <a:r>
              <a:rPr lang="ru-RU" sz="2000" dirty="0" err="1" smtClean="0"/>
              <a:t>чон</a:t>
            </a:r>
            <a:r>
              <a:rPr lang="ru-RU" sz="2000" dirty="0" smtClean="0"/>
              <a:t> </a:t>
            </a:r>
            <a:r>
              <a:rPr lang="ru-RU" sz="2000" dirty="0" err="1" smtClean="0"/>
              <a:t>падыраш</a:t>
            </a:r>
            <a:endParaRPr lang="ru-RU" sz="2000" dirty="0" smtClean="0"/>
          </a:p>
          <a:p>
            <a:pPr>
              <a:defRPr/>
            </a:pPr>
            <a:r>
              <a:rPr lang="ru-RU" sz="2400" b="1" dirty="0" smtClean="0"/>
              <a:t>Мотор</a:t>
            </a:r>
            <a:r>
              <a:rPr lang="ru-RU" sz="2000" dirty="0" smtClean="0"/>
              <a:t>, </a:t>
            </a:r>
            <a:r>
              <a:rPr lang="ru-RU" sz="2000" dirty="0" err="1" smtClean="0"/>
              <a:t>йытыра</a:t>
            </a:r>
            <a:r>
              <a:rPr lang="ru-RU" sz="2000" dirty="0" smtClean="0"/>
              <a:t>, </a:t>
            </a:r>
            <a:r>
              <a:rPr lang="ru-RU" sz="2000" dirty="0" err="1" smtClean="0"/>
              <a:t>чевер</a:t>
            </a:r>
            <a:r>
              <a:rPr lang="ru-RU" sz="2000" dirty="0" smtClean="0"/>
              <a:t>, </a:t>
            </a:r>
            <a:r>
              <a:rPr lang="ru-RU" sz="2000" dirty="0" err="1" smtClean="0"/>
              <a:t>чечен</a:t>
            </a:r>
            <a:r>
              <a:rPr lang="ru-RU" sz="2000" dirty="0" smtClean="0"/>
              <a:t>, </a:t>
            </a:r>
            <a:r>
              <a:rPr lang="ru-RU" sz="2000" dirty="0" err="1" smtClean="0"/>
              <a:t>чапле</a:t>
            </a:r>
            <a:r>
              <a:rPr lang="ru-RU" sz="2000" dirty="0" smtClean="0"/>
              <a:t>, </a:t>
            </a:r>
            <a:r>
              <a:rPr lang="ru-RU" sz="2000" dirty="0" err="1" smtClean="0"/>
              <a:t>сӧрале, сылне</a:t>
            </a:r>
            <a:r>
              <a:rPr lang="ru-RU" sz="2000" dirty="0" smtClean="0"/>
              <a:t>, </a:t>
            </a:r>
            <a:r>
              <a:rPr lang="ru-RU" sz="2000" dirty="0" err="1" smtClean="0"/>
              <a:t>асыл</a:t>
            </a:r>
            <a:r>
              <a:rPr lang="ru-RU" sz="2000" dirty="0" smtClean="0"/>
              <a:t>, </a:t>
            </a:r>
            <a:r>
              <a:rPr lang="ru-RU" sz="2000" dirty="0" err="1" smtClean="0"/>
              <a:t>чесле</a:t>
            </a:r>
            <a:r>
              <a:rPr lang="ru-RU" sz="2000" dirty="0" smtClean="0"/>
              <a:t>, </a:t>
            </a:r>
            <a:r>
              <a:rPr lang="ru-RU" sz="2000" dirty="0" err="1" smtClean="0"/>
              <a:t>яжо</a:t>
            </a:r>
            <a:r>
              <a:rPr lang="ru-RU" sz="2000" dirty="0" smtClean="0"/>
              <a:t>, </a:t>
            </a:r>
            <a:r>
              <a:rPr lang="ru-RU" sz="2000" dirty="0" err="1" smtClean="0"/>
              <a:t>ямле</a:t>
            </a:r>
            <a:r>
              <a:rPr lang="ru-RU" sz="2000" dirty="0" smtClean="0"/>
              <a:t>, </a:t>
            </a:r>
            <a:r>
              <a:rPr lang="ru-RU" sz="2000" dirty="0" err="1" smtClean="0"/>
              <a:t>данле</a:t>
            </a:r>
            <a:r>
              <a:rPr lang="ru-RU" sz="2000" dirty="0" smtClean="0"/>
              <a:t>, спай, </a:t>
            </a:r>
            <a:r>
              <a:rPr lang="ru-RU" sz="2000" dirty="0" err="1" smtClean="0"/>
              <a:t>чонеш</a:t>
            </a:r>
            <a:r>
              <a:rPr lang="ru-RU" sz="2000" dirty="0" smtClean="0"/>
              <a:t> </a:t>
            </a:r>
            <a:r>
              <a:rPr lang="ru-RU" sz="2000" dirty="0" err="1" smtClean="0"/>
              <a:t>(шӱмеш</a:t>
            </a:r>
            <a:r>
              <a:rPr lang="ru-RU" sz="2000" dirty="0" smtClean="0"/>
              <a:t>) </a:t>
            </a:r>
            <a:r>
              <a:rPr lang="ru-RU" sz="2000" dirty="0" err="1" smtClean="0"/>
              <a:t>пижше</a:t>
            </a:r>
            <a:r>
              <a:rPr lang="ru-RU" sz="2000" dirty="0" smtClean="0"/>
              <a:t> </a:t>
            </a:r>
          </a:p>
          <a:p>
            <a:pPr>
              <a:defRPr/>
            </a:pPr>
            <a:r>
              <a:rPr lang="ru-RU" sz="2400" b="1" dirty="0" err="1" smtClean="0"/>
              <a:t>Ойлаш</a:t>
            </a:r>
            <a:r>
              <a:rPr lang="ru-RU" sz="2000" dirty="0" smtClean="0"/>
              <a:t>, </a:t>
            </a:r>
            <a:r>
              <a:rPr lang="ru-RU" sz="2000" dirty="0" err="1" smtClean="0"/>
              <a:t>манаш</a:t>
            </a:r>
            <a:r>
              <a:rPr lang="ru-RU" sz="2000" dirty="0" smtClean="0"/>
              <a:t>, </a:t>
            </a:r>
            <a:r>
              <a:rPr lang="ru-RU" sz="2000" dirty="0" err="1" smtClean="0"/>
              <a:t>каласкалаш</a:t>
            </a:r>
            <a:r>
              <a:rPr lang="ru-RU" sz="2000" dirty="0" smtClean="0"/>
              <a:t>, </a:t>
            </a:r>
            <a:r>
              <a:rPr lang="ru-RU" sz="2000" dirty="0" err="1" smtClean="0"/>
              <a:t>кутыраш</a:t>
            </a:r>
            <a:r>
              <a:rPr lang="ru-RU" sz="2000" dirty="0" smtClean="0"/>
              <a:t>, </a:t>
            </a:r>
            <a:r>
              <a:rPr lang="ru-RU" sz="2000" dirty="0" err="1" smtClean="0"/>
              <a:t>мутланаш</a:t>
            </a:r>
            <a:r>
              <a:rPr lang="ru-RU" sz="2000" dirty="0" smtClean="0"/>
              <a:t>, </a:t>
            </a:r>
            <a:r>
              <a:rPr lang="ru-RU" sz="2000" dirty="0" err="1" smtClean="0"/>
              <a:t>йомаклаш</a:t>
            </a:r>
            <a:r>
              <a:rPr lang="ru-RU" sz="2000" dirty="0" smtClean="0"/>
              <a:t>, </a:t>
            </a:r>
            <a:r>
              <a:rPr lang="ru-RU" sz="2000" dirty="0" err="1" smtClean="0"/>
              <a:t>йӱкланаш, колташ</a:t>
            </a:r>
            <a:r>
              <a:rPr lang="ru-RU" sz="2000" dirty="0" smtClean="0"/>
              <a:t> (</a:t>
            </a:r>
            <a:r>
              <a:rPr lang="ru-RU" sz="2000" dirty="0" err="1" smtClean="0"/>
              <a:t>йомакым</a:t>
            </a:r>
            <a:r>
              <a:rPr lang="ru-RU" sz="2000" dirty="0" smtClean="0"/>
              <a:t>), </a:t>
            </a:r>
            <a:r>
              <a:rPr lang="ru-RU" sz="2000" dirty="0" err="1" smtClean="0"/>
              <a:t>лодымандаш</a:t>
            </a:r>
            <a:r>
              <a:rPr lang="ru-RU" sz="2000" dirty="0" smtClean="0"/>
              <a:t>, </a:t>
            </a:r>
            <a:r>
              <a:rPr lang="ru-RU" sz="2000" dirty="0" err="1" smtClean="0"/>
              <a:t>мутым</a:t>
            </a:r>
            <a:r>
              <a:rPr lang="ru-RU" sz="2000" dirty="0" smtClean="0"/>
              <a:t> </a:t>
            </a:r>
            <a:r>
              <a:rPr lang="ru-RU" sz="2000" dirty="0" err="1" smtClean="0"/>
              <a:t>вашталташ</a:t>
            </a:r>
            <a:r>
              <a:rPr lang="ru-RU" sz="2000" dirty="0" smtClean="0"/>
              <a:t>, </a:t>
            </a:r>
            <a:r>
              <a:rPr lang="ru-RU" sz="2000" dirty="0" err="1" smtClean="0"/>
              <a:t>шомакым</a:t>
            </a:r>
            <a:r>
              <a:rPr lang="ru-RU" sz="2000" dirty="0" smtClean="0"/>
              <a:t> </a:t>
            </a:r>
            <a:r>
              <a:rPr lang="ru-RU" sz="2000" dirty="0" err="1" smtClean="0"/>
              <a:t>вашталташ</a:t>
            </a:r>
            <a:r>
              <a:rPr lang="ru-RU" sz="2000" dirty="0" smtClean="0"/>
              <a:t>, </a:t>
            </a:r>
            <a:r>
              <a:rPr lang="ru-RU" sz="2000" dirty="0" err="1" smtClean="0"/>
              <a:t>ляпкаш</a:t>
            </a:r>
            <a:r>
              <a:rPr lang="ru-RU" sz="2000" dirty="0" smtClean="0"/>
              <a:t>, </a:t>
            </a:r>
            <a:r>
              <a:rPr lang="ru-RU" sz="2000" dirty="0" err="1" smtClean="0"/>
              <a:t>тототлаш</a:t>
            </a:r>
            <a:endParaRPr lang="ru-RU" sz="2000" dirty="0" smtClean="0"/>
          </a:p>
          <a:p>
            <a:pPr>
              <a:defRPr/>
            </a:pPr>
            <a:r>
              <a:rPr lang="ru-RU" sz="2400" b="1" dirty="0" err="1" smtClean="0"/>
              <a:t>Вашке</a:t>
            </a:r>
            <a:r>
              <a:rPr lang="ru-RU" sz="2000" dirty="0" smtClean="0"/>
              <a:t>, </a:t>
            </a:r>
            <a:r>
              <a:rPr lang="ru-RU" sz="2000" dirty="0" err="1" smtClean="0"/>
              <a:t>содор</a:t>
            </a:r>
            <a:r>
              <a:rPr lang="ru-RU" sz="2000" dirty="0" smtClean="0"/>
              <a:t>, </a:t>
            </a:r>
            <a:r>
              <a:rPr lang="ru-RU" sz="2000" dirty="0" err="1" smtClean="0"/>
              <a:t>писын</a:t>
            </a:r>
            <a:r>
              <a:rPr lang="ru-RU" sz="2000" dirty="0" smtClean="0"/>
              <a:t>, </a:t>
            </a:r>
            <a:r>
              <a:rPr lang="ru-RU" sz="2000" dirty="0" err="1" smtClean="0"/>
              <a:t>тыманмешке</a:t>
            </a:r>
            <a:r>
              <a:rPr lang="ru-RU" sz="2000" dirty="0" smtClean="0"/>
              <a:t>, </a:t>
            </a:r>
            <a:r>
              <a:rPr lang="ru-RU" sz="2000" dirty="0" err="1" smtClean="0"/>
              <a:t>йыле</a:t>
            </a:r>
            <a:r>
              <a:rPr lang="ru-RU" sz="2000" dirty="0" smtClean="0"/>
              <a:t>, </a:t>
            </a:r>
            <a:r>
              <a:rPr lang="ru-RU" sz="2000" dirty="0" err="1" smtClean="0"/>
              <a:t>казыр</a:t>
            </a:r>
            <a:r>
              <a:rPr lang="ru-RU" sz="2000" dirty="0" smtClean="0"/>
              <a:t>, </a:t>
            </a:r>
            <a:r>
              <a:rPr lang="ru-RU" sz="2000" dirty="0" err="1" smtClean="0"/>
              <a:t>чечас</a:t>
            </a:r>
            <a:r>
              <a:rPr lang="ru-RU" sz="2000" dirty="0" smtClean="0"/>
              <a:t>, </a:t>
            </a:r>
            <a:r>
              <a:rPr lang="ru-RU" sz="2000" dirty="0" err="1" smtClean="0"/>
              <a:t>живе</a:t>
            </a:r>
            <a:endParaRPr lang="ru-RU" sz="2000" dirty="0" smtClean="0"/>
          </a:p>
          <a:p>
            <a:pPr>
              <a:defRPr/>
            </a:pPr>
            <a:r>
              <a:rPr lang="ru-RU" sz="2400" b="1" dirty="0" err="1" smtClean="0"/>
              <a:t>Воктене</a:t>
            </a:r>
            <a:r>
              <a:rPr lang="ru-RU" sz="2000" dirty="0" smtClean="0"/>
              <a:t>, лишне, пелен, </a:t>
            </a:r>
            <a:r>
              <a:rPr lang="ru-RU" sz="2000" dirty="0" err="1" smtClean="0"/>
              <a:t>кӱдынь, </a:t>
            </a:r>
            <a:r>
              <a:rPr lang="ru-RU" sz="2000" dirty="0" smtClean="0"/>
              <a:t>сага, </a:t>
            </a:r>
            <a:r>
              <a:rPr lang="ru-RU" sz="2000" dirty="0" err="1" smtClean="0"/>
              <a:t>деран</a:t>
            </a:r>
            <a:endParaRPr lang="ru-RU" sz="2000" dirty="0" smtClean="0"/>
          </a:p>
          <a:p>
            <a:pPr marL="0" indent="0" algn="ctr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endParaRPr lang="ru-RU" sz="3200" b="1" dirty="0" smtClean="0">
              <a:solidFill>
                <a:srgbClr val="002060"/>
              </a:solidFill>
              <a:ea typeface="Times New Roman" pitchFamily="18" charset="0"/>
              <a:cs typeface="Arial" charset="0"/>
            </a:endParaRPr>
          </a:p>
        </p:txBody>
      </p:sp>
      <p:pic>
        <p:nvPicPr>
          <p:cNvPr id="11268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4294967295"/>
          </p:nvPr>
        </p:nvSpPr>
        <p:spPr>
          <a:xfrm>
            <a:off x="785813" y="642938"/>
            <a:ext cx="7715250" cy="5681662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3200" b="1" smtClean="0"/>
              <a:t>		</a:t>
            </a:r>
            <a:r>
              <a:rPr lang="ru-RU" sz="3600" b="1" smtClean="0"/>
              <a:t>Ойлаш, </a:t>
            </a:r>
            <a:r>
              <a:rPr lang="ru-RU" sz="3600" smtClean="0"/>
              <a:t>манаш, каласкалаш, кутыраш, мутланаш, йомаклаш, йӱкланаш, колташ (йомакым), лодымандаш, мутым вашталташ, шомакым вашталташ, ляпкаш, тототлаш</a:t>
            </a:r>
          </a:p>
          <a:p>
            <a:endParaRPr lang="ru-RU" smtClean="0"/>
          </a:p>
        </p:txBody>
      </p:sp>
      <p:pic>
        <p:nvPicPr>
          <p:cNvPr id="12291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4" descr="C:\Users\уч1\AppData\Local\Packages\Microsoft.Windows.Photos_8wekyb3d8bbwe\TempState\ShareServiceTempFolder\9835f8ac-b27e-588b-bb50-62ab3930ee34.jpeg"/>
          <p:cNvPicPr>
            <a:picLocks noChangeAspect="1" noChangeArrowheads="1"/>
          </p:cNvPicPr>
          <p:nvPr/>
        </p:nvPicPr>
        <p:blipFill>
          <a:blip r:embed="rId3"/>
          <a:srcRect b="27026"/>
          <a:stretch>
            <a:fillRect/>
          </a:stretch>
        </p:blipFill>
        <p:spPr bwMode="auto">
          <a:xfrm>
            <a:off x="3571875" y="3714750"/>
            <a:ext cx="42862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C:\Users\1\Desktop\Аня\МО МЯ\картинки\977754477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785813"/>
          </a:xfrm>
        </p:spPr>
        <p:txBody>
          <a:bodyPr/>
          <a:lstStyle/>
          <a:p>
            <a:pPr algn="ctr">
              <a:defRPr/>
            </a:pP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Келшыше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глаголым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ешарен</a:t>
            </a:r>
            <a:r>
              <a:rPr lang="ru-RU" sz="3200" b="1" dirty="0" smtClean="0">
                <a:solidFill>
                  <a:srgbClr val="A00D02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A00D02"/>
                </a:solidFill>
                <a:latin typeface="+mn-lt"/>
              </a:rPr>
              <a:t>каласыза</a:t>
            </a:r>
            <a:endParaRPr lang="ru-RU" sz="3200" b="1" dirty="0">
              <a:solidFill>
                <a:srgbClr val="A00D02"/>
              </a:solidFill>
              <a:latin typeface="+mn-lt"/>
            </a:endParaRPr>
          </a:p>
        </p:txBody>
      </p:sp>
      <p:sp>
        <p:nvSpPr>
          <p:cNvPr id="13316" name="Содержимое 3"/>
          <p:cNvSpPr>
            <a:spLocks noGrp="1"/>
          </p:cNvSpPr>
          <p:nvPr>
            <p:ph idx="1"/>
          </p:nvPr>
        </p:nvSpPr>
        <p:spPr>
          <a:xfrm>
            <a:off x="857250" y="1857375"/>
            <a:ext cx="7829550" cy="44672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	Ава дене …  жапым эре муаш тыршыза!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	«Ляп-ляп-ляп… Мом тынар … ?» 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	«Чыталте!» - … Онтон.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	Изиракем годым кочам мыланем Онар нерген … .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	Сану почеламутым … пеш мастар.</a:t>
            </a:r>
          </a:p>
          <a:p>
            <a:pPr>
              <a:buFont typeface="Wingdings 2" pitchFamily="18" charset="2"/>
              <a:buNone/>
            </a:pPr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2418</TotalTime>
  <Words>518</Words>
  <Application>Microsoft Office PowerPoint</Application>
  <PresentationFormat>Экран (4:3)</PresentationFormat>
  <Paragraphs>190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Constantia</vt:lpstr>
      <vt:lpstr>Wingdings 2</vt:lpstr>
      <vt:lpstr>Times New Roman</vt:lpstr>
      <vt:lpstr>Поток</vt:lpstr>
      <vt:lpstr>Слайд 1</vt:lpstr>
      <vt:lpstr>Марий лÿм-влак</vt:lpstr>
      <vt:lpstr>Палыме лийына</vt:lpstr>
      <vt:lpstr>Слайд 4</vt:lpstr>
      <vt:lpstr>Шарналтена</vt:lpstr>
      <vt:lpstr>              Марий йылмысе мут-влак кушеч лектыныт?             Кÿсынлымö мут-влак</vt:lpstr>
      <vt:lpstr>Синоним-влак</vt:lpstr>
      <vt:lpstr>Слайд 8</vt:lpstr>
      <vt:lpstr>Келшыше глаголым ешарен каласыза</vt:lpstr>
      <vt:lpstr>Синоним-влакым муза</vt:lpstr>
      <vt:lpstr>Тергена!</vt:lpstr>
      <vt:lpstr>Словарь синонимов марийского языка (2000)</vt:lpstr>
      <vt:lpstr>Кÿэмалтше ойсавыртыш-влак (фразеологизм-влак)</vt:lpstr>
      <vt:lpstr>Сÿрет-влаклан могай кÿэмалтше ойсавыртыш келшен толеш?</vt:lpstr>
      <vt:lpstr>Кÿэмалтше ойсавыртыш-влакым муза </vt:lpstr>
      <vt:lpstr>Марий фразеологий мутер</vt:lpstr>
      <vt:lpstr>Оҥартыш мут-влак</vt:lpstr>
      <vt:lpstr>Оҥартыш мут-влакын мом ончыктымыштым  умылтарыза</vt:lpstr>
      <vt:lpstr>Оҥартыш мут-влак пелен келшыше мутым ешарен каласыза</vt:lpstr>
      <vt:lpstr>Сÿрет-влаклан келшен толшо глаголым муза</vt:lpstr>
      <vt:lpstr>Мо дене ойлончо оҥай?</vt:lpstr>
      <vt:lpstr>Тидым палаш онай!</vt:lpstr>
      <vt:lpstr>Слайд 23</vt:lpstr>
      <vt:lpstr>Мöҥгысö паша</vt:lpstr>
      <vt:lpstr>Слайд 25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304</cp:revision>
  <dcterms:created xsi:type="dcterms:W3CDTF">2012-12-01T09:45:02Z</dcterms:created>
  <dcterms:modified xsi:type="dcterms:W3CDTF">2024-03-17T08:42:50Z</dcterms:modified>
</cp:coreProperties>
</file>