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63" r:id="rId1"/>
    <p:sldMasterId id="2147484326" r:id="rId2"/>
  </p:sldMasterIdLst>
  <p:notesMasterIdLst>
    <p:notesMasterId r:id="rId22"/>
  </p:notesMasterIdLst>
  <p:sldIdLst>
    <p:sldId id="267" r:id="rId3"/>
    <p:sldId id="325" r:id="rId4"/>
    <p:sldId id="326" r:id="rId5"/>
    <p:sldId id="282" r:id="rId6"/>
    <p:sldId id="328" r:id="rId7"/>
    <p:sldId id="286" r:id="rId8"/>
    <p:sldId id="351" r:id="rId9"/>
    <p:sldId id="355" r:id="rId10"/>
    <p:sldId id="340" r:id="rId11"/>
    <p:sldId id="353" r:id="rId12"/>
    <p:sldId id="341" r:id="rId13"/>
    <p:sldId id="339" r:id="rId14"/>
    <p:sldId id="356" r:id="rId15"/>
    <p:sldId id="322" r:id="rId16"/>
    <p:sldId id="321" r:id="rId17"/>
    <p:sldId id="352" r:id="rId18"/>
    <p:sldId id="345" r:id="rId19"/>
    <p:sldId id="292" r:id="rId20"/>
    <p:sldId id="278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36" autoAdjust="0"/>
    <p:restoredTop sz="83095" autoAdjust="0"/>
  </p:normalViewPr>
  <p:slideViewPr>
    <p:cSldViewPr snapToGrid="0">
      <p:cViewPr varScale="1">
        <p:scale>
          <a:sx n="57" d="100"/>
          <a:sy n="57" d="100"/>
        </p:scale>
        <p:origin x="120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BB80FE-CBE9-4047-BA7E-43387FEC10D0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9A0C24-C79F-4AAF-B3D0-1DE2FFD2C5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321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A0C24-C79F-4AAF-B3D0-1DE2FFD2C55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4118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A0C24-C79F-4AAF-B3D0-1DE2FFD2C558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4222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A0C24-C79F-4AAF-B3D0-1DE2FFD2C558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3554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A0C24-C79F-4AAF-B3D0-1DE2FFD2C558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7525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A0C24-C79F-4AAF-B3D0-1DE2FFD2C558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9798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A0C24-C79F-4AAF-B3D0-1DE2FFD2C558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8056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A0C24-C79F-4AAF-B3D0-1DE2FFD2C558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9864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PT Sans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A0C24-C79F-4AAF-B3D0-1DE2FFD2C55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3662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A0C24-C79F-4AAF-B3D0-1DE2FFD2C55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256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A0C24-C79F-4AAF-B3D0-1DE2FFD2C55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0526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A0C24-C79F-4AAF-B3D0-1DE2FFD2C55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6579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A0C24-C79F-4AAF-B3D0-1DE2FFD2C55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3279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A0C24-C79F-4AAF-B3D0-1DE2FFD2C55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0624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A0C24-C79F-4AAF-B3D0-1DE2FFD2C55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7861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A0C24-C79F-4AAF-B3D0-1DE2FFD2C558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640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749587" y="537104"/>
            <a:ext cx="7787696" cy="970760"/>
          </a:xfrm>
        </p:spPr>
        <p:txBody>
          <a:bodyPr anchor="t">
            <a:normAutofit/>
          </a:bodyPr>
          <a:lstStyle>
            <a:lvl1pPr algn="l">
              <a:defRPr sz="2667" baseline="0">
                <a:solidFill>
                  <a:srgbClr val="172440"/>
                </a:solidFill>
                <a:latin typeface="Verdana"/>
                <a:cs typeface="Verdana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49587" y="1439008"/>
            <a:ext cx="7787696" cy="550875"/>
          </a:xfrm>
        </p:spPr>
        <p:txBody>
          <a:bodyPr>
            <a:normAutofit/>
          </a:bodyPr>
          <a:lstStyle>
            <a:lvl1pPr marL="0" indent="0" algn="l">
              <a:buNone/>
              <a:defRPr sz="2133" b="0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750712" y="2200000"/>
            <a:ext cx="10831689" cy="3925635"/>
          </a:xfrm>
        </p:spPr>
        <p:txBody>
          <a:bodyPr>
            <a:normAutofit/>
          </a:bodyPr>
          <a:lstStyle>
            <a:lvl1pPr marL="0" indent="0">
              <a:buNone/>
              <a:defRPr sz="1867" b="0" i="0">
                <a:latin typeface="Calibri Light"/>
                <a:cs typeface="Calibri Light"/>
              </a:defRPr>
            </a:lvl1pPr>
            <a:lvl2pPr>
              <a:defRPr sz="1867" b="0" i="0">
                <a:latin typeface="Calibri Light"/>
                <a:cs typeface="Calibri Light"/>
              </a:defRPr>
            </a:lvl2pPr>
            <a:lvl3pPr>
              <a:defRPr sz="1867" b="0" i="0">
                <a:latin typeface="Calibri Light"/>
                <a:cs typeface="Calibri Light"/>
              </a:defRPr>
            </a:lvl3pPr>
            <a:lvl4pPr>
              <a:defRPr sz="1867" b="0" i="0">
                <a:latin typeface="Calibri Light"/>
                <a:cs typeface="Calibri Light"/>
              </a:defRPr>
            </a:lvl4pPr>
            <a:lvl5pPr>
              <a:defRPr sz="1867" b="0" i="0">
                <a:latin typeface="Calibri Light"/>
                <a:cs typeface="Calibri Light"/>
              </a:defRPr>
            </a:lvl5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6610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DED19-70BD-4B43-AB00-C78BD2992F47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A15CF29-10FA-481D-9E86-9E611598F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00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DED19-70BD-4B43-AB00-C78BD2992F47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A15CF29-10FA-481D-9E86-9E611598F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424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DED19-70BD-4B43-AB00-C78BD2992F47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5CF29-10FA-481D-9E86-9E611598F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1781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DED19-70BD-4B43-AB00-C78BD2992F47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5CF29-10FA-481D-9E86-9E611598F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430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DED19-70BD-4B43-AB00-C78BD2992F47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5CF29-10FA-481D-9E86-9E611598F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745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DED19-70BD-4B43-AB00-C78BD2992F47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15CF29-10FA-481D-9E86-9E611598F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1783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DED19-70BD-4B43-AB00-C78BD2992F47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A15CF29-10FA-481D-9E86-9E611598F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9088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DED19-70BD-4B43-AB00-C78BD2992F47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A15CF29-10FA-481D-9E86-9E611598F0B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406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DED19-70BD-4B43-AB00-C78BD2992F47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15CF29-10FA-481D-9E86-9E611598F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6793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DED19-70BD-4B43-AB00-C78BD2992F47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15CF29-10FA-481D-9E86-9E611598F0B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35219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749588" y="537104"/>
            <a:ext cx="7787696" cy="970760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rgbClr val="172440"/>
                </a:solidFill>
                <a:latin typeface="Verdana"/>
                <a:cs typeface="Verdana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49588" y="1439009"/>
            <a:ext cx="7787696" cy="550875"/>
          </a:xfrm>
        </p:spPr>
        <p:txBody>
          <a:bodyPr>
            <a:normAutofit/>
          </a:bodyPr>
          <a:lstStyle>
            <a:lvl1pPr marL="0" indent="0" algn="l">
              <a:buNone/>
              <a:defRPr sz="1600" b="0">
                <a:solidFill>
                  <a:schemeClr val="tx1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750716" y="2200001"/>
            <a:ext cx="10831689" cy="3925635"/>
          </a:xfrm>
        </p:spPr>
        <p:txBody>
          <a:bodyPr>
            <a:normAutofit/>
          </a:bodyPr>
          <a:lstStyle>
            <a:lvl1pPr marL="0" indent="0">
              <a:buNone/>
              <a:defRPr sz="1467" b="0" i="0">
                <a:latin typeface="Calibri Light"/>
                <a:cs typeface="Calibri Light"/>
              </a:defRPr>
            </a:lvl1pPr>
            <a:lvl2pPr>
              <a:defRPr sz="1467" b="0" i="0">
                <a:latin typeface="Calibri Light"/>
                <a:cs typeface="Calibri Light"/>
              </a:defRPr>
            </a:lvl2pPr>
            <a:lvl3pPr>
              <a:defRPr sz="1467" b="0" i="0">
                <a:latin typeface="Calibri Light"/>
                <a:cs typeface="Calibri Light"/>
              </a:defRPr>
            </a:lvl3pPr>
            <a:lvl4pPr>
              <a:defRPr sz="1467" b="0" i="0">
                <a:latin typeface="Calibri Light"/>
                <a:cs typeface="Calibri Light"/>
              </a:defRPr>
            </a:lvl4pPr>
            <a:lvl5pPr>
              <a:defRPr sz="1467" b="0" i="0">
                <a:latin typeface="Calibri Light"/>
                <a:cs typeface="Calibri Light"/>
              </a:defRPr>
            </a:lvl5pPr>
          </a:lstStyle>
          <a:p>
            <a:pPr lvl="0"/>
            <a:r>
              <a:rPr lang="en-US" dirty="0" err="1"/>
              <a:t>Образец</a:t>
            </a:r>
            <a:r>
              <a:rPr lang="en-US" dirty="0"/>
              <a:t> </a:t>
            </a:r>
            <a:r>
              <a:rPr lang="en-US" dirty="0" err="1"/>
              <a:t>текста</a:t>
            </a:r>
            <a:endParaRPr lang="en-US" dirty="0"/>
          </a:p>
          <a:p>
            <a:pPr lvl="1"/>
            <a:r>
              <a:rPr lang="en-US" dirty="0" err="1"/>
              <a:t>Второй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endParaRPr lang="en-US" dirty="0"/>
          </a:p>
          <a:p>
            <a:pPr lvl="2"/>
            <a:r>
              <a:rPr lang="en-US" dirty="0" err="1"/>
              <a:t>Третий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endParaRPr lang="en-US" dirty="0"/>
          </a:p>
          <a:p>
            <a:pPr lvl="3"/>
            <a:r>
              <a:rPr lang="en-US" dirty="0" err="1"/>
              <a:t>Четвертый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endParaRPr lang="en-US" dirty="0"/>
          </a:p>
          <a:p>
            <a:pPr lvl="4"/>
            <a:r>
              <a:rPr lang="en-US" dirty="0" err="1"/>
              <a:t>Пятый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3621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DED19-70BD-4B43-AB00-C78BD2992F47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15CF29-10FA-481D-9E86-9E611598F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052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DED19-70BD-4B43-AB00-C78BD2992F47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5CF29-10FA-481D-9E86-9E611598F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4872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DED19-70BD-4B43-AB00-C78BD2992F47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5CF29-10FA-481D-9E86-9E611598F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097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 defTabSz="1219170">
              <a:defRPr/>
            </a:pPr>
            <a:fld id="{C8A9CD1F-FE68-4B9F-8E5B-68FA5AA43EF5}" type="datetime1">
              <a:rPr lang="ru-RU" smtClean="0">
                <a:solidFill>
                  <a:prstClr val="black">
                    <a:tint val="75000"/>
                  </a:prstClr>
                </a:solidFill>
                <a:sym typeface="Helvetica Neue"/>
              </a:rPr>
              <a:pPr defTabSz="1219170">
                <a:defRPr/>
              </a:pPr>
              <a:t>25.03.2022</a:t>
            </a:fld>
            <a:endParaRPr lang="ru-RU" dirty="0">
              <a:solidFill>
                <a:prstClr val="black">
                  <a:tint val="75000"/>
                </a:prstClr>
              </a:solidFill>
              <a:sym typeface="Helvetica Neue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 defTabSz="1219170">
              <a:defRPr/>
            </a:pPr>
            <a:endParaRPr lang="ru-RU">
              <a:solidFill>
                <a:prstClr val="black">
                  <a:tint val="75000"/>
                </a:prstClr>
              </a:solidFill>
              <a:sym typeface="Helvetica Neue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8D85F28D-8C3C-476E-981D-7F69A09694F9}" type="slidenum">
              <a:rPr lang="ru-RU" smtClean="0">
                <a:solidFill>
                  <a:prstClr val="black">
                    <a:tint val="75000"/>
                  </a:prstClr>
                </a:solidFill>
                <a:sym typeface="Helvetica Neue"/>
              </a:rPr>
              <a:pPr defTabSz="1219170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5482550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5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396D4DC5-EABA-4AC8-80F3-0AB433D8BF66}" type="datetimeFigureOut">
              <a:rPr lang="ru-RU" smtClean="0">
                <a:solidFill>
                  <a:prstClr val="black">
                    <a:tint val="75000"/>
                  </a:prstClr>
                </a:solidFill>
                <a:sym typeface="Helvetica Neue"/>
              </a:rPr>
              <a:pPr defTabSz="1219170">
                <a:defRPr/>
              </a:pPr>
              <a:t>25.03.2022</a:t>
            </a:fld>
            <a:endParaRPr lang="ru-RU">
              <a:solidFill>
                <a:prstClr val="black">
                  <a:tint val="75000"/>
                </a:prstClr>
              </a:solidFill>
              <a:sym typeface="Helvetica Neue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prstClr val="black">
                  <a:tint val="75000"/>
                </a:prstClr>
              </a:solidFill>
              <a:sym typeface="Helvetica Neue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8784E61F-2121-44F8-A466-89EB91715022}" type="slidenum">
              <a:rPr lang="ru-RU" smtClean="0">
                <a:solidFill>
                  <a:prstClr val="black">
                    <a:tint val="75000"/>
                  </a:prstClr>
                </a:solidFill>
                <a:sym typeface="Helvetica Neue"/>
              </a:rPr>
              <a:pPr defTabSz="1219170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4013709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33" b="1">
                <a:solidFill>
                  <a:srgbClr val="FF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2"/>
            <a:ext cx="5303520" cy="65659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78" y="1577342"/>
            <a:ext cx="5303520" cy="65659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10"/>
          </p:nvPr>
        </p:nvSpPr>
        <p:spPr/>
        <p:txBody>
          <a:bodyPr lIns="0" tIns="0" rIns="0" bIns="0"/>
          <a:lstStyle>
            <a:lvl1pPr algn="ctr">
              <a:defRPr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>
              <a:defRPr/>
            </a:pPr>
            <a:endParaRPr lang="ru-RU">
              <a:solidFill>
                <a:prstClr val="black">
                  <a:tint val="75000"/>
                </a:prstClr>
              </a:solidFill>
              <a:sym typeface="Helvetica Neue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11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>
              <a:defRPr/>
            </a:pPr>
            <a:fld id="{8FD64710-E70D-43BC-8B27-E4CA9889C0D2}" type="datetimeFigureOut">
              <a:rPr lang="en-US" smtClean="0">
                <a:solidFill>
                  <a:prstClr val="black">
                    <a:tint val="75000"/>
                  </a:prstClr>
                </a:solidFill>
                <a:sym typeface="Helvetica Neue"/>
              </a:rPr>
              <a:pPr defTabSz="1219170">
                <a:defRPr/>
              </a:pPr>
              <a:t>3/25/2022</a:t>
            </a:fld>
            <a:endParaRPr lang="en-US" dirty="0">
              <a:solidFill>
                <a:prstClr val="black">
                  <a:tint val="75000"/>
                </a:prstClr>
              </a:solidFill>
              <a:sym typeface="Helvetica Neue"/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>
              <a:defRPr/>
            </a:pPr>
            <a:fld id="{39CC5274-3D8C-4087-A737-6F8D8450E0B8}" type="slidenum">
              <a:rPr lang="ru-RU" smtClean="0">
                <a:solidFill>
                  <a:prstClr val="black">
                    <a:tint val="75000"/>
                  </a:prstClr>
                </a:solidFill>
                <a:sym typeface="Helvetica Neue"/>
              </a:rPr>
              <a:pPr defTabSz="1219170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981116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5E88EFF7-734D-43BA-AEB1-BB70D5815162}" type="datetime1">
              <a:rPr lang="ru-RU" smtClean="0">
                <a:solidFill>
                  <a:prstClr val="black">
                    <a:tint val="75000"/>
                  </a:prstClr>
                </a:solidFill>
                <a:sym typeface="Helvetica Neue"/>
              </a:rPr>
              <a:pPr defTabSz="1219170">
                <a:defRPr/>
              </a:pPr>
              <a:t>25.03.2022</a:t>
            </a:fld>
            <a:endParaRPr lang="ru-RU">
              <a:solidFill>
                <a:prstClr val="black">
                  <a:tint val="75000"/>
                </a:prstClr>
              </a:solidFill>
              <a:sym typeface="Helvetica Neue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prstClr val="black">
                  <a:tint val="75000"/>
                </a:prstClr>
              </a:solidFill>
              <a:sym typeface="Helvetica Neue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D1FAD6B9-A75F-4165-84A8-29DAD340137E}" type="slidenum">
              <a:rPr lang="ru-RU" smtClean="0">
                <a:solidFill>
                  <a:prstClr val="black">
                    <a:tint val="75000"/>
                  </a:prstClr>
                </a:solidFill>
                <a:sym typeface="Helvetica Neue"/>
              </a:rPr>
              <a:pPr defTabSz="1219170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427189989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DED19-70BD-4B43-AB00-C78BD2992F47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A15CF29-10FA-481D-9E86-9E611598F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228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DED19-70BD-4B43-AB00-C78BD2992F47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5CF29-10FA-481D-9E86-9E611598F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886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DED19-70BD-4B43-AB00-C78BD2992F47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A15CF29-10FA-481D-9E86-9E611598F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564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5167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 kern="0" smtClean="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170">
              <a:defRPr/>
            </a:pPr>
            <a:fld id="{A327DE17-2691-4DF3-BEC0-2379FD4DE477}" type="datetimeFigureOut">
              <a:rPr lang="ru-RU" smtClean="0">
                <a:solidFill>
                  <a:prstClr val="black">
                    <a:tint val="75000"/>
                  </a:prstClr>
                </a:solidFill>
                <a:sym typeface="Helvetica Neue"/>
              </a:rPr>
              <a:pPr defTabSz="1219170">
                <a:defRPr/>
              </a:pPr>
              <a:t>25.03.2022</a:t>
            </a:fld>
            <a:endParaRPr lang="ru-RU">
              <a:solidFill>
                <a:prstClr val="black">
                  <a:tint val="75000"/>
                </a:prstClr>
              </a:solidFill>
              <a:sym typeface="Helvetica Neue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170">
              <a:defRPr/>
            </a:pPr>
            <a:endParaRPr lang="ru-RU">
              <a:solidFill>
                <a:prstClr val="black">
                  <a:tint val="75000"/>
                </a:prstClr>
              </a:solidFill>
              <a:sym typeface="Helvetica Neue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 kern="0" smtClean="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170">
              <a:defRPr/>
            </a:pPr>
            <a:fld id="{43B7B4FC-E0B3-4B35-86D7-9A5223544665}" type="slidenum">
              <a:rPr lang="ru-RU" smtClean="0">
                <a:solidFill>
                  <a:prstClr val="black">
                    <a:tint val="75000"/>
                  </a:prstClr>
                </a:solidFill>
                <a:sym typeface="Helvetica Neue"/>
              </a:rPr>
              <a:pPr defTabSz="1219170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934939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4" r:id="rId1"/>
    <p:sldLayoutId id="2147484165" r:id="rId2"/>
    <p:sldLayoutId id="2147484167" r:id="rId3"/>
    <p:sldLayoutId id="2147484168" r:id="rId4"/>
    <p:sldLayoutId id="2147484170" r:id="rId5"/>
    <p:sldLayoutId id="2147484171" r:id="rId6"/>
  </p:sldLayoutIdLst>
  <p:txStyles>
    <p:titleStyle>
      <a:lvl1pPr algn="ctr" defTabSz="609585" rtl="0" fontAlgn="base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09585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2pPr>
      <a:lvl3pPr algn="ctr" defTabSz="609585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3pPr>
      <a:lvl4pPr algn="ctr" defTabSz="609585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4pPr>
      <a:lvl5pPr algn="ctr" defTabSz="609585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5pPr>
      <a:lvl6pPr marL="609585" algn="ctr" defTabSz="609585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6pPr>
      <a:lvl7pPr marL="1219170" algn="ctr" defTabSz="609585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7pPr>
      <a:lvl8pPr marL="1828754" algn="ctr" defTabSz="609585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8pPr>
      <a:lvl9pPr marL="2438339" algn="ctr" defTabSz="609585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9pPr>
    </p:titleStyle>
    <p:bodyStyle>
      <a:lvl1pPr marL="457189" indent="-457189" algn="l" defTabSz="609585" rtl="0" fontAlgn="base">
        <a:spcBef>
          <a:spcPct val="20000"/>
        </a:spcBef>
        <a:spcAft>
          <a:spcPct val="0"/>
        </a:spcAft>
        <a:buFont typeface="Arial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fontAlgn="base">
        <a:spcBef>
          <a:spcPct val="20000"/>
        </a:spcBef>
        <a:spcAft>
          <a:spcPct val="0"/>
        </a:spcAft>
        <a:buFont typeface="Arial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fontAlgn="base">
        <a:spcBef>
          <a:spcPct val="20000"/>
        </a:spcBef>
        <a:spcAft>
          <a:spcPct val="0"/>
        </a:spcAft>
        <a:buFont typeface="Arial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fontAlgn="base">
        <a:spcBef>
          <a:spcPct val="20000"/>
        </a:spcBef>
        <a:spcAft>
          <a:spcPct val="0"/>
        </a:spcAft>
        <a:buFont typeface="Arial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>
              <a:defRPr/>
            </a:pPr>
            <a:fld id="{A327DE17-2691-4DF3-BEC0-2379FD4DE477}" type="datetimeFigureOut">
              <a:rPr lang="ru-RU" smtClean="0">
                <a:solidFill>
                  <a:prstClr val="black">
                    <a:tint val="75000"/>
                  </a:prstClr>
                </a:solidFill>
                <a:sym typeface="Helvetica Neue"/>
              </a:rPr>
              <a:pPr defTabSz="1219170">
                <a:defRPr/>
              </a:pPr>
              <a:t>25.03.2022</a:t>
            </a:fld>
            <a:endParaRPr lang="ru-RU">
              <a:solidFill>
                <a:prstClr val="black">
                  <a:tint val="75000"/>
                </a:prstClr>
              </a:solidFill>
              <a:sym typeface="Helvetica Neue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>
              <a:defRPr/>
            </a:pPr>
            <a:endParaRPr lang="ru-RU">
              <a:solidFill>
                <a:prstClr val="black">
                  <a:tint val="75000"/>
                </a:prstClr>
              </a:solidFill>
              <a:sym typeface="Helvetica Neue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 defTabSz="1219170">
              <a:defRPr/>
            </a:pPr>
            <a:fld id="{43B7B4FC-E0B3-4B35-86D7-9A5223544665}" type="slidenum">
              <a:rPr lang="ru-RU" smtClean="0">
                <a:solidFill>
                  <a:prstClr val="black">
                    <a:tint val="75000"/>
                  </a:prstClr>
                </a:solidFill>
                <a:sym typeface="Helvetica Neue"/>
              </a:rPr>
              <a:pPr defTabSz="1219170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419078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7" r:id="rId1"/>
    <p:sldLayoutId id="2147484328" r:id="rId2"/>
    <p:sldLayoutId id="2147484329" r:id="rId3"/>
    <p:sldLayoutId id="2147484330" r:id="rId4"/>
    <p:sldLayoutId id="2147484331" r:id="rId5"/>
    <p:sldLayoutId id="2147484332" r:id="rId6"/>
    <p:sldLayoutId id="2147484333" r:id="rId7"/>
    <p:sldLayoutId id="2147484334" r:id="rId8"/>
    <p:sldLayoutId id="2147484335" r:id="rId9"/>
    <p:sldLayoutId id="2147484336" r:id="rId10"/>
    <p:sldLayoutId id="2147484337" r:id="rId11"/>
    <p:sldLayoutId id="2147484338" r:id="rId12"/>
    <p:sldLayoutId id="2147484339" r:id="rId13"/>
    <p:sldLayoutId id="2147484340" r:id="rId14"/>
    <p:sldLayoutId id="2147484341" r:id="rId15"/>
    <p:sldLayoutId id="21474843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903249" y="691376"/>
            <a:ext cx="10850135" cy="2263698"/>
          </a:xfrm>
        </p:spPr>
        <p:txBody>
          <a:bodyPr>
            <a:no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4000" b="1" i="1" dirty="0" smtClean="0">
                <a:solidFill>
                  <a:srgbClr val="FF0000"/>
                </a:solidFill>
                <a:latin typeface="Helvetica Neue"/>
                <a:ea typeface="+mn-ea"/>
                <a:cs typeface="+mn-cs"/>
              </a:rPr>
              <a:t>« Реализация </a:t>
            </a:r>
            <a:r>
              <a:rPr lang="ru-RU" sz="4000" b="1" i="1" dirty="0" err="1" smtClean="0">
                <a:solidFill>
                  <a:srgbClr val="FF0000"/>
                </a:solidFill>
                <a:latin typeface="Helvetica Neue"/>
                <a:ea typeface="+mn-ea"/>
                <a:cs typeface="+mn-cs"/>
              </a:rPr>
              <a:t>метапредметного</a:t>
            </a:r>
            <a:r>
              <a:rPr lang="ru-RU" sz="4000" b="1" i="1" dirty="0" smtClean="0">
                <a:solidFill>
                  <a:srgbClr val="FF0000"/>
                </a:solidFill>
                <a:latin typeface="Helvetica Neue"/>
                <a:ea typeface="+mn-ea"/>
                <a:cs typeface="+mn-cs"/>
              </a:rPr>
              <a:t> подхода в преподавании биологии</a:t>
            </a:r>
            <a:r>
              <a:rPr lang="ru-RU" sz="4000" dirty="0">
                <a:solidFill>
                  <a:srgbClr val="FF0000"/>
                </a:solidFill>
                <a:latin typeface="Helvetica Neue"/>
                <a:ea typeface="+mn-ea"/>
                <a:cs typeface="+mn-cs"/>
              </a:rPr>
              <a:t> </a:t>
            </a:r>
            <a:r>
              <a:rPr lang="ru-RU" sz="4000" b="1" dirty="0">
                <a:solidFill>
                  <a:srgbClr val="FF0000"/>
                </a:solidFill>
                <a:latin typeface="Helvetica Neue"/>
                <a:ea typeface="+mn-ea"/>
                <a:cs typeface="+mn-cs"/>
              </a:rPr>
              <a:t>»</a:t>
            </a:r>
            <a:r>
              <a:rPr lang="ru-RU" sz="4000" dirty="0">
                <a:solidFill>
                  <a:srgbClr val="FF0000"/>
                </a:solidFill>
                <a:ea typeface="+mn-ea"/>
                <a:cs typeface="+mn-cs"/>
              </a:rPr>
              <a:t/>
            </a:r>
            <a:br>
              <a:rPr lang="ru-RU" sz="4000" dirty="0">
                <a:solidFill>
                  <a:srgbClr val="FF0000"/>
                </a:solidFill>
                <a:ea typeface="+mn-ea"/>
                <a:cs typeface="+mn-cs"/>
              </a:rPr>
            </a:b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41795" y="4572000"/>
            <a:ext cx="6490010" cy="2732050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solidFill>
                  <a:srgbClr val="0070C0"/>
                </a:solidFill>
              </a:rPr>
              <a:t>Учитель биологии </a:t>
            </a:r>
          </a:p>
          <a:p>
            <a:r>
              <a:rPr lang="ru-RU" sz="2400" i="1" dirty="0" smtClean="0">
                <a:solidFill>
                  <a:srgbClr val="0070C0"/>
                </a:solidFill>
              </a:rPr>
              <a:t>первой квалификационной  категории</a:t>
            </a:r>
          </a:p>
          <a:p>
            <a:r>
              <a:rPr lang="ru-RU" sz="2400" i="1" dirty="0" smtClean="0">
                <a:solidFill>
                  <a:srgbClr val="0070C0"/>
                </a:solidFill>
              </a:rPr>
              <a:t>МБОУ Андреевская СОШ</a:t>
            </a:r>
            <a:endParaRPr lang="ru-RU" sz="2400" i="1" dirty="0">
              <a:solidFill>
                <a:srgbClr val="0070C0"/>
              </a:solidFill>
            </a:endParaRPr>
          </a:p>
          <a:p>
            <a:r>
              <a:rPr lang="ru-RU" sz="2400" i="1" dirty="0" smtClean="0">
                <a:solidFill>
                  <a:srgbClr val="0070C0"/>
                </a:solidFill>
              </a:rPr>
              <a:t>Черненко Надежда Алексеевна</a:t>
            </a:r>
            <a:endParaRPr lang="ru-RU" sz="2400" i="1" dirty="0">
              <a:solidFill>
                <a:srgbClr val="0070C0"/>
              </a:solidFill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14953785" y="47950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16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Пирамида успеха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419816" y="2174488"/>
            <a:ext cx="3925228" cy="3606776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7304050" y="2174488"/>
            <a:ext cx="3546088" cy="3472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34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7412" y="446088"/>
            <a:ext cx="4611299" cy="976312"/>
          </a:xfrm>
        </p:spPr>
        <p:txBody>
          <a:bodyPr>
            <a:normAutofit/>
          </a:bodyPr>
          <a:lstStyle/>
          <a:p>
            <a:pPr algn="ctr"/>
            <a:r>
              <a:rPr lang="ru-RU" sz="1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КЛАСС</a:t>
            </a:r>
            <a:br>
              <a:rPr lang="ru-RU" sz="1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lang="ru-RU" sz="1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ПТИЦЫ</a:t>
            </a:r>
            <a:br>
              <a:rPr lang="ru-RU" sz="1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01071" y="446088"/>
            <a:ext cx="5181600" cy="6010468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Clr>
                <a:srgbClr val="A53010"/>
              </a:buClr>
              <a:buNone/>
            </a:pPr>
            <a:r>
              <a:rPr lang="ru-RU" b="1" i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1.Знание.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Перечислите морфологические признаки  выбранного вида птицы. </a:t>
            </a:r>
            <a:endParaRPr lang="ru-RU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2.Понимание</a:t>
            </a:r>
          </a:p>
          <a:p>
            <a:pPr marL="0" lvl="0" indent="0">
              <a:buClr>
                <a:srgbClr val="E78712"/>
              </a:buClr>
              <a:buNone/>
            </a:pP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Опишите особенности природных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зон, в которых 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обитает данный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 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A53010"/>
              </a:buClr>
              <a:buNone/>
            </a:pPr>
            <a:r>
              <a:rPr lang="ru-RU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3.Применение</a:t>
            </a:r>
          </a:p>
          <a:p>
            <a:pPr marL="0" lvl="0" indent="0">
              <a:buClr>
                <a:srgbClr val="A53010"/>
              </a:buClr>
              <a:buNone/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Исследуйте произведения в литературе и изобразительном искусстве на предмет смыслового восприятия символа 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данного вида  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A53010"/>
              </a:buClr>
              <a:buNone/>
            </a:pPr>
            <a:r>
              <a:rPr lang="en-US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.Анализ</a:t>
            </a:r>
          </a:p>
          <a:p>
            <a:pPr marL="0" lvl="0" indent="0">
              <a:buClr>
                <a:srgbClr val="E78712"/>
              </a:buClr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Проанализируйте  приспособления  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полёту 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опираясь на физические  понятия и законы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5.Синтез</a:t>
            </a:r>
          </a:p>
          <a:p>
            <a:pPr marL="0" lvl="0" indent="0">
              <a:buClr>
                <a:srgbClr val="A53010"/>
              </a:buClr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рекомендации  , как увеличить численность  данного вида .</a:t>
            </a:r>
          </a:p>
          <a:p>
            <a:pPr marL="0" lvl="0" indent="0">
              <a:buClr>
                <a:srgbClr val="A53010"/>
              </a:buClr>
              <a:buNone/>
            </a:pPr>
            <a:r>
              <a:rPr lang="ru-RU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6.Оценка</a:t>
            </a:r>
            <a:endParaRPr lang="ru-RU" b="1" i="1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750"/>
              </a:spcAft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Оцените влияние  изменений климата  для данного представителя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2846" y="1159727"/>
            <a:ext cx="2408663" cy="4237463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15484" y="992460"/>
            <a:ext cx="4993228" cy="546409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347" y="2069132"/>
            <a:ext cx="3142064" cy="4387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95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13" y="622301"/>
            <a:ext cx="3505198" cy="68239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КЛАСС</a:t>
            </a:r>
            <a:br>
              <a:rPr lang="ru-RU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ЦАРСТВО   РАСТЕНИЯ</a:t>
            </a:r>
            <a:endParaRPr lang="ru-RU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90280" y="359103"/>
            <a:ext cx="5181600" cy="63204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1.Знание.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три популярных  сорта яблок .</a:t>
            </a:r>
          </a:p>
          <a:p>
            <a:pPr marL="0" indent="0">
              <a:buNone/>
            </a:pPr>
            <a:r>
              <a:rPr lang="ru-RU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2.Понимание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Обобщите отличительные признаки Антоновки и Белого налива .</a:t>
            </a:r>
          </a:p>
          <a:p>
            <a:pPr marL="0" indent="0">
              <a:buNone/>
            </a:pPr>
            <a:r>
              <a:rPr lang="ru-RU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3.Применение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 ли  яблоки предотвратить цингу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.Анализ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блюда из яблок наиболее полезн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5.Синтез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рецепты яблочного пирога , аргументируйте выбранные ингредиенты.</a:t>
            </a:r>
          </a:p>
          <a:p>
            <a:pPr marL="0" indent="0">
              <a:buNone/>
            </a:pPr>
            <a:r>
              <a:rPr lang="ru-RU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6.Оценка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сорта яблок лучше всего подходят для выпечки пирога  и почему?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r="-2674" b="24797"/>
          <a:stretch/>
        </p:blipFill>
        <p:spPr>
          <a:xfrm>
            <a:off x="1344136" y="1304693"/>
            <a:ext cx="2997676" cy="28101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5796" y="3066585"/>
            <a:ext cx="2938616" cy="328961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60088" y="1304693"/>
            <a:ext cx="4998803" cy="5252224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326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3473" y="211874"/>
            <a:ext cx="5018049" cy="1007598"/>
          </a:xfrm>
        </p:spPr>
        <p:txBody>
          <a:bodyPr>
            <a:normAutofit fontScale="90000"/>
          </a:bodyPr>
          <a:lstStyle/>
          <a:p>
            <a:pPr lvl="0" algn="ctr" defTabSz="9144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sz="1800" b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</a:t>
            </a:r>
            <a:r>
              <a:rPr lang="ru-RU" sz="1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</a:t>
            </a:r>
            <a:r>
              <a:rPr lang="ru-RU" sz="18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«Плоды </a:t>
            </a:r>
            <a:r>
              <a:rPr lang="ru-RU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Распространение плодов»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80301" y="446088"/>
            <a:ext cx="4825033" cy="5702433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16206" y="1048215"/>
            <a:ext cx="5185316" cy="5100306"/>
          </a:xfrm>
        </p:spPr>
        <p:txBody>
          <a:bodyPr>
            <a:normAutofit/>
          </a:bodyPr>
          <a:lstStyle/>
          <a:p>
            <a:pPr lvl="0" defTabSz="9144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</a:pPr>
            <a:r>
              <a:rPr lang="ru-RU" sz="1600" b="1" i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1.Найдите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соответствие между понятиями: </a:t>
            </a:r>
            <a:endParaRPr lang="ru-RU" sz="16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defTabSz="9144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венчик,  ягода, костянка, семянка, рыльце, яблоко, околоцветник, пестик, боб, чашелистик .</a:t>
            </a:r>
            <a:endParaRPr lang="ru-RU" sz="16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defTabSz="9144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</a:pPr>
            <a:r>
              <a:rPr lang="ru-RU" sz="1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цветок, плод.</a:t>
            </a:r>
          </a:p>
          <a:p>
            <a:pPr lvl="0" defTabSz="9144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</a:pPr>
            <a:r>
              <a:rPr lang="ru-RU" sz="1600" b="1" i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 Назовите</a:t>
            </a:r>
            <a:r>
              <a:rPr lang="ru-RU" sz="1600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общим словом: наружная часть плода, формируется из стенки завязи или из других частей цветка, служит для защиты семян от неблагоприятных условий и для  их переноса .</a:t>
            </a:r>
          </a:p>
          <a:p>
            <a:pPr lvl="0" defTabSz="9144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</a:pPr>
            <a:r>
              <a:rPr lang="ru-RU" sz="1600" b="1" i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3.Объясните</a:t>
            </a:r>
            <a:r>
              <a:rPr lang="ru-RU" sz="1600" b="1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биологическую роль плодов  в жизни растения.</a:t>
            </a:r>
            <a:endParaRPr lang="ru-RU" sz="16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defTabSz="9144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</a:pPr>
            <a:r>
              <a:rPr lang="ru-RU" sz="1600" b="1" i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4.Сравните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семена  плодов растений, который распространяются  животными и водой.</a:t>
            </a:r>
            <a:endParaRPr lang="ru-RU" sz="16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defTabSz="9144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</a:pPr>
            <a:r>
              <a:rPr lang="ru-RU" sz="1600" b="1" i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Докажите ,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плод – это орган генеративного  размножения растений.</a:t>
            </a:r>
            <a:endParaRPr lang="ru-RU" sz="16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defTabSz="9144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</a:pPr>
            <a:r>
              <a:rPr lang="ru-RU" sz="1600" b="1" i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Плоды рябины обыкновенной содержат большое  количество семян и </a:t>
            </a:r>
            <a:r>
              <a:rPr 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много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сочной мякоти. </a:t>
            </a:r>
            <a:r>
              <a:rPr lang="ru-RU" sz="1600" b="1" i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Следовательно …</a:t>
            </a:r>
            <a:r>
              <a:rPr lang="ru-RU" sz="1600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600" u="sng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816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0741" y="389160"/>
            <a:ext cx="10314879" cy="6390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  </a:t>
            </a:r>
            <a:r>
              <a:rPr lang="ru-RU" sz="2800" b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</a:t>
            </a:r>
            <a:endParaRPr lang="ru-RU" sz="28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«Нарушение и гигиена опорно-двигательной системы»</a:t>
            </a:r>
            <a:endParaRPr lang="ru-RU" sz="28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dirty="0" smtClean="0">
              <a:solidFill>
                <a:srgbClr val="000000"/>
              </a:solidFill>
              <a:latin typeface="PT Sans"/>
            </a:endParaRPr>
          </a:p>
          <a:p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летних каникулах ребята 8 класса пошли в поход. Во время перехода через мелкую каменистую речку Сережа оступился и сильно повредил ногу. Открытой раны не было, но в области голени нога сильно опухла, появился синяк. Наступать на ногу мальчик не мог. Ребята начали думать, как помочь однокласснику. Наташа посоветовала приложить к ноге тряпку, смоченную холодной водой. Ира сказала: «Надо срочно доставить Сережу в больницу». Лучший друг Сергея Егор предложил, как следует дернуть ногу и </a:t>
            </a:r>
            <a:r>
              <a:rPr lang="ru-RU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всё пройдёт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0713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5482" y="148842"/>
            <a:ext cx="10537903" cy="6003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300" b="1" i="1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300" b="1" i="1" u="sng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300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2400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400" b="1" i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травмы , описываемый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тексте.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  <a:r>
              <a:rPr lang="ru-RU" sz="2400" b="1" i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Дайте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физиологическое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обоснование совету Наташи.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</a:t>
            </a:r>
            <a:r>
              <a:rPr lang="ru-RU" sz="2400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u="sng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Продемонстрируте</a:t>
            </a:r>
            <a:r>
              <a:rPr lang="ru-RU" sz="2400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 при оказании первой помощи в данной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ситуации.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</a:t>
            </a:r>
            <a:r>
              <a:rPr lang="ru-RU" sz="2400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рентген снимки,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каком из них травма Сережи, аргументируй свой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выбор.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endParaRPr lang="ru-RU" sz="2400" b="1" i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endParaRPr lang="ru-RU" sz="2400" i="1" u="sng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2400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2400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Составьте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памятку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оказания первой доврачебной  помощи при травмах  опорно-двигательной системы.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</a:t>
            </a:r>
            <a:r>
              <a:rPr lang="ru-RU" sz="2400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Дайте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оценку действиям ребят по оказанию первой помощи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пострадавшему.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fsd.multiurok.ru/html/2017/11/20/s_5a12f48492ff9/748878_8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879" y="3147259"/>
            <a:ext cx="1517108" cy="112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8368" y="3152794"/>
            <a:ext cx="1485435" cy="1127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86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6499" y="699982"/>
            <a:ext cx="9534292" cy="128089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«Нарушение и гигиена 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опорно-двигательной системы»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770" y="2126222"/>
            <a:ext cx="3900796" cy="3777622"/>
          </a:xfrm>
        </p:spPr>
      </p:pic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170234" y="2125594"/>
            <a:ext cx="3546087" cy="377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36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sz="5400" b="1" dirty="0" smtClean="0">
                <a:solidFill>
                  <a:srgbClr val="FF0000"/>
                </a:solidFill>
              </a:rPr>
              <a:t>Вывод: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6177736"/>
          </a:xfrm>
        </p:spPr>
        <p:txBody>
          <a:bodyPr>
            <a:normAutofit/>
          </a:bodyPr>
          <a:lstStyle/>
          <a:p>
            <a:pPr marL="0" lvl="0" indent="0" defTabSz="914400">
              <a:spcBef>
                <a:spcPts val="0"/>
              </a:spcBef>
              <a:buClrTx/>
              <a:buNone/>
              <a:defRPr/>
            </a:pPr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defTabSz="914400">
              <a:spcBef>
                <a:spcPts val="0"/>
              </a:spcBef>
              <a:buClrTx/>
              <a:buFont typeface="Wingdings" panose="05000000000000000000" pitchFamily="2" charset="2"/>
              <a:buChar char="Ø"/>
              <a:defRPr/>
            </a:pP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defTabSz="914400">
              <a:spcBef>
                <a:spcPts val="0"/>
              </a:spcBef>
              <a:buClrTx/>
              <a:buFont typeface="Wingdings" panose="05000000000000000000" pitchFamily="2" charset="2"/>
              <a:buChar char="Ø"/>
              <a:defRPr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Подобные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на уроках биологии </a:t>
            </a:r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>
              <a:spcBef>
                <a:spcPts val="0"/>
              </a:spcBef>
              <a:buClrTx/>
              <a:buNone/>
              <a:defRPr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позволяют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у учеников 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определённые </a:t>
            </a:r>
            <a:r>
              <a:rPr lang="ru-RU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умения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будут использоваться учащимися на уроках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проверочных работах,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экзаменах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повседневной и будущей профессиональной жизни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lvl="0" indent="-285750" defTabSz="914400">
              <a:spcBef>
                <a:spcPts val="0"/>
              </a:spcBef>
              <a:buClrTx/>
              <a:buFont typeface="Wingdings" panose="05000000000000000000" pitchFamily="2" charset="2"/>
              <a:buChar char="Ø"/>
              <a:defRPr/>
            </a:pP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>
              <a:spcBef>
                <a:spcPts val="0"/>
              </a:spcBef>
              <a:buClrTx/>
              <a:buNone/>
              <a:defRPr/>
            </a:pPr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defTabSz="914400">
              <a:spcBef>
                <a:spcPts val="0"/>
              </a:spcBef>
              <a:buClrTx/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процессе использования данной системы </a:t>
            </a:r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>
              <a:spcBef>
                <a:spcPts val="0"/>
              </a:spcBef>
              <a:buClrTx/>
              <a:buNone/>
              <a:defRPr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аданий у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учащихся развиваются: навыки</a:t>
            </a:r>
          </a:p>
          <a:p>
            <a:pPr marL="0" lvl="0" indent="0" defTabSz="914400">
              <a:spcBef>
                <a:spcPts val="0"/>
              </a:spcBef>
              <a:buClrTx/>
              <a:buNone/>
              <a:defRPr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критического мышления и познавательного интереса; уверенность в своих силах; способность бороться с трудностями; свободно высказывать свои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мысли ,в этом и заключается суть </a:t>
            </a:r>
            <a:r>
              <a:rPr lang="ru-RU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метапредметного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подхода.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defTabSz="914400">
              <a:spcBef>
                <a:spcPts val="0"/>
              </a:spcBef>
              <a:buClrTx/>
              <a:buFont typeface="Wingdings" panose="05000000000000000000" pitchFamily="2" charset="2"/>
              <a:buChar char="Ø"/>
              <a:defRPr/>
            </a:pP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89212" y="1706135"/>
            <a:ext cx="3505199" cy="415491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9212" y="1706136"/>
            <a:ext cx="3505199" cy="4154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1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5279" y="111512"/>
            <a:ext cx="9958038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58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8150" y="1437836"/>
            <a:ext cx="1086547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dirty="0">
                <a:solidFill>
                  <a:srgbClr val="0070C0"/>
                </a:solidFill>
                <a:latin typeface="Open Sans"/>
              </a:rPr>
              <a:t>Спасибо за внимание!</a:t>
            </a:r>
            <a:endParaRPr lang="ru-RU" sz="8000" dirty="0">
              <a:solidFill>
                <a:srgbClr val="0070C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280" y="3329988"/>
            <a:ext cx="3992136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76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73045" y="490654"/>
            <a:ext cx="10136458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4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Метапредметный 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подход </a:t>
            </a:r>
            <a:r>
              <a:rPr lang="ru-RU" sz="4400" dirty="0">
                <a:solidFill>
                  <a:srgbClr val="000000"/>
                </a:solidFill>
                <a:latin typeface="Times New Roman" panose="02020603050405020304" pitchFamily="18" charset="0"/>
              </a:rPr>
              <a:t>предполагает, что </a:t>
            </a:r>
            <a:r>
              <a:rPr lang="ru-RU" sz="4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ребёнок </a:t>
            </a:r>
            <a:r>
              <a:rPr lang="ru-RU" sz="4400" dirty="0">
                <a:solidFill>
                  <a:srgbClr val="000000"/>
                </a:solidFill>
                <a:latin typeface="Times New Roman" panose="02020603050405020304" pitchFamily="18" charset="0"/>
              </a:rPr>
              <a:t>не только овладевает системой знаний, </a:t>
            </a:r>
            <a:r>
              <a:rPr lang="ru-RU" sz="4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 и </a:t>
            </a:r>
            <a:r>
              <a:rPr lang="ru-RU" sz="44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осваивает </a:t>
            </a:r>
            <a:r>
              <a:rPr lang="ru-RU" sz="4400" i="1" dirty="0">
                <a:solidFill>
                  <a:srgbClr val="0070C0"/>
                </a:solidFill>
                <a:latin typeface="Times New Roman" panose="02020603050405020304" pitchFamily="18" charset="0"/>
              </a:rPr>
              <a:t>универсальные способы </a:t>
            </a:r>
            <a:r>
              <a:rPr lang="ru-RU" sz="4400" i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действий. </a:t>
            </a:r>
            <a:r>
              <a:rPr lang="ru-RU" sz="4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С их </a:t>
            </a:r>
            <a:r>
              <a:rPr lang="ru-RU" sz="4400" dirty="0">
                <a:solidFill>
                  <a:srgbClr val="000000"/>
                </a:solidFill>
                <a:latin typeface="Times New Roman" panose="02020603050405020304" pitchFamily="18" charset="0"/>
              </a:rPr>
              <a:t>помощью сможет </a:t>
            </a:r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</a:rPr>
              <a:t>сам добывать информацию </a:t>
            </a:r>
            <a:r>
              <a:rPr lang="ru-RU" sz="4400" dirty="0">
                <a:solidFill>
                  <a:srgbClr val="000000"/>
                </a:solidFill>
                <a:latin typeface="Times New Roman" panose="02020603050405020304" pitchFamily="18" charset="0"/>
              </a:rPr>
              <a:t>о мире</a:t>
            </a:r>
            <a:r>
              <a:rPr lang="ru-RU" sz="4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r"/>
            <a:r>
              <a:rPr lang="ru-RU" sz="44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должны передавать учащимся </a:t>
            </a:r>
            <a:endParaRPr lang="ru-RU" sz="2400" b="1" i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r>
              <a:rPr lang="ru-RU" sz="24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просто знания, </a:t>
            </a:r>
            <a:r>
              <a:rPr lang="ru-RU" sz="24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способы работы со знаниями!</a:t>
            </a:r>
          </a:p>
          <a:p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60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16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9659" y="695587"/>
            <a:ext cx="10649415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 формирования 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метапредметной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компетентности возможно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следующих средств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форм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 algn="ctr"/>
            <a:endParaRPr lang="ru-RU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400" dirty="0">
              <a:solidFill>
                <a:srgbClr val="00B050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Метапредметы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Метакурсы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(элективные, по выбору и т.д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Метапредметный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Предметный урок +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метапредметная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800" i="1" u="sng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</a:t>
            </a:r>
            <a:r>
              <a:rPr lang="ru-RU" sz="2800" i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</a:t>
            </a:r>
            <a:endParaRPr lang="ru-RU" sz="28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Межпредметные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проблемные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Межпредметные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надпредметные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проекты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37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9162" y="446088"/>
            <a:ext cx="8865218" cy="97631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Метапредметные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задания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337503" y="1767187"/>
            <a:ext cx="4167110" cy="4878939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9298" y="1583472"/>
            <a:ext cx="5988204" cy="4594303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  <a:buClrTx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обучают  детей </a:t>
            </a: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приёмам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техникам, схемам, образцам </a:t>
            </a: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познавательной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деятельности,  которые могут и должны использоваться ими  не только при изучении различных дисциплин, но и во внешкольной жизни</a:t>
            </a:r>
            <a:r>
              <a:rPr lang="ru-RU" sz="3200" dirty="0">
                <a:solidFill>
                  <a:prstClr val="black"/>
                </a:solidFill>
              </a:rPr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639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17829" y="1154372"/>
            <a:ext cx="964634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  <a:latin typeface="Helvetica Neue"/>
              </a:rPr>
              <a:t>«Все дети разные и надо дать возможность каждому </a:t>
            </a:r>
            <a:r>
              <a:rPr lang="ru-RU" sz="3200" dirty="0" smtClean="0">
                <a:solidFill>
                  <a:srgbClr val="0070C0"/>
                </a:solidFill>
                <a:latin typeface="Helvetica Neue"/>
              </a:rPr>
              <a:t>развиваться </a:t>
            </a:r>
            <a:r>
              <a:rPr lang="ru-RU" sz="3200" dirty="0">
                <a:solidFill>
                  <a:srgbClr val="0070C0"/>
                </a:solidFill>
                <a:latin typeface="Helvetica Neue"/>
              </a:rPr>
              <a:t>с собственной скоростью</a:t>
            </a:r>
            <a:r>
              <a:rPr lang="ru-RU" sz="3200" dirty="0" smtClean="0">
                <a:solidFill>
                  <a:srgbClr val="0070C0"/>
                </a:solidFill>
                <a:latin typeface="Helvetica Neue"/>
              </a:rPr>
              <a:t>».</a:t>
            </a:r>
          </a:p>
          <a:p>
            <a:r>
              <a:rPr lang="ru-RU" sz="3200" dirty="0">
                <a:solidFill>
                  <a:srgbClr val="0070C0"/>
                </a:solidFill>
                <a:latin typeface="Helvetica Neue"/>
              </a:rPr>
              <a:t> </a:t>
            </a:r>
            <a:r>
              <a:rPr lang="ru-RU" sz="3200" dirty="0" smtClean="0">
                <a:solidFill>
                  <a:srgbClr val="0070C0"/>
                </a:solidFill>
                <a:latin typeface="Helvetica Neue"/>
              </a:rPr>
              <a:t>      </a:t>
            </a:r>
          </a:p>
          <a:p>
            <a:r>
              <a:rPr lang="ru-RU" sz="3200" dirty="0">
                <a:solidFill>
                  <a:srgbClr val="0070C0"/>
                </a:solidFill>
                <a:latin typeface="Helvetica Neue"/>
              </a:rPr>
              <a:t> </a:t>
            </a:r>
            <a:r>
              <a:rPr lang="ru-RU" sz="3200" dirty="0" smtClean="0">
                <a:solidFill>
                  <a:srgbClr val="0070C0"/>
                </a:solidFill>
                <a:latin typeface="Helvetica Neue"/>
              </a:rPr>
              <a:t>                                                    Я. А. Каменский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2050" name="Picture 2" descr="https://thumbs.dreamstime.com/b/%D0%BC%D0%B0-%D1%8C%D1%87%D0%B8%D0%BA%D0%B0-%D0%B1%D0%B5%D0%B6%D0%B0%D1%82%D1%8C-%D0%B2-%D0%B3%D0%BE%D0%BD%D0%BA%D0%B5-677274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828" y="3501483"/>
            <a:ext cx="9233751" cy="2943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98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0380" y="446088"/>
            <a:ext cx="4806446" cy="97631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Таксономия образовательных целей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Блума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7122" y="1422401"/>
            <a:ext cx="4791443" cy="5201424"/>
          </a:xfrm>
        </p:spPr>
        <p:txBody>
          <a:bodyPr>
            <a:normAutofit fontScale="92500" lnSpcReduction="10000"/>
          </a:bodyPr>
          <a:lstStyle/>
          <a:p>
            <a:pPr fontAlgn="base"/>
            <a:r>
              <a:rPr lang="ru-RU" sz="21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Таксономия </a:t>
            </a:r>
            <a:r>
              <a:rPr lang="ru-RU" sz="21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Блума</a:t>
            </a:r>
            <a:r>
              <a:rPr lang="ru-RU" sz="21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помогает правильно ставить образовательные цели. Исходя из целей, учитель формулирует задания для учеников и выбирает инструменты для оценки. С помощью таксономии учитель выстраивает обучение, а ученик не только получает новые знания, но и учится их анализировать, и применять в жизни.</a:t>
            </a:r>
          </a:p>
          <a:p>
            <a:pPr fontAlgn="base"/>
            <a:r>
              <a:rPr lang="ru-RU" sz="21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целей строится от простого к сложному , где каждый уровень направлен на формирование определенных навыков . Знание и понимание относятся к самому низкому уровню мышления и развития, применение и анализ — к среднему, синтез и оценка — высокий уровень мышления. </a:t>
            </a:r>
            <a:endParaRPr lang="ru-RU" sz="21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6624" y="446088"/>
            <a:ext cx="5832088" cy="6177736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66625" y="446088"/>
            <a:ext cx="5832088" cy="617773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349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1" y="197005"/>
            <a:ext cx="9835374" cy="695093"/>
          </a:xfrm>
        </p:spPr>
        <p:txBody>
          <a:bodyPr/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Таксономия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 целей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Блума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742" y="747132"/>
            <a:ext cx="10247970" cy="5854389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50742" y="747132"/>
            <a:ext cx="10247970" cy="5988205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208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8703" y="520534"/>
            <a:ext cx="10493297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Как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ставить цели по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Блуму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Знание</a:t>
            </a:r>
          </a:p>
          <a:p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поставить цель, используйте глаголы действия: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определить, назвать, запомнить, расположить, перечислить, выучить, найти, указать, записать, выбрать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Понимание</a:t>
            </a:r>
          </a:p>
          <a:p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Глаголы действия:</a:t>
            </a: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определить, объяснить, охарактеризовать, интерпретировать, сравнить, суммировать, соотносить, извлечь, привести пример, перефразировать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</a:t>
            </a:r>
          </a:p>
          <a:p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Глаголы действия: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решить, распределить, показать, объяснить, применить, вычислить, исследовать, провести эксперимент, найти, выбрать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</a:t>
            </a:r>
          </a:p>
          <a:p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Глаголы действия: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анализировать, выделить, построить, выяснить, объяснить, упорядочить, придумать, выстроить, противопоставить, разделить, сделать вывод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Синтез</a:t>
            </a:r>
          </a:p>
          <a:p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Глаголы действия: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составить, разработать, группировать, комбинировать, установить, спланировать, обобщить, проверить, предложить, сформулировать. </a:t>
            </a:r>
            <a:endParaRPr lang="ru-RU" sz="2000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</a:t>
            </a:r>
          </a:p>
          <a:p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Глаголы действия: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оценивать, аргументировать, защитить, изложить, измерить, обсудить, проверить, обосновать, подтвердить, прогнозировать.</a:t>
            </a:r>
            <a:endParaRPr lang="ru-RU" sz="2000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49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3208</TotalTime>
  <Words>571</Words>
  <Application>Microsoft Office PowerPoint</Application>
  <PresentationFormat>Широкоэкранный</PresentationFormat>
  <Paragraphs>126</Paragraphs>
  <Slides>19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32" baseType="lpstr">
      <vt:lpstr>Arial</vt:lpstr>
      <vt:lpstr>Calibri</vt:lpstr>
      <vt:lpstr>Calibri Light</vt:lpstr>
      <vt:lpstr>Century Gothic</vt:lpstr>
      <vt:lpstr>Helvetica Neue</vt:lpstr>
      <vt:lpstr>Open Sans</vt:lpstr>
      <vt:lpstr>PT Sans</vt:lpstr>
      <vt:lpstr>Times New Roman</vt:lpstr>
      <vt:lpstr>Verdana</vt:lpstr>
      <vt:lpstr>Wingdings</vt:lpstr>
      <vt:lpstr>Wingdings 3</vt:lpstr>
      <vt:lpstr>1_Специальное оформление</vt:lpstr>
      <vt:lpstr>Легкий дым</vt:lpstr>
      <vt:lpstr>« Реализация метапредметного подхода в преподавании биологии » </vt:lpstr>
      <vt:lpstr>Презентация PowerPoint</vt:lpstr>
      <vt:lpstr>Презентация PowerPoint</vt:lpstr>
      <vt:lpstr>Презентация PowerPoint</vt:lpstr>
      <vt:lpstr>                Метапредметные задания </vt:lpstr>
      <vt:lpstr>Презентация PowerPoint</vt:lpstr>
      <vt:lpstr>Таксономия образовательных целей Блума</vt:lpstr>
      <vt:lpstr>                     Таксономия образовательных целей Блума</vt:lpstr>
      <vt:lpstr>Презентация PowerPoint</vt:lpstr>
      <vt:lpstr>         Пирамида успеха</vt:lpstr>
      <vt:lpstr>7 КЛАСС КЛАСС   ПТИЦЫ </vt:lpstr>
      <vt:lpstr>5 КЛАСС ЦАРСТВО   РАСТЕНИЯ</vt:lpstr>
      <vt:lpstr>6 класс «Плоды . Распространение плодов» </vt:lpstr>
      <vt:lpstr>Презентация PowerPoint</vt:lpstr>
      <vt:lpstr>Презентация PowerPoint</vt:lpstr>
      <vt:lpstr>«Нарушение и гигиена  опорно-двигательной системы»</vt:lpstr>
      <vt:lpstr> Вывод: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Естественнонаучная грамотность</dc:title>
  <dc:creator>User</dc:creator>
  <cp:lastModifiedBy>User</cp:lastModifiedBy>
  <cp:revision>250</cp:revision>
  <cp:lastPrinted>2022-03-22T20:03:38Z</cp:lastPrinted>
  <dcterms:created xsi:type="dcterms:W3CDTF">2022-01-31T11:07:12Z</dcterms:created>
  <dcterms:modified xsi:type="dcterms:W3CDTF">2022-03-25T12:35:07Z</dcterms:modified>
</cp:coreProperties>
</file>