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93" r:id="rId3"/>
    <p:sldId id="295" r:id="rId4"/>
    <p:sldId id="296" r:id="rId5"/>
    <p:sldId id="294" r:id="rId6"/>
    <p:sldId id="297" r:id="rId7"/>
    <p:sldId id="298" r:id="rId8"/>
    <p:sldId id="299" r:id="rId9"/>
    <p:sldId id="300" r:id="rId10"/>
    <p:sldId id="30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24DBF52-D089-45A4-80F2-D65B7B6B7C76}">
          <p14:sldIdLst>
            <p14:sldId id="293"/>
            <p14:sldId id="295"/>
            <p14:sldId id="296"/>
            <p14:sldId id="294"/>
            <p14:sldId id="297"/>
            <p14:sldId id="298"/>
            <p14:sldId id="299"/>
            <p14:sldId id="300"/>
            <p14:sldId id="30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1296144"/>
          </a:xfrm>
        </p:spPr>
        <p:txBody>
          <a:bodyPr/>
          <a:lstStyle/>
          <a:p>
            <a:r>
              <a:rPr lang="ru-RU" sz="3200" b="1" dirty="0" smtClean="0"/>
              <a:t> </a:t>
            </a:r>
          </a:p>
          <a:p>
            <a:endParaRPr lang="ru-RU" sz="3200" b="1" dirty="0"/>
          </a:p>
          <a:p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492896"/>
            <a:ext cx="8064896" cy="4290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Bef>
                <a:spcPct val="20000"/>
              </a:spcBef>
            </a:pPr>
            <a:r>
              <a:rPr lang="ru-RU" sz="23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Практико-ориентированный семинар</a:t>
            </a:r>
            <a:endParaRPr lang="ru-RU" sz="2300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«Реализация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образовательных задач ИОМ учителя математики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РМО»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endParaRPr lang="ru-RU" sz="2800" dirty="0">
              <a:solidFill>
                <a:prstClr val="black"/>
              </a:solidFill>
              <a:latin typeface="Calibri"/>
            </a:endParaRPr>
          </a:p>
          <a:p>
            <a:pPr lvl="0" algn="r">
              <a:spcBef>
                <a:spcPct val="20000"/>
              </a:spcBef>
            </a:pPr>
            <a:r>
              <a:rPr lang="ru-RU" sz="1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Афанасьева Наталья Евгеньевна, </a:t>
            </a:r>
          </a:p>
          <a:p>
            <a:pPr lvl="0" algn="r">
              <a:spcBef>
                <a:spcPct val="20000"/>
              </a:spcBef>
            </a:pPr>
            <a:r>
              <a:rPr lang="ru-RU" sz="1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математики, </a:t>
            </a:r>
          </a:p>
          <a:p>
            <a:pPr lvl="0" algn="r">
              <a:spcBef>
                <a:spcPct val="20000"/>
              </a:spcBef>
            </a:pPr>
            <a:r>
              <a:rPr lang="ru-RU" sz="1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РМО учителей  математики, </a:t>
            </a:r>
          </a:p>
          <a:p>
            <a:pPr lvl="0" algn="r">
              <a:spcBef>
                <a:spcPct val="20000"/>
              </a:spcBef>
            </a:pPr>
            <a:r>
              <a:rPr lang="ru-RU" sz="1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РМА.</a:t>
            </a:r>
            <a:endParaRPr lang="ru-RU" sz="3200" dirty="0">
              <a:solidFill>
                <a:prstClr val="black"/>
              </a:solidFill>
              <a:latin typeface="Calibri"/>
            </a:endParaRPr>
          </a:p>
          <a:p>
            <a:pPr lvl="0">
              <a:spcBef>
                <a:spcPct val="20000"/>
              </a:spcBef>
            </a:pPr>
            <a:endParaRPr lang="ru-RU" sz="3200" dirty="0">
              <a:solidFill>
                <a:prstClr val="black"/>
              </a:solidFill>
              <a:latin typeface="Calibri"/>
            </a:endParaRPr>
          </a:p>
          <a:p>
            <a:pPr lvl="0" algn="ctr">
              <a:spcBef>
                <a:spcPct val="2000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2023г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9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Муниципальное бюджетное общеобразовательное учреждение «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Разъезженская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СШ»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3527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395998"/>
          </a:xfrm>
        </p:spPr>
        <p:txBody>
          <a:bodyPr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КОНЦЕПЦИЯ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СОЗДАНИЯ ЕДИНОЙ ФЕДЕРАЛЬНОЙ 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СИСТЕМЫ</a:t>
            </a:r>
            <a:b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НАУЧНО-МЕТОДИЧЕСКОГО 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СОПРОВОЖДЕНИЯ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ПЕДАГОГИЧЕСКИХ 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РАБОТНИКОВ </a:t>
            </a:r>
            <a:b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УПРАВЛЕНЧЕСКИХ КАДРОВ </a:t>
            </a:r>
            <a:r>
              <a:rPr lang="ru-RU" sz="1400" dirty="0">
                <a:solidFill>
                  <a:srgbClr val="FF0000"/>
                </a:solidFill>
                <a:latin typeface="Times New Roman"/>
                <a:ea typeface="Times New Roman"/>
                <a:cs typeface="+mj-cs"/>
              </a:rPr>
              <a:t>от 6 августа 2020 г. N Р-76</a:t>
            </a:r>
            <a:r>
              <a:rPr lang="ru-RU" sz="1100" b="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/>
            </a:r>
            <a:br>
              <a:rPr lang="ru-RU" sz="1100" b="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1296144"/>
          </a:xfrm>
        </p:spPr>
        <p:txBody>
          <a:bodyPr/>
          <a:lstStyle/>
          <a:p>
            <a:r>
              <a:rPr lang="ru-RU" sz="3200" b="1" dirty="0" smtClean="0"/>
              <a:t> </a:t>
            </a:r>
          </a:p>
          <a:p>
            <a:endParaRPr lang="ru-RU" sz="3200" b="1" dirty="0"/>
          </a:p>
          <a:p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268760"/>
            <a:ext cx="8784976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2500" dirty="0">
                <a:solidFill>
                  <a:srgbClr val="343A40"/>
                </a:solidFill>
                <a:latin typeface="Times New Roman"/>
                <a:ea typeface="Times New Roman"/>
              </a:rPr>
              <a:t>1. Указ Президента Российской Федерации от 21 июля 2020 г. N 474 "О национальных целях развития Российской Федерации на период до 2030 года";</a:t>
            </a:r>
            <a:endParaRPr lang="ru-RU" sz="19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>
              <a:spcBef>
                <a:spcPct val="20000"/>
              </a:spcBef>
            </a:pPr>
            <a:r>
              <a:rPr lang="ru-RU" sz="2500" dirty="0">
                <a:solidFill>
                  <a:srgbClr val="343A40"/>
                </a:solidFill>
                <a:latin typeface="Times New Roman"/>
                <a:ea typeface="Times New Roman"/>
              </a:rPr>
              <a:t>2. Основные принципы национальной системы профессионального роста педагогических работников Российской Федерации, включая национальную систему учительского роста, утвержденных распоряжением Правительства Российской Федерации от 31 декабря 2019 г. N 3273-р (с изменениями, внесенными распоряжением Правительства Российской Федерации от 7 октября 2020 года N 2580-р);</a:t>
            </a:r>
            <a:endParaRPr lang="ru-RU" sz="19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>
              <a:spcBef>
                <a:spcPct val="20000"/>
              </a:spcBef>
            </a:pPr>
            <a:r>
              <a:rPr lang="ru-RU" sz="2500" dirty="0">
                <a:solidFill>
                  <a:srgbClr val="343A40"/>
                </a:solidFill>
                <a:latin typeface="Times New Roman"/>
                <a:ea typeface="Times New Roman"/>
              </a:rPr>
              <a:t>3. Федеральный проект "Учитель будущего" национального проекта "Образование"</a:t>
            </a:r>
            <a:endParaRPr lang="ru-RU" sz="19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9191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9247867"/>
              </p:ext>
            </p:extLst>
          </p:nvPr>
        </p:nvGraphicFramePr>
        <p:xfrm>
          <a:off x="107505" y="2060849"/>
          <a:ext cx="8856983" cy="4323975"/>
        </p:xfrm>
        <a:graphic>
          <a:graphicData uri="http://schemas.openxmlformats.org/drawingml/2006/table">
            <a:tbl>
              <a:tblPr firstRow="1" firstCol="1" bandRow="1"/>
              <a:tblGrid>
                <a:gridCol w="1311925"/>
                <a:gridCol w="2181137"/>
                <a:gridCol w="3465494"/>
                <a:gridCol w="849751"/>
                <a:gridCol w="1048676"/>
              </a:tblGrid>
              <a:tr h="596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ФИО (полностью)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Муниципалитет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Организация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Должность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236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Профессиональные дефициты / Задачи на предстоящий период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Образовательные задачи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Формы работы/ взаимодействия по реализации образовательных задач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Сроки реализации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(указать даты / месяц(ы), год)</a:t>
                      </a:r>
                    </a:p>
                  </a:txBody>
                  <a:tcPr marL="61494" marR="614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Форма предъявления результата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3212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1494" marR="6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1494" marR="6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1494" marR="6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1494" marR="6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494" marR="6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4" name="Рисунок 3" descr="Главная страница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" t="9096" r="40638" b="18134"/>
          <a:stretch/>
        </p:blipFill>
        <p:spPr bwMode="auto">
          <a:xfrm>
            <a:off x="683568" y="260648"/>
            <a:ext cx="2544445" cy="914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log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5428"/>
            <a:ext cx="2065020" cy="7696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79513" y="1391722"/>
            <a:ext cx="87849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rgbClr val="4141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Индивидуальный образовательный маршрут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6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Что? </a:t>
            </a:r>
            <a:r>
              <a:rPr lang="ru-RU" dirty="0"/>
              <a:t>Зачем? Как?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179512" y="2276872"/>
            <a:ext cx="8856984" cy="129614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 результатам ГИА выявляем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дефициты </a:t>
            </a: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обучающихся (западающие умения)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93527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ГИА по математике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u="sng" dirty="0" smtClean="0">
                <a:solidFill>
                  <a:srgbClr val="0070C0"/>
                </a:solidFill>
              </a:rPr>
              <a:t>РАЗДАЕМ РАСПЕЧАТКИ результатов</a:t>
            </a:r>
            <a:endParaRPr lang="ru-RU" b="1" u="sn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7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Что? </a:t>
            </a:r>
            <a:r>
              <a:rPr lang="ru-RU" dirty="0">
                <a:solidFill>
                  <a:srgbClr val="FF0000"/>
                </a:solidFill>
              </a:rPr>
              <a:t>Зачем? </a:t>
            </a:r>
            <a:r>
              <a:rPr lang="ru-RU" dirty="0"/>
              <a:t>Как?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0" y="2276872"/>
            <a:ext cx="9036496" cy="129614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Выявить дефицит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учителя по формированию у обучающегося этого западающего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умения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81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Что? Зачем? </a:t>
            </a:r>
            <a:r>
              <a:rPr lang="ru-RU" dirty="0">
                <a:solidFill>
                  <a:srgbClr val="FF0000"/>
                </a:solidFill>
              </a:rPr>
              <a:t>Как?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0" y="2276872"/>
            <a:ext cx="9036496" cy="230425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1.Составление и реализация ИОМ для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ликви</a:t>
            </a: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дации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дефицита учителя.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Предъявление учителем результата деятельности по ИОМ на РМО (каждый учитель  в течение года).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08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выступления учителя 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реализации ИОМ 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РМО </a:t>
            </a:r>
            <a:b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0" y="2276872"/>
            <a:ext cx="9036496" cy="230425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68883"/>
              </p:ext>
            </p:extLst>
          </p:nvPr>
        </p:nvGraphicFramePr>
        <p:xfrm>
          <a:off x="539552" y="1772816"/>
          <a:ext cx="8352928" cy="4174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  <a:gridCol w="4176464"/>
              </a:tblGrid>
              <a:tr h="52181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2022г.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2023г.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2181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Ф.И.О. учителя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Ф.И.О. учителя</a:t>
                      </a:r>
                    </a:p>
                  </a:txBody>
                  <a:tcPr/>
                </a:tc>
              </a:tr>
              <a:tr h="5218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218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18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18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18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18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572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«В деле обучения и воспитания,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 всем школьном деле ничего нельзя улучшить, минуя голову учителя. Учитель живет до тех пор, пока он учится. Как только он перестает учиться, в нем умирает учитель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».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К.Д.Ушинский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442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310</Words>
  <Application>Microsoft Office PowerPoint</Application>
  <PresentationFormat>Экран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Office Theme</vt:lpstr>
      <vt:lpstr> </vt:lpstr>
      <vt:lpstr>  КОНЦЕПЦИЯ СОЗДАНИЯ ЕДИНОЙ ФЕДЕРАЛЬНОЙ СИСТЕМЫ  НАУЧНО-МЕТОДИЧЕСКОГО  СОПРОВОЖДЕНИЯ ПЕДАГОГИЧЕСКИХ РАБОТНИКОВ  И УПРАВЛЕНЧЕСКИХ КАДРОВ от 6 августа 2020 г. N Р-76 </vt:lpstr>
      <vt:lpstr>Презентация PowerPoint</vt:lpstr>
      <vt:lpstr>Что? Зачем? Как?</vt:lpstr>
      <vt:lpstr>Результаты ГИА по математике  </vt:lpstr>
      <vt:lpstr>Что? Зачем? Как?</vt:lpstr>
      <vt:lpstr>Что? Зачем? Как?</vt:lpstr>
      <vt:lpstr> График выступления учителя  по реализации ИОМ  на РМО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спроектировать урок, который формировал бы не только предметные,  но и метапредметные результаты  (в нашем контексте умения, связанные с читательской грамотностью)?</dc:title>
  <dc:creator>компьютер</dc:creator>
  <cp:lastModifiedBy>Наталья</cp:lastModifiedBy>
  <cp:revision>20</cp:revision>
  <dcterms:created xsi:type="dcterms:W3CDTF">2022-04-27T05:00:46Z</dcterms:created>
  <dcterms:modified xsi:type="dcterms:W3CDTF">2023-10-07T08:16:46Z</dcterms:modified>
</cp:coreProperties>
</file>