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Разъезженская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55000" lnSpcReduction="20000"/>
          </a:bodyPr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sz="59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59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Практико-ориентированный </a:t>
            </a:r>
            <a:r>
              <a:rPr lang="ru-RU" sz="59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семинар</a:t>
            </a:r>
            <a:endParaRPr lang="ru-RU" sz="59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59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5900" b="1" dirty="0">
                <a:solidFill>
                  <a:srgbClr val="FF0000"/>
                </a:solidFill>
                <a:latin typeface="Times New Roman"/>
                <a:ea typeface="Calibri"/>
                <a:cs typeface="+mj-cs"/>
              </a:rPr>
              <a:t>Формат описания </a:t>
            </a:r>
            <a:r>
              <a:rPr lang="ru-RU" sz="5900" b="1" dirty="0" smtClean="0">
                <a:solidFill>
                  <a:srgbClr val="FF0000"/>
                </a:solidFill>
                <a:latin typeface="Times New Roman"/>
                <a:ea typeface="Calibri"/>
                <a:cs typeface="+mj-cs"/>
              </a:rPr>
              <a:t>урока на примере урока Абсолютного победителя муниципального этапа Всероссийского конкурса «Учитель года» </a:t>
            </a:r>
            <a:r>
              <a:rPr lang="ru-RU" sz="5900" b="1" dirty="0" err="1" smtClean="0">
                <a:solidFill>
                  <a:srgbClr val="FF0000"/>
                </a:solidFill>
                <a:latin typeface="Times New Roman"/>
                <a:ea typeface="Calibri"/>
                <a:cs typeface="+mj-cs"/>
              </a:rPr>
              <a:t>Каблукова</a:t>
            </a:r>
            <a:r>
              <a:rPr lang="ru-RU" sz="5900" b="1" dirty="0" smtClean="0">
                <a:solidFill>
                  <a:srgbClr val="FF0000"/>
                </a:solidFill>
                <a:latin typeface="Times New Roman"/>
                <a:ea typeface="Calibri"/>
                <a:cs typeface="+mj-cs"/>
              </a:rPr>
              <a:t> Евгения Ивановича»</a:t>
            </a:r>
            <a:endParaRPr lang="ru-RU" sz="59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None/>
            </a:pPr>
            <a:endParaRPr lang="ru-RU" sz="3600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Афанасьева Наталья Евгеньевна, </a:t>
            </a:r>
          </a:p>
          <a:p>
            <a:pPr marL="0" lvl="0" indent="0" algn="r">
              <a:buNone/>
            </a:pPr>
            <a:r>
              <a:rPr 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математики, </a:t>
            </a:r>
          </a:p>
          <a:p>
            <a:pPr marL="0" lvl="0" indent="0" algn="r">
              <a:buNone/>
            </a:pPr>
            <a:r>
              <a:rPr 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3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РМО учителей </a:t>
            </a:r>
            <a:r>
              <a:rPr 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математики, </a:t>
            </a:r>
            <a:endParaRPr lang="ru-RU" sz="3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400" b="1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методист </a:t>
            </a:r>
            <a:r>
              <a:rPr lang="ru-RU" sz="3400" b="1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РМА</a:t>
            </a:r>
            <a:endParaRPr lang="ru-RU" sz="3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3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8788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b="1" dirty="0">
                <a:solidFill>
                  <a:srgbClr val="002060"/>
                </a:solidFill>
                <a:latin typeface="Times New Roman"/>
                <a:ea typeface="Times New Roman"/>
              </a:rPr>
              <a:t>Цель 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(Каблуков Е.И.)</a:t>
            </a:r>
            <a:r>
              <a:rPr lang="ru-RU" sz="29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9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(</a:t>
            </a:r>
            <a:r>
              <a:rPr lang="ru-RU" sz="2900" b="1" dirty="0">
                <a:solidFill>
                  <a:srgbClr val="002060"/>
                </a:solidFill>
                <a:latin typeface="Times New Roman"/>
                <a:ea typeface="Times New Roman"/>
              </a:rPr>
              <a:t>прописанная через результат): к концу урока каждый ученик будет: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14300"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u="sng" dirty="0" smtClean="0">
                <a:solidFill>
                  <a:srgbClr val="FF0000"/>
                </a:solidFill>
                <a:latin typeface="Times New Roman"/>
                <a:ea typeface="Times New Roman"/>
              </a:rPr>
              <a:t>Знать ключевые </a:t>
            </a:r>
            <a:r>
              <a:rPr lang="ru-RU" b="1" u="sng" dirty="0">
                <a:solidFill>
                  <a:srgbClr val="FF0000"/>
                </a:solidFill>
                <a:latin typeface="Times New Roman"/>
                <a:ea typeface="Times New Roman"/>
              </a:rPr>
              <a:t>понятия:</a:t>
            </a:r>
            <a:endParaRPr lang="ru-RU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азимут; 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компас;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ориентирование;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b="1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Уметь </a:t>
            </a:r>
            <a:r>
              <a:rPr lang="ru-RU" b="1" u="sng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(сможет продемонстрировать):</a:t>
            </a:r>
            <a:endParaRPr lang="ru-RU" sz="24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ориентироваться на местности по компасу;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определять стороны горизонта;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строить путь Героя на контурной карте.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850890" algn="r"/>
              </a:tabLst>
            </a:pP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42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892480" cy="13010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10.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Инструменты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</a:rPr>
              <a:t>и критерии/показатели/индикаторы оценки достижения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запланированных результатов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900" b="1" dirty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29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ВАШИ)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89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38" y="26064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</a:rPr>
              <a:t>Инструменты и критерии/показатели/индикаторы оценки </a:t>
            </a:r>
            <a:r>
              <a:rPr lang="ru-RU" sz="2800" b="1">
                <a:solidFill>
                  <a:srgbClr val="002060"/>
                </a:solidFill>
                <a:latin typeface="Times New Roman"/>
                <a:ea typeface="Times New Roman"/>
              </a:rPr>
              <a:t>достижения </a:t>
            </a:r>
            <a:r>
              <a:rPr lang="ru-RU" sz="2800" b="1" smtClean="0">
                <a:solidFill>
                  <a:srgbClr val="002060"/>
                </a:solidFill>
                <a:latin typeface="Times New Roman"/>
                <a:ea typeface="Times New Roman"/>
              </a:rPr>
              <a:t>запланированных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результатов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700" b="1" dirty="0">
                <a:solidFill>
                  <a:srgbClr val="FF0000"/>
                </a:solidFill>
                <a:latin typeface="Times New Roman"/>
                <a:ea typeface="Times New Roman"/>
              </a:rPr>
              <a:t>(Каблуков Е.И.) 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>
            <a:normAutofit fontScale="77500" lnSpcReduction="20000"/>
          </a:bodyPr>
          <a:lstStyle/>
          <a:p>
            <a:pPr marL="27051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</a:rPr>
              <a:t>Показателем достижения запланированных результатов будет выполнение заданий 1 и 2 и применение знаний и умений при составлении пути Героя.</a:t>
            </a:r>
          </a:p>
          <a:p>
            <a:pPr marL="270510" indent="17907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Задание №1 направлено на умение находить и извлекать информацию, формулировать выводы на основе текста. Задание №2 направлено на формирование умения работать с компасом и  определять азимут.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26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11. </a:t>
            </a: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Организационно-педагогические </a:t>
            </a:r>
            <a:r>
              <a:rPr lang="ru-RU" sz="3100" b="1" dirty="0">
                <a:solidFill>
                  <a:srgbClr val="002060"/>
                </a:solidFill>
                <a:latin typeface="Times New Roman"/>
                <a:ea typeface="Times New Roman"/>
              </a:rPr>
              <a:t>условия проведения </a:t>
            </a: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урока</a:t>
            </a:r>
            <a:r>
              <a:rPr lang="ru-RU" sz="31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2900" b="1" dirty="0">
                <a:solidFill>
                  <a:srgbClr val="FF0000"/>
                </a:solidFill>
                <a:latin typeface="Times New Roman"/>
                <a:ea typeface="Times New Roman"/>
              </a:rPr>
              <a:t>(ВАШИ)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7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1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3100" b="1" dirty="0">
                <a:solidFill>
                  <a:srgbClr val="002060"/>
                </a:solidFill>
                <a:latin typeface="Times New Roman"/>
                <a:ea typeface="Times New Roman"/>
              </a:rPr>
              <a:t>Организационно-педагогические условия проведения </a:t>
            </a: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урока 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Каблуков Е.И.) </a:t>
            </a: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Устно. Проблемная ситуация.</a:t>
            </a:r>
            <a:endParaRPr lang="ru-RU" sz="72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8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Ребята, послушайте отрывок из письма Петра Николаевича Суркова своей жене: «Дорогая Аня, пришёл я туда поздно ночью. Темнота, вокруг больше ничего не видно. Огромные сугробы, сплошное море снега, ни души на несколько километров вокруг. На мгновение меня охватила паника, но я взял себя в руки. Меня спасло небо, усыпанное звёздами, карта и компас… »</a:t>
            </a:r>
            <a:endParaRPr lang="ru-RU" sz="86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Ребята, как вы считаете, почему Петра Николаевича спасло </a:t>
            </a:r>
            <a:r>
              <a:rPr lang="ru-RU" sz="8600" dirty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8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небо, усыпанное звёздами, карта и компас..»?</a:t>
            </a:r>
            <a:endParaRPr lang="ru-RU" sz="86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600" i="1" dirty="0">
                <a:latin typeface="Times New Roman"/>
                <a:ea typeface="Times New Roman"/>
                <a:cs typeface="Times New Roman"/>
              </a:rPr>
              <a:t> - Как можно ориентироваться по карте, по звёздам?</a:t>
            </a:r>
            <a:endParaRPr lang="ru-RU" sz="86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600" i="1" dirty="0">
                <a:latin typeface="Times New Roman"/>
                <a:ea typeface="Times New Roman"/>
                <a:cs typeface="Times New Roman"/>
              </a:rPr>
              <a:t> - Ребята, знаете ли вы, что такое компас? Для чего он нужен? </a:t>
            </a:r>
            <a:endParaRPr lang="ru-RU" sz="86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333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Перечень дидактических </a:t>
            </a:r>
            <a:r>
              <a:rPr lang="ru-RU" sz="36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материалов.</a:t>
            </a:r>
          </a:p>
          <a:p>
            <a:pPr marL="0" indent="0">
              <a:buNone/>
            </a:pPr>
            <a:endParaRPr lang="ru-RU" sz="3600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13. </a:t>
            </a:r>
            <a:r>
              <a:rPr lang="ru-RU" sz="3600" dirty="0">
                <a:latin typeface="Times New Roman"/>
                <a:ea typeface="Times New Roman"/>
              </a:rPr>
              <a:t>Оснащение </a:t>
            </a:r>
            <a:r>
              <a:rPr lang="ru-RU" sz="3600" dirty="0" smtClean="0">
                <a:latin typeface="Times New Roman"/>
                <a:ea typeface="Times New Roman"/>
              </a:rPr>
              <a:t>урока.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531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</a:rPr>
              <a:t>Формат описания урока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tabLst>
                <a:tab pos="5850890" algn="r"/>
              </a:tabLs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Фамилия, имя, отчество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автора</a:t>
            </a:r>
            <a:endParaRPr lang="ru-RU" sz="3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5850890" algn="r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Место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dirty="0">
                <a:solidFill>
                  <a:srgbClr val="002060"/>
                </a:solidFill>
              </a:rPr>
              <a:t>	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	</a:t>
            </a:r>
            <a:endParaRPr lang="ru-RU" sz="3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buNone/>
              <a:tabLst>
                <a:tab pos="5850890" algn="r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3. Должность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	</a:t>
            </a:r>
            <a:endParaRPr lang="ru-RU" sz="3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50000"/>
              </a:lnSpc>
              <a:buNone/>
              <a:tabLst>
                <a:tab pos="5850890" algn="r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4. Класс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	</a:t>
            </a:r>
            <a:endParaRPr lang="ru-RU" sz="3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50000"/>
              </a:lnSpc>
              <a:buNone/>
              <a:tabLst>
                <a:tab pos="5850890" algn="r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5. Предмет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	</a:t>
            </a:r>
            <a:endParaRPr lang="ru-RU" sz="3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6. Тема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урока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7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6.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+mn-cs"/>
              </a:rPr>
              <a:t>Тема урока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(ВАША)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60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Абсолютный победитель муниципального этапа Всероссийского конкурса «Учитель года - 2022»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Каблуков Евгений Иванович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ts val="600"/>
              </a:spcBef>
              <a:buSzPts val="1400"/>
              <a:buNone/>
              <a:tabLst>
                <a:tab pos="5850890" algn="r"/>
              </a:tabLst>
            </a:pPr>
            <a:endParaRPr lang="ru-RU" b="1" u="sng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>
              <a:lnSpc>
                <a:spcPct val="150000"/>
              </a:lnSpc>
              <a:spcBef>
                <a:spcPts val="600"/>
              </a:spcBef>
              <a:buSzPts val="1400"/>
              <a:buNone/>
              <a:tabLst>
                <a:tab pos="5850890" algn="r"/>
              </a:tabLst>
            </a:pPr>
            <a:r>
              <a:rPr lang="ru-RU" b="1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Тема </a:t>
            </a:r>
            <a:r>
              <a:rPr lang="ru-RU" b="1" u="sng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урока: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buSzPts val="1400"/>
              <a:buNone/>
              <a:tabLst>
                <a:tab pos="5850890" algn="r"/>
              </a:tabLst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Боевой путь героя на контурной карте»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30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7.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Место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урока в теме и в программе по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предмету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(ВАШЕГО)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4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Место урока в теме и в программе по </a:t>
            </a: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предмету 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(Каблуков Е.И.)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6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lnSpc>
                <a:spcPct val="150000"/>
              </a:lnSpc>
              <a:spcBef>
                <a:spcPts val="600"/>
              </a:spcBef>
              <a:buSzPts val="1400"/>
              <a:buNone/>
              <a:tabLst>
                <a:tab pos="5850890" algn="r"/>
              </a:tabLs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Урок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представлен 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в разделе  «План и карта». Этот урок является продолжением темы «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Земля - планета солнечной системы», в процессе изучения которой обучающиеся узнали о движении Земли. Изучили понятия: стороны горизонта, масштаб, условные знаки. В ходе урока обучающиеся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научатся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формулировать определения понятий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(азимут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ориентирование); определять стороны горизонта; объяснять способы ориентирования по местным признакам и предметам. С помощью компаса обучающиеся  научатся самостоятельно определять азимуты и составлять по ним маршруты движения на карте.</a:t>
            </a:r>
            <a:endParaRPr lang="ru-RU" dirty="0"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40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8.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Ключевая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идея урока в формате проблемного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вопроса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ВАШЕГО)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62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</a:rPr>
              <a:t>Ключевая идея урока в формате проблемного </a:t>
            </a: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вопроса </a:t>
            </a: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</a:rPr>
              <a:t>Каблуков Е.И.)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50000"/>
              </a:lnSpc>
              <a:spcBef>
                <a:spcPts val="600"/>
              </a:spcBef>
              <a:buSzPts val="1400"/>
              <a:buNone/>
              <a:tabLst>
                <a:tab pos="5850890" algn="r"/>
              </a:tabLs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Каким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образом построить путь Героя  Советского Союза в Великой Отечественной войне, земляка, Суркова Петра  Николаевича, имея компас и контурную карту?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9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9.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Цель 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ВАША)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(прописанная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через результат): к концу урока каждый ученик будет: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</a:rPr>
              <a:t>знать</a:t>
            </a:r>
            <a:r>
              <a:rPr lang="ru-RU" dirty="0" smtClean="0">
                <a:latin typeface="Times New Roman"/>
                <a:ea typeface="Times New Roman"/>
              </a:rPr>
              <a:t>: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5850890" algn="r"/>
              </a:tabLst>
            </a:pPr>
            <a:endParaRPr lang="ru-RU" sz="3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5850890" algn="r"/>
              </a:tabLst>
            </a:pPr>
            <a:r>
              <a:rPr lang="ru-RU" dirty="0">
                <a:latin typeface="Times New Roman"/>
                <a:ea typeface="Times New Roman"/>
              </a:rPr>
              <a:t>уметь (сможет продемонстрировать):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96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562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общеобразовательное учреждение «Разъезженская СШ»</vt:lpstr>
      <vt:lpstr>Формат описания урока </vt:lpstr>
      <vt:lpstr>6. Тема урока (ВАША)</vt:lpstr>
      <vt:lpstr>Абсолютный победитель муниципального этапа Всероссийского конкурса «Учитель года - 2022» Каблуков Евгений Иванович </vt:lpstr>
      <vt:lpstr>7. Место урока в теме и в программе по предмету (ВАШЕГО)</vt:lpstr>
      <vt:lpstr>Место урока в теме и в программе по предмету (Каблуков Е.И.)</vt:lpstr>
      <vt:lpstr>8. Ключевая идея урока в формате проблемного вопроса (ВАШЕГО) </vt:lpstr>
      <vt:lpstr>Ключевая идея урока в формате проблемного вопроса (Каблуков Е.И.)</vt:lpstr>
      <vt:lpstr>9. Цель (ВАША) (прописанная через результат): к концу урока каждый ученик будет:</vt:lpstr>
      <vt:lpstr>Цель (Каблуков Е.И.) (прописанная через результат): к концу урока каждый ученик будет:</vt:lpstr>
      <vt:lpstr>10. Инструменты и критерии/показатели/индикаторы оценки достижения запланированных результатов (ВАШИ) </vt:lpstr>
      <vt:lpstr>Инструменты и критерии/показатели/индикаторы оценки достижения запланированных результатов (Каблуков Е.И.) </vt:lpstr>
      <vt:lpstr>11. Организационно-педагогические условия проведения урока (ВАШИ) </vt:lpstr>
      <vt:lpstr> Организационно-педагогические условия проведения урока (Каблуков Е.И.)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Формат описания урока </dc:title>
  <dc:creator>Наталья</dc:creator>
  <cp:lastModifiedBy>Наталья</cp:lastModifiedBy>
  <cp:revision>8</cp:revision>
  <dcterms:created xsi:type="dcterms:W3CDTF">2022-04-29T00:10:27Z</dcterms:created>
  <dcterms:modified xsi:type="dcterms:W3CDTF">2023-10-07T08:13:40Z</dcterms:modified>
</cp:coreProperties>
</file>