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B7AE01-1915-4529-B16A-90EF66F9D07E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C0CDA-6DE0-4AC4-B865-0B11B47D4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220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0CDA-6DE0-4AC4-B865-0B11B47D47B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923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Разъезженская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62500" lnSpcReduction="20000"/>
          </a:bodyPr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Районное методическое объединение </a:t>
            </a:r>
            <a:r>
              <a:rPr lang="ru-RU" sz="3600" b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учителей </a:t>
            </a:r>
            <a:endParaRPr lang="ru-RU" sz="3600" b="1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3600" b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математики 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и физики</a:t>
            </a:r>
            <a:r>
              <a:rPr lang="ru-RU" sz="3600" dirty="0">
                <a:solidFill>
                  <a:srgbClr val="7030A0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rgbClr val="7030A0"/>
                </a:solidFill>
                <a:ea typeface="Calibri"/>
                <a:cs typeface="Times New Roman"/>
              </a:rPr>
            </a:br>
            <a:r>
              <a:rPr lang="ru-RU" sz="36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Практико-ориентированный семинар</a:t>
            </a:r>
            <a:endParaRPr lang="ru-RU" sz="36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«Урок в </a:t>
            </a:r>
            <a:r>
              <a:rPr lang="ru-RU" sz="36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деятельностном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подходе. </a:t>
            </a: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Мотивация-Актуализация-</a:t>
            </a:r>
            <a:r>
              <a:rPr lang="ru-RU" sz="36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Проблематизация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на уроке»</a:t>
            </a:r>
            <a:endParaRPr lang="ru-RU" sz="3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None/>
            </a:pPr>
            <a:endParaRPr lang="ru-RU" sz="3600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Афанасьева Наталья Евгеньевна, </a:t>
            </a: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математики, </a:t>
            </a: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РМО учителей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математики, 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методист РМА.</a:t>
            </a:r>
          </a:p>
          <a:p>
            <a:pPr marL="0" indent="0" algn="r">
              <a:buNone/>
            </a:pPr>
            <a:r>
              <a:rPr lang="ru-RU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Артёмова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Ирина Николаевна, 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физики, 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руководитель РМО учителей физики</a:t>
            </a:r>
          </a:p>
          <a:p>
            <a:pPr marL="0" indent="0" algn="r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69356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Мотивация-личностный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ресурс!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между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«страшно» и «скучно» - поток «Оптимум –мотивация». Сложность и навыки ребёнка должны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совпадать; 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</a:rPr>
              <a:t>внешняя и внутренняя  мотивация;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задание должно быть посильным и интересным для ученика + ведущий вид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деятельности;</a:t>
            </a:r>
            <a:endParaRPr lang="ru-RU" sz="2000" dirty="0"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ведущий вид деятельности в 8-12 лет-учебная деятельность, а с 13 лет </a:t>
            </a:r>
            <a:r>
              <a:rPr lang="ru-RU" dirty="0" err="1">
                <a:latin typeface="Times New Roman"/>
                <a:ea typeface="Times New Roman"/>
              </a:rPr>
              <a:t>в.в.д</a:t>
            </a:r>
            <a:r>
              <a:rPr lang="ru-RU" dirty="0">
                <a:latin typeface="Times New Roman"/>
                <a:ea typeface="Times New Roman"/>
              </a:rPr>
              <a:t>.-интимно-личностное общение.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4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Задача</a:t>
            </a:r>
            <a:r>
              <a:rPr lang="ru-RU" dirty="0" smtClean="0">
                <a:latin typeface="Times New Roman"/>
                <a:ea typeface="Times New Roman"/>
              </a:rPr>
              <a:t>          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Учебная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задача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Условия задачи для 1 класса: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Саша - 60 м за 30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сек.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Дима -100м за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45сек.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Егор -1км за 10мин.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Вопрос: кого отправим на соревнования?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Какая учебная задача здесь может быть сформулирована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Учебная задача – это задача,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которая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«открывает»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целый «пласт» для решения задач разного вида!!!</a:t>
            </a:r>
            <a:endParaRPr lang="ru-RU" b="1" i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i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987824" y="807280"/>
            <a:ext cx="1008112" cy="1145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/>
                <a:ea typeface="Times New Roman"/>
              </a:rPr>
              <a:t>Учебная задача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69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Запуск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деятельности на уроке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мотивация(актуализация)          проблема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постановка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учебной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задачи         выход на решение             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решение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 рефлексия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788024" y="1878454"/>
            <a:ext cx="864096" cy="193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с вырезом 5"/>
          <p:cNvSpPr/>
          <p:nvPr/>
        </p:nvSpPr>
        <p:spPr>
          <a:xfrm flipV="1">
            <a:off x="3162300" y="8945880"/>
            <a:ext cx="342900" cy="45085"/>
          </a:xfrm>
          <a:prstGeom prst="notched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flipV="1">
            <a:off x="7452320" y="1878455"/>
            <a:ext cx="864096" cy="193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flipV="1">
            <a:off x="251520" y="2636912"/>
            <a:ext cx="864096" cy="193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flipV="1">
            <a:off x="6005977" y="2636912"/>
            <a:ext cx="864096" cy="2283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296" y="3223780"/>
            <a:ext cx="8969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183" y="3223780"/>
            <a:ext cx="8969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3938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</a:rPr>
              <a:t>Учебная задача – это цель по овладению обобщенными способами действий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ученики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должны обнаружить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что чего-то не знают (не владеют способом решения 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задачи);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ru-RU" dirty="0">
                <a:latin typeface="Times New Roman"/>
                <a:ea typeface="Calibri"/>
                <a:cs typeface="Times New Roman"/>
              </a:rPr>
              <a:t>) они 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должны хотеть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решить эту 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задачу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проблему.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395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Мотивация -  Актуализация –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Проблематизация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(субъект)-ученик, а учитель помогает ему осознать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проблему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756521"/>
              </p:ext>
            </p:extLst>
          </p:nvPr>
        </p:nvGraphicFramePr>
        <p:xfrm>
          <a:off x="467541" y="1268760"/>
          <a:ext cx="8208914" cy="5434234"/>
        </p:xfrm>
        <a:graphic>
          <a:graphicData uri="http://schemas.openxmlformats.org/drawingml/2006/table">
            <a:tbl>
              <a:tblPr firstRow="1" firstCol="1" bandRow="1"/>
              <a:tblGrid>
                <a:gridCol w="2051585"/>
                <a:gridCol w="2052443"/>
                <a:gridCol w="2052443"/>
                <a:gridCol w="2052443"/>
              </a:tblGrid>
              <a:tr h="181460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Опорные знания детей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Конкретно-практическая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задача (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КПЗ)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(для детей)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Проблемный вопрос, который возникает в результате работы с задачей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Постановка </a:t>
                      </a: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учебной </a:t>
                      </a:r>
                      <a:r>
                        <a:rPr lang="ru-RU" sz="1800" b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задачи (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вместе с детьми)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595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То, чем они владеют, если знаний нет, то надо откатиться назад и отработать то, что нужно для дальнейшего изучения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Вариативность решений: предположить гипотезы, затем их доказать или опровергнуть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740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9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Цель семинара: 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ea typeface="Calibri"/>
              </a:rPr>
              <a:t>совершенствование умений педагогов для преодоления трудностей в вопросах  построения урока в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/>
                <a:ea typeface="Calibri"/>
              </a:rPr>
              <a:t>деятельностном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ea typeface="Calibri"/>
              </a:rPr>
              <a:t> подходе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Задачи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семинара: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28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lvl="0" algn="just">
              <a:buFont typeface="Symbol"/>
              <a:buChar char=""/>
            </a:pPr>
            <a:r>
              <a:rPr lang="ru-RU" sz="2800" b="1" i="1" spc="40" dirty="0">
                <a:solidFill>
                  <a:srgbClr val="7030A0"/>
                </a:solidFill>
                <a:latin typeface="Times New Roman"/>
                <a:ea typeface="Times New Roman"/>
                <a:cs typeface="Symbol"/>
              </a:rPr>
              <a:t>показать  в действии методы и приёмы работы, которые можно применять всем; </a:t>
            </a:r>
            <a:endParaRPr lang="ru-RU" sz="2800" b="1" i="1" dirty="0">
              <a:solidFill>
                <a:srgbClr val="7030A0"/>
              </a:solidFill>
              <a:cs typeface="Symbol"/>
            </a:endParaRPr>
          </a:p>
          <a:p>
            <a:pPr lvl="0" algn="just">
              <a:buFont typeface="Symbol"/>
              <a:buChar char=""/>
            </a:pPr>
            <a:r>
              <a:rPr lang="ru-RU" sz="2800" b="1" i="1" dirty="0">
                <a:solidFill>
                  <a:srgbClr val="7030A0"/>
                </a:solidFill>
                <a:latin typeface="Times New Roman"/>
                <a:ea typeface="Times New Roman"/>
                <a:cs typeface="Symbol"/>
              </a:rPr>
              <a:t>поупражняться в выборе инструментов и средств, которые будут способствовать достижению результатов; </a:t>
            </a:r>
            <a:endParaRPr lang="ru-RU" sz="2800" b="1" i="1" dirty="0">
              <a:solidFill>
                <a:srgbClr val="7030A0"/>
              </a:solidFill>
              <a:cs typeface="Symbol"/>
            </a:endParaRPr>
          </a:p>
          <a:p>
            <a:pPr lvl="0" algn="just">
              <a:buFont typeface="Symbol"/>
              <a:buChar char=""/>
            </a:pPr>
            <a:r>
              <a:rPr lang="ru-RU" sz="2800" b="1" i="1" dirty="0">
                <a:solidFill>
                  <a:srgbClr val="7030A0"/>
                </a:solidFill>
                <a:latin typeface="Times New Roman"/>
                <a:ea typeface="Times New Roman"/>
                <a:cs typeface="Symbol"/>
              </a:rPr>
              <a:t>обсудить результаты   организации   и проведения урока в </a:t>
            </a:r>
            <a:r>
              <a:rPr lang="ru-RU" sz="2800" b="1" i="1" dirty="0" err="1">
                <a:solidFill>
                  <a:srgbClr val="7030A0"/>
                </a:solidFill>
                <a:latin typeface="Times New Roman"/>
                <a:ea typeface="Times New Roman"/>
                <a:cs typeface="Symbol"/>
              </a:rPr>
              <a:t>деятельностном</a:t>
            </a:r>
            <a:r>
              <a:rPr lang="ru-RU" sz="2800" b="1" i="1" dirty="0">
                <a:solidFill>
                  <a:srgbClr val="7030A0"/>
                </a:solidFill>
                <a:latin typeface="Times New Roman"/>
                <a:ea typeface="Times New Roman"/>
                <a:cs typeface="Symbol"/>
              </a:rPr>
              <a:t>  подходе 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  <a:cs typeface="Symbol"/>
              </a:rPr>
              <a:t>(</a:t>
            </a:r>
            <a:r>
              <a:rPr lang="ru-RU" sz="2800" b="1" i="1" u="sng" dirty="0">
                <a:solidFill>
                  <a:srgbClr val="FF0000"/>
                </a:solidFill>
                <a:latin typeface="Times New Roman"/>
                <a:ea typeface="Times New Roman"/>
                <a:cs typeface="Symbol"/>
              </a:rPr>
              <a:t>на основе Анализа урока); </a:t>
            </a:r>
            <a:endParaRPr lang="ru-RU" sz="2800" b="1" i="1" dirty="0">
              <a:solidFill>
                <a:srgbClr val="FF0000"/>
              </a:solidFill>
              <a:cs typeface="Symbol"/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rgbClr val="7030A0"/>
                </a:solidFill>
                <a:latin typeface="Times New Roman"/>
                <a:ea typeface="Calibri"/>
              </a:rPr>
              <a:t>–   провести рефлексию собственной деятельности на семинаре</a:t>
            </a:r>
            <a:endParaRPr lang="ru-RU" sz="2800" b="1" i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800" b="1" dirty="0" smtClean="0"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600" b="1" dirty="0"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600" b="1" dirty="0" smtClean="0"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04.05.23 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с. Разъезжее</a:t>
            </a:r>
            <a:endParaRPr lang="ru-RU" sz="2000" dirty="0" smtClean="0">
              <a:solidFill>
                <a:srgbClr val="7030A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0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856984" cy="21602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План работы районного методического объединения учителей математики и физики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0886145"/>
              </p:ext>
            </p:extLst>
          </p:nvPr>
        </p:nvGraphicFramePr>
        <p:xfrm>
          <a:off x="179514" y="404813"/>
          <a:ext cx="8784973" cy="6505924"/>
        </p:xfrm>
        <a:graphic>
          <a:graphicData uri="http://schemas.openxmlformats.org/drawingml/2006/table">
            <a:tbl>
              <a:tblPr firstRow="1" firstCol="1" bandRow="1"/>
              <a:tblGrid>
                <a:gridCol w="588286"/>
                <a:gridCol w="2364040"/>
                <a:gridCol w="3672408"/>
                <a:gridCol w="864096"/>
                <a:gridCol w="1296143"/>
              </a:tblGrid>
              <a:tr h="2913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Мероприятие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Представляемая эффективная практика для формирования ФГ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Ответственный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42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08.30- 09.10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Встреча гостей «Величальная»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творческого потенциала подростков средствами народной педагогики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Фойе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Холкина А.А.,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Афанасьева Н.Е.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Кофе-пауза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Здоровьесбережение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как одно  из условий формирования функциональной грамотности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Столовая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 И.Н.,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Поздеева О.А.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Экскурсия в школьный музей и по школе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истории малой родины как средство формирования  функциональной грамотности школьников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Кабинет №10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Карташева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О.А.,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экскурсоводы;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Кузнецова Т.В.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7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09.10-09.55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Установка на работу.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Рефлексивный дневник.</a:t>
                      </a:r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Урок в деятельностном подходе.</a:t>
                      </a:r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ФОП. Обновлённый ФГОС  СОО</a:t>
                      </a:r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Механизм управления развитием функциональной грамотности для обеспечения конкурентоспособности  школьника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Кабинет  № 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Афанасьева Н.Е.,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Открытые уроки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362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10.00-10.45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Урок - лабораторная  работа по физике «Определение ЭДС и внутреннего сопротивления источника тока»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задач на формирование естественнонаучной   грамотности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класс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Кабинет  № 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Урок математики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«Сложение и вычитание дробей с разными</a:t>
                      </a:r>
                      <a:r>
                        <a:rPr lang="ru-RU" sz="10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знаменателями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задач на формирование математической  грамотности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Кабинет  №15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Афанасьева Н.Е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10.45-11.00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 уроков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заимодействие содержания учебного материала, методов обучения и форм организации познавательной деятельности учеников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уроке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контексте «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Мотивация-Актуализация-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Проблематизация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Кабинет  № 9, № 15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И.Н.,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Афанасьева Н.Е.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Валеопауза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11.00-11.10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Тропа здоровья»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Здоровьесбережение как одно  из условий формирования функциональной грамотности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Территория школы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Афанасьева Н.Е.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11.10-11.30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Здоровьесбережение как одно  из условий формирования функциональной грамотности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Столовая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Поздеева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О.А.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1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Подведение итогов работы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27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11.30-11.40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Рефлексия.  Презентация  «РМО в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Разъезженской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школе»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Приём  «Рефлексивный дневник». Приём «НИП»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Актовый зал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Артёмова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И.Н., Афанасьева Н.Е., Кузнецова Т.В.,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Плотников А.В.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23" marR="51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17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b="1" u="sng" dirty="0" err="1">
                <a:solidFill>
                  <a:srgbClr val="FF0000"/>
                </a:solidFill>
                <a:latin typeface="Times New Roman"/>
                <a:ea typeface="Calibri"/>
              </a:rPr>
              <a:t>Аналитико</a:t>
            </a:r>
            <a:r>
              <a:rPr lang="ru-RU" b="1" u="sng" dirty="0">
                <a:solidFill>
                  <a:srgbClr val="FF0000"/>
                </a:solidFill>
                <a:latin typeface="Times New Roman"/>
                <a:ea typeface="Calibri"/>
              </a:rPr>
              <a:t> - рефлексивный  лист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8856984" cy="590465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u="sng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Что нужно сделать?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1)Провести собственную рефлексию участия в работе семинаре по трем видам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: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Эмоциональная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– передайте словами ваше внутреннее состояние, вы испытали радость от …..    .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Содержательная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– выделите способы работы, направленные на достижение результата в соответствие с темой семинара,  которые вы готовы перенести в собственную практику.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Деятельностная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– за счёт  каких  ваших собственных действий и ваших способов работы произошло  ваше собственное приращение (в чем вы достигли собственных успехов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).</a:t>
            </a:r>
            <a:endParaRPr lang="ru-RU" sz="2000" dirty="0" smtClean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Сделайте собственную рефлексивную отметку в дневнике</a:t>
            </a:r>
            <a:endParaRPr lang="ru-RU" sz="20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Рефлексивная отметка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-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новое (синий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стикер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)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6600"/>
                </a:solidFill>
                <a:latin typeface="Times New Roman"/>
                <a:ea typeface="Calibri"/>
                <a:cs typeface="Times New Roman"/>
              </a:rPr>
              <a:t>И -</a:t>
            </a:r>
            <a:r>
              <a:rPr lang="ru-RU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использую в своей практике (оранжевый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стикер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)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П -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перенесу в собственную практику (зелёный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стикер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)</a:t>
            </a:r>
            <a:endParaRPr lang="ru-RU" sz="1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4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урока + Чек-лист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Анализ 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(от греч. </a:t>
            </a:r>
            <a:r>
              <a:rPr lang="ru-RU" sz="2400" i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análysis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— разложение, расчленение)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- логический приём познания, представляющий собою мысленное разложение предмета (явления, процесса) на части, элементы или признаки, их сопоставление и последовательное изучение с целью выявления существенных, т.е. необходимых и определённых качеств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свойств</a:t>
            </a: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9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Урок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в </a:t>
            </a:r>
            <a:r>
              <a:rPr lang="ru-RU" dirty="0" err="1">
                <a:solidFill>
                  <a:srgbClr val="FF0000"/>
                </a:solidFill>
                <a:latin typeface="Times New Roman"/>
                <a:ea typeface="Times New Roman"/>
              </a:rPr>
              <a:t>деятельностном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 подходе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СДО;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проектная;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исследовательская;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игровая;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дискуссия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…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4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«Культурный» способ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открытия нового содержания ребёнком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проблемный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вопрос;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гипотезы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проверка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гипотез (опровергнуть, подтвердить);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вывод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58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2 «слоя» работы ученика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-внутренний - соображает, мыслит;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-внешний - способ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деятельности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67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«Зачем?» </a:t>
            </a:r>
            <a:r>
              <a:rPr lang="ru-RU" sz="3600" dirty="0">
                <a:solidFill>
                  <a:srgbClr val="FF0000"/>
                </a:solidFill>
                <a:latin typeface="Times New Roman"/>
                <a:ea typeface="Times New Roman"/>
              </a:rPr>
              <a:t>– вопрос ребёнка к каждой </a:t>
            </a:r>
            <a:r>
              <a:rPr lang="ru-RU" sz="36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теме урока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мотивация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актуализация,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проблематизация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основное «тело» урока;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ефлексия;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Д/З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Результаты урока - это результаты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детей!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Проблематизация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- ключевая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идея (вопрос) урока!!!</a:t>
            </a:r>
            <a:endParaRPr lang="ru-RU" sz="28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044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728</Words>
  <Application>Microsoft Office PowerPoint</Application>
  <PresentationFormat>Экран (4:3)</PresentationFormat>
  <Paragraphs>186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бюджетное общеобразовательное учреждение «Разъезженская СШ»</vt:lpstr>
      <vt:lpstr>Презентация PowerPoint</vt:lpstr>
      <vt:lpstr>План работы районного методического объединения учителей математики и физики </vt:lpstr>
      <vt:lpstr>Аналитико - рефлексивный  лист</vt:lpstr>
      <vt:lpstr>Анализ урока + Чек-лист</vt:lpstr>
      <vt:lpstr>Урок в деятельностном подходе</vt:lpstr>
      <vt:lpstr>«Культурный» способ открытия нового содержания ребёнком</vt:lpstr>
      <vt:lpstr>2 «слоя» работы ученика</vt:lpstr>
      <vt:lpstr>«Зачем?» – вопрос ребёнка к каждой теме урока</vt:lpstr>
      <vt:lpstr>Мотивация-личностный ресурс!</vt:lpstr>
      <vt:lpstr>Задача          Учебная задача</vt:lpstr>
      <vt:lpstr>Запуск деятельности на уроке</vt:lpstr>
      <vt:lpstr>Учебная задача – это цель по овладению обобщенными способами действий</vt:lpstr>
      <vt:lpstr>Мотивация -  Актуализация – Проблематизация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Районное методическое объединение учителей математики и физики </dc:title>
  <dc:creator>Наталья</dc:creator>
  <cp:lastModifiedBy>Наталья</cp:lastModifiedBy>
  <cp:revision>12</cp:revision>
  <dcterms:created xsi:type="dcterms:W3CDTF">2023-05-03T21:15:05Z</dcterms:created>
  <dcterms:modified xsi:type="dcterms:W3CDTF">2023-10-15T08:06:37Z</dcterms:modified>
</cp:coreProperties>
</file>