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5" r:id="rId10"/>
    <p:sldId id="264" r:id="rId11"/>
    <p:sldId id="266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6978A"/>
    <a:srgbClr val="F0533E"/>
    <a:srgbClr val="DE6078"/>
    <a:srgbClr val="FF505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1" d="100"/>
          <a:sy n="81" d="100"/>
        </p:scale>
        <p:origin x="1426" y="5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Равнобедренный треугольник 6"/>
          <p:cNvSpPr/>
          <p:nvPr/>
        </p:nvSpPr>
        <p:spPr>
          <a:xfrm rot="16200000">
            <a:off x="7554353" y="5254283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>
            <a:normAutofit/>
          </a:bodyPr>
          <a:lstStyle>
            <a:lvl1pPr algn="r">
              <a:defRPr sz="440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1371600" y="6012656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fld id="{5B106E36-FD25-4E2D-B0AA-010F637433A0}" type="datetimeFigureOut">
              <a:rPr lang="ru-RU" smtClean="0"/>
              <a:pPr/>
              <a:t>17.03.2024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1371600" y="5650704"/>
            <a:ext cx="5791200" cy="365125"/>
          </a:xfrm>
        </p:spPr>
        <p:txBody>
          <a:bodyPr tIns="0" bIns="0" anchor="b"/>
          <a:lstStyle>
            <a:lvl1pPr algn="r">
              <a:defRPr sz="1100"/>
            </a:lvl1pPr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92247" y="5752307"/>
            <a:ext cx="502920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91456" y="6480048"/>
            <a:ext cx="2133600" cy="301752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17.03.2024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ый треугольник 8"/>
          <p:cNvSpPr/>
          <p:nvPr/>
        </p:nvSpPr>
        <p:spPr>
          <a:xfrm flipV="1">
            <a:off x="7034" y="7034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algn="ctr" defTabSz="914400" rtl="0" eaLnBrk="1" latinLnBrk="0" hangingPunct="1"/>
            <a:endParaRPr kumimoji="0"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Равнобедренный треугольник 7"/>
          <p:cNvSpPr/>
          <p:nvPr/>
        </p:nvSpPr>
        <p:spPr>
          <a:xfrm rot="5400000" flipV="1">
            <a:off x="7554353" y="309490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955632" y="6477000"/>
            <a:ext cx="2133600" cy="3048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17.03.2024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619376" y="6480969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451056" y="809624"/>
            <a:ext cx="502920" cy="300831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 rot="10800000">
            <a:off x="6468794" y="9381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flipV="1"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 anchor="ctr"/>
          <a:lstStyle>
            <a:lvl1pPr marL="0" algn="l">
              <a:buNone/>
              <a:defRPr sz="3600" b="1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 anchor="t"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17.03.2024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1752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0552" cy="301752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17.03.2024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1104" cy="301752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7589520" y="6483096"/>
            <a:ext cx="502920" cy="301752"/>
          </a:xfrm>
        </p:spPr>
        <p:txBody>
          <a:bodyPr/>
          <a:lstStyle>
            <a:lvl1pPr algn="ctr"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17.03.2024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17.03.2024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457200" y="6481890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278976" y="6556248"/>
            <a:ext cx="2133600" cy="301752"/>
          </a:xfrm>
        </p:spPr>
        <p:txBody>
          <a:bodyPr/>
          <a:lstStyle>
            <a:lvl1pPr>
              <a:defRPr sz="900"/>
            </a:lvl1pPr>
          </a:lstStyle>
          <a:p>
            <a:fld id="{5B106E36-FD25-4E2D-B0AA-010F637433A0}" type="datetimeFigureOut">
              <a:rPr lang="ru-RU" smtClean="0"/>
              <a:pPr/>
              <a:t>17.03.2024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35856" y="6556248"/>
            <a:ext cx="5143120" cy="301752"/>
          </a:xfrm>
        </p:spPr>
        <p:txBody>
          <a:bodyPr/>
          <a:lstStyle>
            <a:lvl1pPr>
              <a:defRPr sz="9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410576" y="6556248"/>
            <a:ext cx="502920" cy="301752"/>
          </a:xfrm>
        </p:spPr>
        <p:txBody>
          <a:bodyPr/>
          <a:lstStyle>
            <a:lvl1pPr>
              <a:defRPr sz="900"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108192" y="6556248"/>
            <a:ext cx="2103120" cy="301752"/>
          </a:xfrm>
        </p:spPr>
        <p:txBody>
          <a:bodyPr/>
          <a:lstStyle>
            <a:lvl1pPr>
              <a:defRPr sz="900"/>
            </a:lvl1pPr>
          </a:lstStyle>
          <a:p>
            <a:fld id="{5B106E36-FD25-4E2D-B0AA-010F637433A0}" type="datetimeFigureOut">
              <a:rPr lang="ru-RU" smtClean="0"/>
              <a:pPr/>
              <a:t>17.03.2024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70432" y="6557169"/>
            <a:ext cx="4948072" cy="301752"/>
          </a:xfrm>
        </p:spPr>
        <p:txBody>
          <a:bodyPr/>
          <a:lstStyle>
            <a:lvl1pPr>
              <a:defRPr sz="9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17192" y="6556248"/>
            <a:ext cx="365760" cy="301752"/>
          </a:xfrm>
        </p:spPr>
        <p:txBody>
          <a:bodyPr/>
          <a:lstStyle>
            <a:lvl1pPr algn="ctr">
              <a:defRPr sz="900"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ый треугольник 10"/>
          <p:cNvSpPr/>
          <p:nvPr/>
        </p:nvSpPr>
        <p:spPr>
          <a:xfrm>
            <a:off x="7034" y="14068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rot="10800000" flipV="1">
            <a:off x="6468794" y="4948410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882808"/>
            <a:ext cx="8229600" cy="4572000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791456" y="6480969"/>
            <a:ext cx="2133600" cy="301752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17.03.2024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457200" y="6481890"/>
            <a:ext cx="4260056" cy="300831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589520" y="6480969"/>
            <a:ext cx="502920" cy="301752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marL="484632" algn="l" rtl="0" eaLnBrk="1" latinLnBrk="0" hangingPunct="1">
        <a:spcBef>
          <a:spcPct val="0"/>
        </a:spcBef>
        <a:buNone/>
        <a:defRPr kumimoji="0" sz="4200" kern="1200">
          <a:ln w="6350">
            <a:solidFill>
              <a:schemeClr val="accent1">
                <a:shade val="43000"/>
              </a:schemeClr>
            </a:solidFill>
          </a:ln>
          <a:solidFill>
            <a:schemeClr val="accent1">
              <a:tint val="83000"/>
              <a:satMod val="150000"/>
            </a:schemeClr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448056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85750" algn="l" rtl="0" eaLnBrk="1" latinLnBrk="0" hangingPunct="1">
        <a:spcBef>
          <a:spcPct val="20000"/>
        </a:spcBef>
        <a:buClr>
          <a:schemeClr val="accent1"/>
        </a:buClr>
        <a:buSzPct val="95000"/>
        <a:buFont typeface="Verdana"/>
        <a:buChar char="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6424" indent="-228600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10312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2910" y="1785926"/>
            <a:ext cx="7858180" cy="2428892"/>
          </a:xfrm>
        </p:spPr>
        <p:txBody>
          <a:bodyPr>
            <a:noAutofit/>
          </a:bodyPr>
          <a:lstStyle/>
          <a:p>
            <a:pPr algn="ctr"/>
            <a:r>
              <a:rPr lang="ru-RU" sz="5400" b="1" dirty="0" smtClean="0"/>
              <a:t>СТЕПЕНЬ С НАТУРАЛЬНЫМ ПОКАЗАТЕЛЕМ</a:t>
            </a:r>
            <a:endParaRPr lang="ru-RU" sz="5400" b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3635896" y="4509120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/>
            <a:r>
              <a:rPr lang="ru-RU" b="1" dirty="0">
                <a:solidFill>
                  <a:schemeClr val="tx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Автор: </a:t>
            </a:r>
            <a:r>
              <a:rPr lang="ru-RU" b="1" dirty="0" err="1">
                <a:solidFill>
                  <a:schemeClr val="tx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Асламова</a:t>
            </a:r>
            <a:r>
              <a:rPr lang="ru-RU" b="1" dirty="0">
                <a:solidFill>
                  <a:schemeClr val="tx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Л.Я., </a:t>
            </a:r>
          </a:p>
          <a:p>
            <a:pPr algn="r"/>
            <a:r>
              <a:rPr lang="ru-RU" b="1" dirty="0">
                <a:solidFill>
                  <a:schemeClr val="tx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учитель математики </a:t>
            </a:r>
          </a:p>
          <a:p>
            <a:pPr algn="r"/>
            <a:r>
              <a:rPr lang="ru-RU" b="1" dirty="0">
                <a:solidFill>
                  <a:schemeClr val="tx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МОУ </a:t>
            </a:r>
            <a:r>
              <a:rPr lang="ru-RU" b="1" dirty="0" err="1">
                <a:solidFill>
                  <a:schemeClr val="tx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Сынковская</a:t>
            </a:r>
            <a:r>
              <a:rPr lang="ru-RU" b="1" dirty="0">
                <a:solidFill>
                  <a:schemeClr val="tx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СОШ </a:t>
            </a:r>
          </a:p>
          <a:p>
            <a:pPr algn="r"/>
            <a:r>
              <a:rPr lang="ru-RU" b="1" dirty="0" err="1">
                <a:solidFill>
                  <a:schemeClr val="tx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г.о</a:t>
            </a:r>
            <a:r>
              <a:rPr lang="ru-RU" b="1" dirty="0">
                <a:solidFill>
                  <a:schemeClr val="tx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Подольск</a:t>
            </a:r>
            <a:r>
              <a:rPr lang="ru-RU" dirty="0">
                <a:solidFill>
                  <a:schemeClr val="tx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ru-RU" dirty="0">
              <a:solidFill>
                <a:schemeClr val="tx1">
                  <a:lumMod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V.</a:t>
            </a:r>
            <a:r>
              <a:rPr lang="ru-RU" dirty="0" smtClean="0"/>
              <a:t>Работа в группах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smtClean="0"/>
              <a:t>Упростить выражение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4" name="Рисунок 3" descr="Новый рисунок (1).bmp"/>
          <p:cNvPicPr>
            <a:picLocks noChangeAspect="1"/>
          </p:cNvPicPr>
          <p:nvPr/>
        </p:nvPicPr>
        <p:blipFill>
          <a:blip r:embed="rId2"/>
          <a:srcRect l="13829" t="39356" r="9649" b="22928"/>
          <a:stretch>
            <a:fillRect/>
          </a:stretch>
        </p:blipFill>
        <p:spPr>
          <a:xfrm>
            <a:off x="0" y="3143248"/>
            <a:ext cx="9280728" cy="2571768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 smtClean="0"/>
              <a:t>Проверь себя сам (работа по вариантам)</a:t>
            </a:r>
            <a:endParaRPr lang="ru-RU" sz="3200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 l="13104" t="26007" r="53514" b="22430"/>
          <a:stretch>
            <a:fillRect/>
          </a:stretch>
        </p:blipFill>
        <p:spPr bwMode="auto">
          <a:xfrm>
            <a:off x="-1" y="1643050"/>
            <a:ext cx="4359883" cy="37862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/>
          <a:srcRect l="14861" t="38281" r="53843" b="14844"/>
          <a:stretch>
            <a:fillRect/>
          </a:stretch>
        </p:blipFill>
        <p:spPr bwMode="auto">
          <a:xfrm>
            <a:off x="4393439" y="2857496"/>
            <a:ext cx="4750561" cy="4000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214280" y="1142984"/>
          <a:ext cx="8715440" cy="44291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43088"/>
                <a:gridCol w="1743088"/>
                <a:gridCol w="1743088"/>
                <a:gridCol w="1743088"/>
                <a:gridCol w="1743088"/>
              </a:tblGrid>
              <a:tr h="703614">
                <a:tc>
                  <a:txBody>
                    <a:bodyPr/>
                    <a:lstStyle/>
                    <a:p>
                      <a:r>
                        <a:rPr lang="ru-RU" dirty="0" smtClean="0"/>
                        <a:t>Группа</a:t>
                      </a:r>
                      <a:r>
                        <a:rPr lang="ru-RU" baseline="0" dirty="0" smtClean="0"/>
                        <a:t> 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Группа 2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Группа 3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Групп 4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Группа</a:t>
                      </a:r>
                      <a:r>
                        <a:rPr lang="ru-RU" baseline="0" dirty="0" smtClean="0"/>
                        <a:t> 5</a:t>
                      </a:r>
                      <a:endParaRPr lang="ru-RU" dirty="0"/>
                    </a:p>
                  </a:txBody>
                  <a:tcPr/>
                </a:tc>
              </a:tr>
              <a:tr h="3725542">
                <a:tc>
                  <a:txBody>
                    <a:bodyPr/>
                    <a:lstStyle/>
                    <a:p>
                      <a:pPr algn="l"/>
                      <a:r>
                        <a:rPr lang="ru-RU" sz="1800" dirty="0" smtClean="0"/>
                        <a:t>Сформулируйте и проиллюстрируйте на примере правило умножения степеней с одинаковыми</a:t>
                      </a:r>
                      <a:r>
                        <a:rPr lang="ru-RU" sz="1800" baseline="0" dirty="0" smtClean="0"/>
                        <a:t> основаниями.</a:t>
                      </a:r>
                      <a:endParaRPr lang="ru-RU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Сформулируйте и проиллюстрируйте на примере правило деления</a:t>
                      </a:r>
                      <a:r>
                        <a:rPr lang="ru-RU" baseline="0" dirty="0" smtClean="0"/>
                        <a:t> степеней с одинаковыми основаниями.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Сформулируйте и проиллюстрируйте на примере правило возведения степени в степень.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Сформулируйте</a:t>
                      </a:r>
                      <a:r>
                        <a:rPr lang="ru-RU" baseline="0" dirty="0" smtClean="0"/>
                        <a:t> и проиллюстрируйте на примере правило возведения в степень произведения.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Сформулируйте</a:t>
                      </a:r>
                      <a:r>
                        <a:rPr lang="ru-RU" baseline="0" dirty="0" smtClean="0"/>
                        <a:t> и проиллюстрируйте на примере правило возведения в степень дроби.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1571612"/>
            <a:ext cx="8229600" cy="223281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1)Сформулируйте определение степени числа с натуральным показателем</a:t>
            </a:r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2)Выполните действия.</a:t>
            </a:r>
            <a:endParaRPr lang="ru-RU" dirty="0"/>
          </a:p>
        </p:txBody>
      </p:sp>
      <p:pic>
        <p:nvPicPr>
          <p:cNvPr id="5" name="Содержимое 4" descr="Новый рисунок.bmp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928926" y="1428736"/>
            <a:ext cx="2714644" cy="4955805"/>
          </a:xfr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 smtClean="0"/>
              <a:t>3)При каком значении </a:t>
            </a:r>
            <a:r>
              <a:rPr lang="en-US" sz="3200" dirty="0" smtClean="0"/>
              <a:t>x</a:t>
            </a:r>
            <a:r>
              <a:rPr lang="ru-RU" sz="3200" dirty="0" smtClean="0"/>
              <a:t> выполняется равенство</a:t>
            </a:r>
            <a:endParaRPr lang="ru-RU" sz="3200" dirty="0"/>
          </a:p>
        </p:txBody>
      </p:sp>
      <p:pic>
        <p:nvPicPr>
          <p:cNvPr id="4" name="Содержимое 3" descr="Новый рисунок1.bmp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714612" y="1598924"/>
            <a:ext cx="3143272" cy="4995001"/>
          </a:xfr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14290"/>
            <a:ext cx="8229600" cy="1399032"/>
          </a:xfrm>
        </p:spPr>
        <p:txBody>
          <a:bodyPr>
            <a:normAutofit/>
          </a:bodyPr>
          <a:lstStyle/>
          <a:p>
            <a:r>
              <a:rPr lang="en-US" sz="3200" dirty="0" smtClean="0"/>
              <a:t>4)</a:t>
            </a:r>
            <a:r>
              <a:rPr lang="ru-RU" sz="3200" dirty="0" smtClean="0"/>
              <a:t>Определите знак выражений, не выполняя вычислений</a:t>
            </a:r>
            <a:endParaRPr lang="ru-RU" sz="3200" dirty="0"/>
          </a:p>
        </p:txBody>
      </p:sp>
      <p:pic>
        <p:nvPicPr>
          <p:cNvPr id="4" name="Содержимое 3" descr="Новый рисунок2.bmp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14282" y="2643182"/>
            <a:ext cx="8654491" cy="2525631"/>
          </a:xfr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5)Упростите</a:t>
            </a:r>
            <a:endParaRPr lang="ru-RU" dirty="0"/>
          </a:p>
        </p:txBody>
      </p:sp>
      <p:pic>
        <p:nvPicPr>
          <p:cNvPr id="4" name="Содержимое 3" descr="Новый рисунок3.bmp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000100" y="2071678"/>
            <a:ext cx="6652728" cy="3782924"/>
          </a:xfr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IV.</a:t>
            </a:r>
            <a:r>
              <a:rPr lang="ru-RU" u="sng" dirty="0" smtClean="0"/>
              <a:t>Математический диктант</a:t>
            </a:r>
            <a:endParaRPr lang="ru-RU" u="sng" dirty="0"/>
          </a:p>
        </p:txBody>
      </p:sp>
      <p:pic>
        <p:nvPicPr>
          <p:cNvPr id="4" name="Содержимое 3" descr="Новый рисунок4.bmp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28662" y="1571612"/>
            <a:ext cx="2004951" cy="4738976"/>
          </a:xfrm>
        </p:spPr>
      </p:pic>
      <p:pic>
        <p:nvPicPr>
          <p:cNvPr id="5" name="Рисунок 4" descr="Новый рисунок5.bmp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00694" y="1428736"/>
            <a:ext cx="1618997" cy="4803616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Ответы:</a:t>
            </a:r>
            <a:endParaRPr lang="ru-RU" dirty="0"/>
          </a:p>
        </p:txBody>
      </p:sp>
      <p:pic>
        <p:nvPicPr>
          <p:cNvPr id="4" name="Содержимое 3" descr="Новый рисунок6.bmp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071538" y="1643050"/>
            <a:ext cx="1595389" cy="4265567"/>
          </a:xfrm>
        </p:spPr>
      </p:pic>
      <p:pic>
        <p:nvPicPr>
          <p:cNvPr id="5" name="Рисунок 4" descr="Новый рисунок7.bmp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13772" y="1643050"/>
            <a:ext cx="1487054" cy="4246532"/>
          </a:xfrm>
          <a:prstGeom prst="rect">
            <a:avLst/>
          </a:prstGeom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Яркая">
  <a:themeElements>
    <a:clrScheme name="Официальная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Ярк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Яркая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88</TotalTime>
  <Words>128</Words>
  <Application>Microsoft Office PowerPoint</Application>
  <PresentationFormat>Экран (4:3)</PresentationFormat>
  <Paragraphs>25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5" baseType="lpstr">
      <vt:lpstr>Century Gothic</vt:lpstr>
      <vt:lpstr>Verdana</vt:lpstr>
      <vt:lpstr>Wingdings 2</vt:lpstr>
      <vt:lpstr>Яркая</vt:lpstr>
      <vt:lpstr>СТЕПЕНЬ С НАТУРАЛЬНЫМ ПОКАЗАТЕЛЕМ</vt:lpstr>
      <vt:lpstr>Презентация PowerPoint</vt:lpstr>
      <vt:lpstr>1)Сформулируйте определение степени числа с натуральным показателем</vt:lpstr>
      <vt:lpstr>2)Выполните действия.</vt:lpstr>
      <vt:lpstr>3)При каком значении x выполняется равенство</vt:lpstr>
      <vt:lpstr>4)Определите знак выражений, не выполняя вычислений</vt:lpstr>
      <vt:lpstr>5)Упростите</vt:lpstr>
      <vt:lpstr>IV.Математический диктант</vt:lpstr>
      <vt:lpstr>Ответы:</vt:lpstr>
      <vt:lpstr>V.Работа в группах</vt:lpstr>
      <vt:lpstr>Проверь себя сам (работа по вариантам)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СТЕПЕНЬ С НАТУРАЛЬНЫМ ПОКАЗАТЕЛЕМ</dc:title>
  <dc:creator>кабинет209</dc:creator>
  <cp:lastModifiedBy>Татьяна Кишмарова</cp:lastModifiedBy>
  <cp:revision>11</cp:revision>
  <dcterms:created xsi:type="dcterms:W3CDTF">2019-02-06T04:57:42Z</dcterms:created>
  <dcterms:modified xsi:type="dcterms:W3CDTF">2024-03-17T06:04:05Z</dcterms:modified>
</cp:coreProperties>
</file>