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66" r:id="rId4"/>
    <p:sldId id="267" r:id="rId5"/>
    <p:sldId id="258" r:id="rId6"/>
    <p:sldId id="259" r:id="rId7"/>
    <p:sldId id="260" r:id="rId8"/>
    <p:sldId id="261" r:id="rId9"/>
    <p:sldId id="262" r:id="rId10"/>
    <p:sldId id="263" r:id="rId11"/>
    <p:sldId id="269" r:id="rId12"/>
    <p:sldId id="271" r:id="rId13"/>
    <p:sldId id="268" r:id="rId14"/>
    <p:sldId id="270" r:id="rId15"/>
    <p:sldId id="264" r:id="rId16"/>
    <p:sldId id="26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5986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302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5083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7580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649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423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1328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170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3299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3818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8515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19.11.2023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7576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19.11.2023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3874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19.11.2023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4768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19.11.2023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493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19.11.2023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5519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19.11.2023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0964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19.11.2023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287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19.11.2023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2015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19.11.2023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7896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19.11.2023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980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19.11.2023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829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453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19.11.2023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31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201622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геометрии в 7 классе «Медиана, биссектриса, высота треугольника»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717032"/>
            <a:ext cx="8424936" cy="2713856"/>
          </a:xfrm>
        </p:spPr>
        <p:txBody>
          <a:bodyPr>
            <a:normAutofit fontScale="77500" lnSpcReduction="20000"/>
          </a:bodyPr>
          <a:lstStyle/>
          <a:p>
            <a:pPr lvl="0" algn="r">
              <a:spcAft>
                <a:spcPts val="0"/>
              </a:spcAft>
              <a:buSzPts val="1400"/>
              <a:tabLst>
                <a:tab pos="-270510" algn="l"/>
                <a:tab pos="5850890" algn="r"/>
              </a:tabLst>
            </a:pPr>
            <a:r>
              <a:rPr lang="ru-RU" sz="2400" b="1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Тоомсалу</a:t>
            </a:r>
            <a:r>
              <a:rPr lang="ru-RU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К.В.,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муниципальное бюджетное </a:t>
            </a:r>
            <a:endParaRPr lang="ru-RU" sz="2400" dirty="0" smtClean="0">
              <a:solidFill>
                <a:srgbClr val="7030A0"/>
              </a:solidFill>
              <a:latin typeface="Times New Roman"/>
              <a:ea typeface="Times New Roman"/>
              <a:cs typeface="Times New Roman"/>
            </a:endParaRPr>
          </a:p>
          <a:p>
            <a:pPr lvl="0" algn="r">
              <a:spcAft>
                <a:spcPts val="0"/>
              </a:spcAft>
              <a:buSzPts val="1400"/>
              <a:tabLst>
                <a:tab pos="-270510" algn="l"/>
                <a:tab pos="5850890" algn="r"/>
              </a:tabLst>
            </a:pP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общеобразовательное учреждение</a:t>
            </a:r>
          </a:p>
          <a:p>
            <a:pPr lvl="0" algn="r">
              <a:spcAft>
                <a:spcPts val="0"/>
              </a:spcAft>
              <a:buSzPts val="1400"/>
              <a:tabLst>
                <a:tab pos="-270510" algn="l"/>
                <a:tab pos="5850890" algn="r"/>
              </a:tabLst>
            </a:pP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Нижнесуэтукская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средняя школа</a:t>
            </a: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»,</a:t>
            </a:r>
          </a:p>
          <a:p>
            <a:pPr lvl="0" algn="r">
              <a:spcAft>
                <a:spcPts val="0"/>
              </a:spcAft>
              <a:buSzPts val="1400"/>
              <a:tabLst>
                <a:tab pos="-270510" algn="l"/>
                <a:tab pos="5850890" algn="r"/>
              </a:tabLst>
            </a:pP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учитель математики; </a:t>
            </a:r>
            <a:endParaRPr lang="ru-RU" sz="2400" dirty="0" smtClean="0">
              <a:solidFill>
                <a:srgbClr val="7030A0"/>
              </a:solidFill>
              <a:latin typeface="Times New Roman"/>
              <a:ea typeface="Times New Roman"/>
              <a:cs typeface="Times New Roman"/>
            </a:endParaRPr>
          </a:p>
          <a:p>
            <a:pPr lvl="0" algn="r">
              <a:spcAft>
                <a:spcPts val="0"/>
              </a:spcAft>
              <a:buSzPts val="1400"/>
              <a:tabLst>
                <a:tab pos="-270510" algn="l"/>
                <a:tab pos="5850890" algn="r"/>
              </a:tabLst>
            </a:pP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Афанасьева Н.Е.,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муниципальное бюджетное </a:t>
            </a:r>
            <a:endParaRPr lang="ru-RU" sz="2400" dirty="0" smtClean="0">
              <a:solidFill>
                <a:srgbClr val="7030A0"/>
              </a:solidFill>
              <a:latin typeface="Times New Roman"/>
              <a:ea typeface="Times New Roman"/>
              <a:cs typeface="Times New Roman"/>
            </a:endParaRPr>
          </a:p>
          <a:p>
            <a:pPr lvl="0" algn="r">
              <a:spcAft>
                <a:spcPts val="0"/>
              </a:spcAft>
              <a:buSzPts val="1400"/>
              <a:tabLst>
                <a:tab pos="-270510" algn="l"/>
                <a:tab pos="5850890" algn="r"/>
              </a:tabLst>
            </a:pP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общеобразовательное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учреждение </a:t>
            </a:r>
            <a:endParaRPr lang="ru-RU" sz="2400" dirty="0" smtClean="0">
              <a:solidFill>
                <a:srgbClr val="7030A0"/>
              </a:solidFill>
              <a:latin typeface="Times New Roman"/>
              <a:ea typeface="Times New Roman"/>
              <a:cs typeface="Times New Roman"/>
            </a:endParaRPr>
          </a:p>
          <a:p>
            <a:pPr lvl="0" algn="r">
              <a:spcAft>
                <a:spcPts val="0"/>
              </a:spcAft>
              <a:buSzPts val="1400"/>
              <a:tabLst>
                <a:tab pos="-270510" algn="l"/>
                <a:tab pos="5850890" algn="r"/>
              </a:tabLst>
            </a:pP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Разъезженская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средняя школа</a:t>
            </a: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»,</a:t>
            </a:r>
          </a:p>
          <a:p>
            <a:pPr lvl="0" algn="r">
              <a:spcAft>
                <a:spcPts val="0"/>
              </a:spcAft>
              <a:buSzPts val="1400"/>
              <a:tabLst>
                <a:tab pos="-270510" algn="l"/>
                <a:tab pos="5850890" algn="r"/>
              </a:tabLst>
            </a:pP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учитель </a:t>
            </a: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математики</a:t>
            </a:r>
          </a:p>
          <a:p>
            <a:pPr lvl="0">
              <a:spcAft>
                <a:spcPts val="0"/>
              </a:spcAft>
              <a:buSzPts val="1400"/>
              <a:tabLst>
                <a:tab pos="-270510" algn="l"/>
                <a:tab pos="5850890" algn="r"/>
              </a:tabLs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2023г.</a:t>
            </a:r>
            <a:endParaRPr lang="ru-RU" sz="2400" b="1" dirty="0">
              <a:solidFill>
                <a:srgbClr val="FF0000"/>
              </a:solidFill>
              <a:effectLst/>
              <a:latin typeface="Times New Roman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6929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e7.pngegg.com/pngimages/232/698/png-clipart-equilateral-triangle-geometry-isosceles-triangle-equilateral-polygon-triangle-angle-triangle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11" y="764704"/>
            <a:ext cx="5976664" cy="518457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Прямая со стрелкой 3"/>
          <p:cNvCxnSpPr>
            <a:endCxn id="2" idx="2"/>
          </p:cNvCxnSpPr>
          <p:nvPr/>
        </p:nvCxnSpPr>
        <p:spPr>
          <a:xfrm>
            <a:off x="4402743" y="908720"/>
            <a:ext cx="0" cy="50405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131840" y="5589240"/>
            <a:ext cx="72008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292080" y="5589240"/>
            <a:ext cx="72008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трелка углом 11"/>
          <p:cNvSpPr/>
          <p:nvPr/>
        </p:nvSpPr>
        <p:spPr>
          <a:xfrm flipH="1">
            <a:off x="4402742" y="5157192"/>
            <a:ext cx="601305" cy="612068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00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  <a:tabLst>
                <a:tab pos="1543050" algn="l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В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ра</a:t>
            </a:r>
            <a:r>
              <a:rPr lang="ru-RU" b="1" dirty="0" err="1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З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ностороннем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треугольнике медиана, биссектриса и высота - разные отрезки.</a:t>
            </a:r>
            <a:endParaRPr lang="ru-RU" sz="2000" dirty="0"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dirty="0" smtClean="0">
                <a:latin typeface="Times New Roman"/>
                <a:ea typeface="Calibri"/>
              </a:rPr>
              <a:t>2)В </a:t>
            </a:r>
            <a:r>
              <a:rPr lang="ru-RU" dirty="0" err="1">
                <a:latin typeface="Times New Roman"/>
                <a:ea typeface="Calibri"/>
              </a:rPr>
              <a:t>ра</a:t>
            </a:r>
            <a:r>
              <a:rPr lang="ru-RU" b="1" dirty="0" err="1">
                <a:solidFill>
                  <a:srgbClr val="FF0000"/>
                </a:solidFill>
                <a:latin typeface="Times New Roman"/>
                <a:ea typeface="Calibri"/>
              </a:rPr>
              <a:t>В</a:t>
            </a:r>
            <a:r>
              <a:rPr lang="ru-RU" dirty="0" err="1">
                <a:latin typeface="Times New Roman"/>
                <a:ea typeface="Calibri"/>
              </a:rPr>
              <a:t>ностороннем</a:t>
            </a:r>
            <a:r>
              <a:rPr lang="ru-RU" dirty="0">
                <a:latin typeface="Times New Roman"/>
                <a:ea typeface="Calibri"/>
              </a:rPr>
              <a:t> треугольнике  медиана, биссектриса и высота – один и тот же отрезок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014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7719245"/>
              </p:ext>
            </p:extLst>
          </p:nvPr>
        </p:nvGraphicFramePr>
        <p:xfrm>
          <a:off x="107504" y="188640"/>
          <a:ext cx="8784976" cy="6480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6257"/>
                <a:gridCol w="4139878"/>
                <a:gridCol w="2838841"/>
              </a:tblGrid>
              <a:tr h="1311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Понятие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понятия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2000" dirty="0" smtClean="0">
                          <a:effectLst/>
                        </a:rPr>
                        <a:t>Чертеж</a:t>
                      </a:r>
                      <a:endParaRPr lang="ru-RU" sz="2000" dirty="0">
                        <a:effectLst/>
                      </a:endParaRPr>
                    </a:p>
                  </a:txBody>
                  <a:tcPr marL="68580" marR="68580" marT="0" marB="0"/>
                </a:tc>
              </a:tr>
              <a:tr h="21910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Медиана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191125" algn="l"/>
                        </a:tabLst>
                      </a:pP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452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Биссектриса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191125" algn="l"/>
                        </a:tabLst>
                      </a:pP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29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Высота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191125" algn="l"/>
                        </a:tabLst>
                      </a:pP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288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89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3992968"/>
              </p:ext>
            </p:extLst>
          </p:nvPr>
        </p:nvGraphicFramePr>
        <p:xfrm>
          <a:off x="179512" y="404664"/>
          <a:ext cx="8784976" cy="63367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6257"/>
                <a:gridCol w="4139878"/>
                <a:gridCol w="2838841"/>
              </a:tblGrid>
              <a:tr h="822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Понятие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понятия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2000" dirty="0" smtClean="0">
                          <a:effectLst/>
                        </a:rPr>
                        <a:t>Чертеж</a:t>
                      </a:r>
                      <a:endParaRPr lang="ru-RU" sz="2000" dirty="0">
                        <a:effectLst/>
                      </a:endParaRPr>
                    </a:p>
                  </a:txBody>
                  <a:tcPr marL="68580" marR="68580" marT="0" marB="0"/>
                </a:tc>
              </a:tr>
              <a:tr h="18244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Медиана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191125" algn="l"/>
                        </a:tabLs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отрезок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191125" algn="l"/>
                        </a:tabLst>
                        <a:defRPr/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выходящий из вершины угла к середине противолежащей стороны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191125" algn="l"/>
                        </a:tabLst>
                      </a:pP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5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Биссектриса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191125" algn="l"/>
                        </a:tabLs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отрезок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191125" algn="l"/>
                        </a:tabLst>
                        <a:defRPr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выходящий из вершины угла к противолежащей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стороне и делящий угол пополам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191125" algn="l"/>
                        </a:tabLst>
                      </a:pP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201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Высота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191125" algn="l"/>
                        </a:tabLs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отрезок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191125" algn="l"/>
                        </a:tabLst>
                        <a:defRPr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выходящий из вершины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угла перпендикулярно противолежащей стороне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191125" algn="l"/>
                        </a:tabLs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191125" algn="l"/>
                        </a:tabLst>
                      </a:pP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Равнобедренный треугольник 7"/>
          <p:cNvSpPr/>
          <p:nvPr/>
        </p:nvSpPr>
        <p:spPr>
          <a:xfrm>
            <a:off x="6372200" y="1700808"/>
            <a:ext cx="1793379" cy="1296144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9" name="Прямая соединительная линия 8"/>
          <p:cNvCxnSpPr>
            <a:stCxn id="8" idx="2"/>
            <a:endCxn id="8" idx="5"/>
          </p:cNvCxnSpPr>
          <p:nvPr/>
        </p:nvCxnSpPr>
        <p:spPr>
          <a:xfrm flipV="1">
            <a:off x="6372200" y="2348880"/>
            <a:ext cx="1345034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7380312" y="1844824"/>
            <a:ext cx="216024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7717234" y="2492896"/>
            <a:ext cx="311150" cy="1800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Равнобедренный треугольник 14"/>
          <p:cNvSpPr/>
          <p:nvPr/>
        </p:nvSpPr>
        <p:spPr>
          <a:xfrm>
            <a:off x="6590592" y="3429000"/>
            <a:ext cx="1356593" cy="1530102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16" name="Прямая соединительная линия 15"/>
          <p:cNvCxnSpPr>
            <a:stCxn id="15" idx="4"/>
          </p:cNvCxnSpPr>
          <p:nvPr/>
        </p:nvCxnSpPr>
        <p:spPr>
          <a:xfrm flipH="1" flipV="1">
            <a:off x="6876256" y="4293096"/>
            <a:ext cx="1070929" cy="6660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Скругленная соединительная линия 17"/>
          <p:cNvCxnSpPr/>
          <p:nvPr/>
        </p:nvCxnSpPr>
        <p:spPr>
          <a:xfrm rot="5400000">
            <a:off x="7709496" y="4705846"/>
            <a:ext cx="171053" cy="155575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Скругленная соединительная линия 20"/>
          <p:cNvCxnSpPr/>
          <p:nvPr/>
        </p:nvCxnSpPr>
        <p:spPr>
          <a:xfrm rot="10800000" flipV="1">
            <a:off x="7596336" y="4869160"/>
            <a:ext cx="120898" cy="89942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Равнобедренный треугольник 22"/>
          <p:cNvSpPr/>
          <p:nvPr/>
        </p:nvSpPr>
        <p:spPr>
          <a:xfrm>
            <a:off x="6541360" y="5154635"/>
            <a:ext cx="2230848" cy="1268760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24" name="Прямая соединительная линия 23"/>
          <p:cNvCxnSpPr>
            <a:stCxn id="23" idx="0"/>
            <a:endCxn id="23" idx="3"/>
          </p:cNvCxnSpPr>
          <p:nvPr/>
        </p:nvCxnSpPr>
        <p:spPr>
          <a:xfrm>
            <a:off x="7656784" y="5154635"/>
            <a:ext cx="0" cy="12687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7618445" y="6179190"/>
            <a:ext cx="21873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7790862" y="6162747"/>
            <a:ext cx="0" cy="2606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108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8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134-136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5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05b7907890742b48f36944f97abfa8e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95513"/>
            <a:ext cx="8667378" cy="6401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59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484784"/>
            <a:ext cx="7408333" cy="464137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653"/>
            <a:ext cx="8712968" cy="6892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899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1638641"/>
            <a:ext cx="9311035" cy="5589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330973" y="3140968"/>
            <a:ext cx="48505" cy="2088232"/>
          </a:xfrm>
          <a:prstGeom prst="line">
            <a:avLst/>
          </a:prstGeom>
          <a:ln w="76200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355225" y="3140968"/>
            <a:ext cx="792839" cy="2088232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355225" y="3140968"/>
            <a:ext cx="468427" cy="2088232"/>
          </a:xfrm>
          <a:prstGeom prst="line">
            <a:avLst/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604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Определения понятий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6446952"/>
              </p:ext>
            </p:extLst>
          </p:nvPr>
        </p:nvGraphicFramePr>
        <p:xfrm>
          <a:off x="871538" y="2674938"/>
          <a:ext cx="740886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2216"/>
                <a:gridCol w="1852216"/>
                <a:gridCol w="1852216"/>
                <a:gridCol w="1852216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Понятие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Что?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Откуда?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Куда\как?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310263"/>
              </p:ext>
            </p:extLst>
          </p:nvPr>
        </p:nvGraphicFramePr>
        <p:xfrm>
          <a:off x="899592" y="4797152"/>
          <a:ext cx="7344816" cy="841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6204"/>
                <a:gridCol w="1836204"/>
                <a:gridCol w="1836204"/>
                <a:gridCol w="1836204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Медиана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отрезок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 вершины угла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 середине противолежащей стороны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977749"/>
              </p:ext>
            </p:extLst>
          </p:nvPr>
        </p:nvGraphicFramePr>
        <p:xfrm>
          <a:off x="899592" y="3429000"/>
          <a:ext cx="7344816" cy="1121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6204"/>
                <a:gridCol w="1836204"/>
                <a:gridCol w="1836204"/>
                <a:gridCol w="1836204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ысота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отрезок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 вершины угла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 противолежащей стороне под прямым углом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259151"/>
              </p:ext>
            </p:extLst>
          </p:nvPr>
        </p:nvGraphicFramePr>
        <p:xfrm>
          <a:off x="899592" y="5877272"/>
          <a:ext cx="7344816" cy="560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6204"/>
                <a:gridCol w="1836204"/>
                <a:gridCol w="1836204"/>
                <a:gridCol w="1836204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Биссектриса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отрезок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 вершины угла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430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делит угол пополам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3129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397866"/>
            <a:ext cx="7884865" cy="57282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298" y="404664"/>
            <a:ext cx="2736304" cy="3665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303" y="397865"/>
            <a:ext cx="5518373" cy="207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602" y="2708920"/>
            <a:ext cx="5363640" cy="1715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21088"/>
            <a:ext cx="5031656" cy="194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703" y="550265"/>
            <a:ext cx="5518373" cy="207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247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9" y="692696"/>
            <a:ext cx="7596832" cy="543346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75969"/>
            <a:ext cx="752276" cy="71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530"/>
            <a:ext cx="4039907" cy="3031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112" y="337186"/>
            <a:ext cx="3082081" cy="3024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130327"/>
            <a:ext cx="4038600" cy="305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5793" y="3115194"/>
            <a:ext cx="2819400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282727"/>
            <a:ext cx="4047312" cy="3064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335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692696"/>
            <a:ext cx="7408333" cy="543346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43" y="692697"/>
            <a:ext cx="8192493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>
            <a:off x="5220072" y="1988840"/>
            <a:ext cx="360040" cy="3384376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4716016" y="1988840"/>
            <a:ext cx="864096" cy="3384376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20061" y="538918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М</a:t>
            </a:r>
            <a:endParaRPr lang="ru-RU" sz="2000" b="1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5004048" y="1988840"/>
            <a:ext cx="576064" cy="3384376"/>
          </a:xfrm>
          <a:prstGeom prst="line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860032" y="537321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220072" y="5557511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Н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92849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e7.pngegg.com/pngimages/232/698/png-clipart-equilateral-triangle-geometry-isosceles-triangle-equilateral-polygon-triangle-angle-triangle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764704"/>
            <a:ext cx="5976664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142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242</TotalTime>
  <Words>165</Words>
  <Application>Microsoft Office PowerPoint</Application>
  <PresentationFormat>Экран (4:3)</PresentationFormat>
  <Paragraphs>53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Волна</vt:lpstr>
      <vt:lpstr>Тема Office</vt:lpstr>
      <vt:lpstr>1_Волна</vt:lpstr>
      <vt:lpstr>Урок геометрии в 7 классе «Медиана, биссектриса, высота треугольника»</vt:lpstr>
      <vt:lpstr>Презентация PowerPoint</vt:lpstr>
      <vt:lpstr>Презентация PowerPoint</vt:lpstr>
      <vt:lpstr>Презентация PowerPoint</vt:lpstr>
      <vt:lpstr>Определения понятий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Вывод:</vt:lpstr>
      <vt:lpstr>Презентация PowerPoint</vt:lpstr>
      <vt:lpstr>Презентация PowerPoint</vt:lpstr>
      <vt:lpstr>Домашнее задание: 134-136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Наталья</cp:lastModifiedBy>
  <cp:revision>29</cp:revision>
  <dcterms:modified xsi:type="dcterms:W3CDTF">2023-11-19T00:44:38Z</dcterms:modified>
</cp:coreProperties>
</file>