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79" r:id="rId5"/>
    <p:sldId id="259" r:id="rId6"/>
    <p:sldId id="258" r:id="rId7"/>
    <p:sldId id="260" r:id="rId8"/>
    <p:sldId id="261" r:id="rId9"/>
    <p:sldId id="275" r:id="rId10"/>
    <p:sldId id="274" r:id="rId11"/>
    <p:sldId id="276" r:id="rId12"/>
    <p:sldId id="273" r:id="rId13"/>
    <p:sldId id="277" r:id="rId14"/>
    <p:sldId id="278" r:id="rId15"/>
    <p:sldId id="262" r:id="rId16"/>
    <p:sldId id="263" r:id="rId17"/>
    <p:sldId id="264" r:id="rId18"/>
    <p:sldId id="265" r:id="rId19"/>
    <p:sldId id="281" r:id="rId20"/>
    <p:sldId id="282" r:id="rId21"/>
    <p:sldId id="28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0B7F9-BDD1-103E-D2A6-90384A611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5CB3C3-8207-7B90-D760-8563125E7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4DBB78-75DD-0646-BCAB-0F6706F46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DC130D-2D73-8B53-3F25-BE57AC455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33C63D-E955-1648-4F20-D507B4946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049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CA1EC-4877-BBF8-7618-5BA67BBC8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1710E22-1110-D544-0420-CCCF1CB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AFA516-862A-4CB5-4AF6-17E428522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28136C-FA42-E97F-D750-BE03D9A02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13F00D-C12A-75A4-7AA0-D26D049EC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76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42F821-FAAE-F5D7-E311-E0CC12DEA2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E30DCB-E5A7-5B6B-81BD-A84941287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80BA56-5013-D500-CEAA-0311C309A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587F47-321C-FBFA-76EB-30EA63615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94848-7B17-A26D-E985-831122BB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56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2AEBFE-13BC-22D8-5DA4-23FFD934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1894A8-9072-5947-921E-67B1564F4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A8513B-9411-26B2-2F22-F0F2C9AE3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37723E-AF54-C0AA-BEA8-57BAB5A1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A80EC3-1BBF-F3D9-8F09-E650C64CC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57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337D1-04FC-35CF-1EDB-2FD633823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3B3238-61FB-E6AB-257A-3B13A80F2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576C0A-D09C-91C7-A7A6-3884F6164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EF9B3C-DA7C-872F-6B49-46978E01C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29E3E4-B1A1-82A2-8191-430E56F19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33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EB6FC-DBA7-A443-2356-A639FFF99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BA24F-51D0-8C41-DB4C-6FBE2E5DE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177383-8F56-E649-9A16-3B7B937AF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678AD7-D226-B377-7408-584619D0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7D4E40-B865-DA07-FD99-AB3E3B2F5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70CCE3-CC6C-AEED-77AA-B09C4AB57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49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C14EF-6BB4-48B4-B556-EC2B2233F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35C7FD-1F58-ABB1-3430-132B6DE03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3A3282-AB0B-215C-374C-639BED3B8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FCD1F0-DE0F-F895-0B3C-CDF0E76A2B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210130-FE68-1720-0583-166938A3F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C6D2708-CA5E-AD76-52C9-360B00BF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0BC78C6-46E2-9B48-D3A2-4E3D656DF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2AFDCC3-BB89-90CD-6519-FABF421FB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526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F0787-05A3-A1FB-B613-89965EA52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E28EAE-7D55-E328-8297-9924B6E1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4D83D1-D2B9-56ED-2E76-C266D073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EC83ED1-E8AA-3E81-126F-98D080E02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2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A962CD-5C57-4D23-7B2A-F6718D18A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7853E2D-AECA-47F8-228C-A5344AE0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4BE591-E9F8-34C7-CDB7-B9968E50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41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F0C205-D3E9-8012-2125-041E90F8D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336122-2BB1-32FA-ACD1-A9F37AED2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36DF5D-7027-DE3B-14AE-FCF1264EA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F1B192-0091-6235-A5AD-9D6BFB6D0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661F7D-FB5A-325D-6E38-69A4CE31C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EC5622-6C64-1B78-2FFA-8664D3066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0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272F9-0DB8-141A-EA3F-47CA04C72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89DD54-FD08-1446-DDDC-F83F97816E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1DD629-E09C-09BC-43B3-E2F8D2A84B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A395B9-BF43-43DD-6FD8-4DF00EAE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4157B8-2F53-65A7-9273-B1DC1FDDE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E3443F-C583-24B1-D994-26B02CC66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0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4084ED-DEED-B025-5767-B97549783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5A1528-2B2F-5B9B-5845-C6F96BC71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8E9E41-B854-D424-A8D2-1C7697B7D4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BB1AA-08EC-459E-B7CB-E256CDDDD0D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5873FD-D28C-A58F-1623-91FC806276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2ACBC0-3348-6DCE-F2B4-E5D08E89C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DE73A-E29C-46C1-B5A3-1D10850AE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19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6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5.jpeg"/><Relationship Id="rId2" Type="http://schemas.openxmlformats.org/officeDocument/2006/relationships/audio" Target="../media/media1.mp3"/><Relationship Id="rId16" Type="http://schemas.openxmlformats.org/officeDocument/2006/relationships/image" Target="../media/image2.jp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slideLayout" Target="../slideLayouts/slideLayout7.xml"/><Relationship Id="rId10" Type="http://schemas.openxmlformats.org/officeDocument/2006/relationships/audio" Target="../media/media5.mp3"/><Relationship Id="rId19" Type="http://schemas.openxmlformats.org/officeDocument/2006/relationships/image" Target="../media/image16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C84B8F-AFA0-6E88-EE68-70BE5DA6E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t="33846" r="8017" b="16513"/>
          <a:stretch/>
        </p:blipFill>
        <p:spPr>
          <a:xfrm>
            <a:off x="0" y="0"/>
            <a:ext cx="12192000" cy="69914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C3AF3C-FAF5-30C4-3CE5-A9EFD00698EE}"/>
              </a:ext>
            </a:extLst>
          </p:cNvPr>
          <p:cNvSpPr txBox="1"/>
          <p:nvPr/>
        </p:nvSpPr>
        <p:spPr>
          <a:xfrm>
            <a:off x="407964" y="2926080"/>
            <a:ext cx="11422086" cy="186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House vocabulary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3822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ed arrangements still life">
            <a:extLst>
              <a:ext uri="{FF2B5EF4-FFF2-40B4-BE49-F238E27FC236}">
                <a16:creationId xmlns:a16="http://schemas.microsoft.com/office/drawing/2014/main" id="{FAE03A96-B0A8-99C6-791D-155B81E21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61355"/>
            <a:ext cx="5825590" cy="3267645"/>
          </a:xfrm>
          <a:prstGeom prst="rect">
            <a:avLst/>
          </a:prstGeom>
          <a:noFill/>
          <a:ln w="1651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88C240A-0CFB-20C7-F1BD-BA534BD96C9A}"/>
              </a:ext>
            </a:extLst>
          </p:cNvPr>
          <p:cNvSpPr/>
          <p:nvPr/>
        </p:nvSpPr>
        <p:spPr>
          <a:xfrm>
            <a:off x="485374" y="2887578"/>
            <a:ext cx="2521819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bathroom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ABD0157-2546-D3E3-3C25-3376FBBFBFB8}"/>
              </a:ext>
            </a:extLst>
          </p:cNvPr>
          <p:cNvSpPr/>
          <p:nvPr/>
        </p:nvSpPr>
        <p:spPr>
          <a:xfrm>
            <a:off x="3118585" y="2887578"/>
            <a:ext cx="2440004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bedroom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028" name="Picture 4" descr="Kitchen sink with dishes on a wooden countertop">
            <a:extLst>
              <a:ext uri="{FF2B5EF4-FFF2-40B4-BE49-F238E27FC236}">
                <a16:creationId xmlns:a16="http://schemas.microsoft.com/office/drawing/2014/main" id="{774A8877-0DE7-C22B-6350-42717C3E5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3551722"/>
            <a:ext cx="5825590" cy="3144923"/>
          </a:xfrm>
          <a:prstGeom prst="rect">
            <a:avLst/>
          </a:prstGeom>
          <a:noFill/>
          <a:ln w="1651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7389A56-F19A-20C9-2709-F360F0B200F3}"/>
              </a:ext>
            </a:extLst>
          </p:cNvPr>
          <p:cNvSpPr/>
          <p:nvPr/>
        </p:nvSpPr>
        <p:spPr>
          <a:xfrm>
            <a:off x="3177039" y="6155223"/>
            <a:ext cx="2521819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bathroom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918CC7B-D31A-E7C0-CC6A-E444E162BC48}"/>
              </a:ext>
            </a:extLst>
          </p:cNvPr>
          <p:cNvSpPr/>
          <p:nvPr/>
        </p:nvSpPr>
        <p:spPr>
          <a:xfrm>
            <a:off x="308159" y="6155223"/>
            <a:ext cx="2521819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kitchen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030" name="Picture 6" descr="Front view of interior room design concept">
            <a:extLst>
              <a:ext uri="{FF2B5EF4-FFF2-40B4-BE49-F238E27FC236}">
                <a16:creationId xmlns:a16="http://schemas.microsoft.com/office/drawing/2014/main" id="{459E2B4D-ADB4-5875-0000-F4DD9C6E02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35"/>
          <a:stretch/>
        </p:blipFill>
        <p:spPr bwMode="auto">
          <a:xfrm>
            <a:off x="6233060" y="161355"/>
            <a:ext cx="5825590" cy="3197861"/>
          </a:xfrm>
          <a:prstGeom prst="rect">
            <a:avLst/>
          </a:prstGeom>
          <a:noFill/>
          <a:ln w="1651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E14ED12-57D8-777C-7479-7E977FD1F460}"/>
              </a:ext>
            </a:extLst>
          </p:cNvPr>
          <p:cNvSpPr/>
          <p:nvPr/>
        </p:nvSpPr>
        <p:spPr>
          <a:xfrm>
            <a:off x="6426768" y="2741595"/>
            <a:ext cx="2440004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bedroom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2FD2C26-2695-975A-0A84-29E9AC350001}"/>
              </a:ext>
            </a:extLst>
          </p:cNvPr>
          <p:cNvSpPr/>
          <p:nvPr/>
        </p:nvSpPr>
        <p:spPr>
          <a:xfrm>
            <a:off x="9060480" y="2731969"/>
            <a:ext cx="2786513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living room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032" name="Picture 8" descr="Glass greenhouse">
            <a:extLst>
              <a:ext uri="{FF2B5EF4-FFF2-40B4-BE49-F238E27FC236}">
                <a16:creationId xmlns:a16="http://schemas.microsoft.com/office/drawing/2014/main" id="{132E6102-6202-A1C9-B5B6-7CEE17470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60" y="3551722"/>
            <a:ext cx="5825590" cy="3144923"/>
          </a:xfrm>
          <a:prstGeom prst="rect">
            <a:avLst/>
          </a:prstGeom>
          <a:noFill/>
          <a:ln w="1651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02D3462-9EDE-CA60-28E8-A4B6CAC86247}"/>
              </a:ext>
            </a:extLst>
          </p:cNvPr>
          <p:cNvSpPr/>
          <p:nvPr/>
        </p:nvSpPr>
        <p:spPr>
          <a:xfrm>
            <a:off x="6538661" y="6057366"/>
            <a:ext cx="2521819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garage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BEFF0C2-F70C-0E20-93F7-FD37D885E4E7}"/>
              </a:ext>
            </a:extLst>
          </p:cNvPr>
          <p:cNvSpPr/>
          <p:nvPr/>
        </p:nvSpPr>
        <p:spPr>
          <a:xfrm>
            <a:off x="9192826" y="6057366"/>
            <a:ext cx="2521819" cy="471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garden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06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DD2BC-E27E-2EB8-BFE5-EE6C33EBB99C}"/>
              </a:ext>
            </a:extLst>
          </p:cNvPr>
          <p:cNvSpPr txBox="1"/>
          <p:nvPr/>
        </p:nvSpPr>
        <p:spPr>
          <a:xfrm>
            <a:off x="0" y="1599322"/>
            <a:ext cx="12192000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Listen to the sounds and guess the place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C33B6-7460-D4AE-C305-06B530B5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141" y="2876595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87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0A1C44-2641-E4AA-24FA-5FAD4954AE1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3" t="34051" r="50000" b="37231"/>
          <a:stretch/>
        </p:blipFill>
        <p:spPr>
          <a:xfrm>
            <a:off x="0" y="2031290"/>
            <a:ext cx="4023360" cy="24097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7AA161-50F0-6FD9-04A5-5F223221FB7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4256" r="10479" b="37590"/>
          <a:stretch/>
        </p:blipFill>
        <p:spPr>
          <a:xfrm>
            <a:off x="4023361" y="2031290"/>
            <a:ext cx="3802014" cy="24052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8BA5AD-A578-EBD1-DDAD-8EF96B2A6084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6" t="62718" r="10479" b="9128"/>
          <a:stretch/>
        </p:blipFill>
        <p:spPr>
          <a:xfrm>
            <a:off x="7825374" y="2031290"/>
            <a:ext cx="3984823" cy="24052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CBE877-8407-E7F3-887E-B9622FEAEA86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62355" r="50274" b="9128"/>
          <a:stretch/>
        </p:blipFill>
        <p:spPr>
          <a:xfrm>
            <a:off x="-8410" y="4436548"/>
            <a:ext cx="4031770" cy="2310651"/>
          </a:xfrm>
          <a:prstGeom prst="rect">
            <a:avLst/>
          </a:prstGeom>
        </p:spPr>
      </p:pic>
      <p:pic>
        <p:nvPicPr>
          <p:cNvPr id="2050" name="Picture 2" descr="Garden tools lying on grass in front of fence. Wheelbarrow, shovel, sawing a tree, gloves on fence, flowers in pots cartoon illustration">
            <a:extLst>
              <a:ext uri="{FF2B5EF4-FFF2-40B4-BE49-F238E27FC236}">
                <a16:creationId xmlns:a16="http://schemas.microsoft.com/office/drawing/2014/main" id="{E3FDE3F0-EFB3-B70E-FB89-A5A7E2FC4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738" y="4503869"/>
            <a:ext cx="3734636" cy="2176008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ector cartoon mechanic workshop with car. Repairing or fixing vehicle in garage. Storeroom with fur">
            <a:extLst>
              <a:ext uri="{FF2B5EF4-FFF2-40B4-BE49-F238E27FC236}">
                <a16:creationId xmlns:a16="http://schemas.microsoft.com/office/drawing/2014/main" id="{62C2897A-0D29-DCB9-95F7-1D797CD56C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9" t="33818" r="15509" b="27431"/>
          <a:stretch/>
        </p:blipFill>
        <p:spPr bwMode="auto">
          <a:xfrm>
            <a:off x="7916777" y="4503869"/>
            <a:ext cx="3806794" cy="2176008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75EC57B-9F98-8202-6BC2-CE737BB55508}"/>
              </a:ext>
            </a:extLst>
          </p:cNvPr>
          <p:cNvSpPr/>
          <p:nvPr/>
        </p:nvSpPr>
        <p:spPr>
          <a:xfrm>
            <a:off x="3388093" y="2136808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403AFAB-F2A1-47E8-B8EB-DE6E5F699C59}"/>
              </a:ext>
            </a:extLst>
          </p:cNvPr>
          <p:cNvSpPr/>
          <p:nvPr/>
        </p:nvSpPr>
        <p:spPr>
          <a:xfrm>
            <a:off x="7164405" y="2136808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634A1D2-6DE2-7BC5-3684-AA9416A371DB}"/>
              </a:ext>
            </a:extLst>
          </p:cNvPr>
          <p:cNvSpPr/>
          <p:nvPr/>
        </p:nvSpPr>
        <p:spPr>
          <a:xfrm>
            <a:off x="11102741" y="2227522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CD02223-1DD8-7624-4DDD-E39D9AEF5471}"/>
              </a:ext>
            </a:extLst>
          </p:cNvPr>
          <p:cNvSpPr/>
          <p:nvPr/>
        </p:nvSpPr>
        <p:spPr>
          <a:xfrm>
            <a:off x="3388093" y="4587144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7907087-5D82-1AC7-AEF5-D4C84C064A48}"/>
              </a:ext>
            </a:extLst>
          </p:cNvPr>
          <p:cNvSpPr/>
          <p:nvPr/>
        </p:nvSpPr>
        <p:spPr>
          <a:xfrm>
            <a:off x="7256234" y="4587144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7C233A-9F8D-CB9C-7BCB-CE66E4296853}"/>
              </a:ext>
            </a:extLst>
          </p:cNvPr>
          <p:cNvSpPr/>
          <p:nvPr/>
        </p:nvSpPr>
        <p:spPr>
          <a:xfrm>
            <a:off x="11182952" y="4587143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1D3A9A-59C6-3B64-F29D-825A0ECC6678}"/>
              </a:ext>
            </a:extLst>
          </p:cNvPr>
          <p:cNvSpPr txBox="1"/>
          <p:nvPr/>
        </p:nvSpPr>
        <p:spPr>
          <a:xfrm>
            <a:off x="115503" y="274663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</a:t>
            </a:r>
            <a:endParaRPr lang="ru-RU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CEC748-2C63-DEF8-DE91-A09089F40940}"/>
              </a:ext>
            </a:extLst>
          </p:cNvPr>
          <p:cNvSpPr txBox="1"/>
          <p:nvPr/>
        </p:nvSpPr>
        <p:spPr>
          <a:xfrm>
            <a:off x="2202581" y="274663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2</a:t>
            </a:r>
            <a:endParaRPr lang="ru-RU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ED5F65-E7CB-8A6F-9C85-CA0658462083}"/>
              </a:ext>
            </a:extLst>
          </p:cNvPr>
          <p:cNvSpPr txBox="1"/>
          <p:nvPr/>
        </p:nvSpPr>
        <p:spPr>
          <a:xfrm>
            <a:off x="3599281" y="305441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  <a:endParaRPr lang="ru-RU" sz="2800" dirty="0"/>
          </a:p>
        </p:txBody>
      </p:sp>
      <p:pic>
        <p:nvPicPr>
          <p:cNvPr id="18" name="cfb5aa9f8d7349d (mp3cut.net)">
            <a:hlinkClick r:id="" action="ppaction://media"/>
            <a:extLst>
              <a:ext uri="{FF2B5EF4-FFF2-40B4-BE49-F238E27FC236}">
                <a16:creationId xmlns:a16="http://schemas.microsoft.com/office/drawing/2014/main" id="{95F25B99-DB6D-1904-6A7D-1E80D64595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32596" y="274663"/>
            <a:ext cx="609600" cy="609600"/>
          </a:xfrm>
          <a:prstGeom prst="rect">
            <a:avLst/>
          </a:prstGeom>
        </p:spPr>
      </p:pic>
      <p:pic>
        <p:nvPicPr>
          <p:cNvPr id="19" name="73e8ffcb78ff295 (mp3cut.net)">
            <a:hlinkClick r:id="" action="ppaction://media"/>
            <a:extLst>
              <a:ext uri="{FF2B5EF4-FFF2-40B4-BE49-F238E27FC236}">
                <a16:creationId xmlns:a16="http://schemas.microsoft.com/office/drawing/2014/main" id="{20BC8AC4-448F-366E-BC23-02A2717E52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45129" y="305441"/>
            <a:ext cx="609600" cy="609600"/>
          </a:xfrm>
          <a:prstGeom prst="rect">
            <a:avLst/>
          </a:prstGeom>
        </p:spPr>
      </p:pic>
      <p:pic>
        <p:nvPicPr>
          <p:cNvPr id="20" name="b461e7555a1dcba438dc637c066b7160 (mp3cut.net)">
            <a:hlinkClick r:id="" action="ppaction://media"/>
            <a:extLst>
              <a:ext uri="{FF2B5EF4-FFF2-40B4-BE49-F238E27FC236}">
                <a16:creationId xmlns:a16="http://schemas.microsoft.com/office/drawing/2014/main" id="{08412513-7968-ABBD-0DA3-DEC27534EF0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710314" y="305441"/>
            <a:ext cx="609600" cy="609600"/>
          </a:xfrm>
          <a:prstGeom prst="rect">
            <a:avLst/>
          </a:prstGeom>
        </p:spPr>
      </p:pic>
      <p:pic>
        <p:nvPicPr>
          <p:cNvPr id="21" name="zvuk-rabotajuschego-dusha (mp3cut.net)">
            <a:hlinkClick r:id="" action="ppaction://media"/>
            <a:extLst>
              <a:ext uri="{FF2B5EF4-FFF2-40B4-BE49-F238E27FC236}">
                <a16:creationId xmlns:a16="http://schemas.microsoft.com/office/drawing/2014/main" id="{AAEE57D2-EFFA-37F7-A66A-5932C2FF909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075499" y="305441"/>
            <a:ext cx="609600" cy="6096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8FFF8C8-2800-8C87-CD8A-1AD940C7D376}"/>
              </a:ext>
            </a:extLst>
          </p:cNvPr>
          <p:cNvSpPr txBox="1"/>
          <p:nvPr/>
        </p:nvSpPr>
        <p:spPr>
          <a:xfrm>
            <a:off x="4897087" y="337796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  <a:endParaRPr lang="ru-RU" sz="2800" dirty="0"/>
          </a:p>
        </p:txBody>
      </p:sp>
      <p:pic>
        <p:nvPicPr>
          <p:cNvPr id="23" name="b60be851cee83d8 (mp3cut.net)">
            <a:hlinkClick r:id="" action="ppaction://media"/>
            <a:extLst>
              <a:ext uri="{FF2B5EF4-FFF2-40B4-BE49-F238E27FC236}">
                <a16:creationId xmlns:a16="http://schemas.microsoft.com/office/drawing/2014/main" id="{49950025-9AE2-F710-9F1F-1CD87B875BFF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376905" y="305441"/>
            <a:ext cx="609600" cy="6096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24245D9-9B4A-4DD0-701C-6242F01620F0}"/>
              </a:ext>
            </a:extLst>
          </p:cNvPr>
          <p:cNvSpPr txBox="1"/>
          <p:nvPr/>
        </p:nvSpPr>
        <p:spPr>
          <a:xfrm>
            <a:off x="6051550" y="321950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  <a:endParaRPr lang="ru-RU" sz="2800" dirty="0"/>
          </a:p>
        </p:txBody>
      </p:sp>
      <p:pic>
        <p:nvPicPr>
          <p:cNvPr id="25" name="getting-in-car_g17nkzvu (mp3cut.net)">
            <a:hlinkClick r:id="" action="ppaction://media"/>
            <a:extLst>
              <a:ext uri="{FF2B5EF4-FFF2-40B4-BE49-F238E27FC236}">
                <a16:creationId xmlns:a16="http://schemas.microsoft.com/office/drawing/2014/main" id="{C989F296-A08F-108A-ABCF-9EE1C038878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646634" y="337796"/>
            <a:ext cx="609600" cy="6096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888A66A-887B-08E5-590B-989C25FAA4B6}"/>
              </a:ext>
            </a:extLst>
          </p:cNvPr>
          <p:cNvSpPr txBox="1"/>
          <p:nvPr/>
        </p:nvSpPr>
        <p:spPr>
          <a:xfrm>
            <a:off x="7435291" y="337796"/>
            <a:ext cx="3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6</a:t>
            </a:r>
            <a:endParaRPr lang="ru-RU" sz="2800" dirty="0"/>
          </a:p>
        </p:txBody>
      </p:sp>
      <p:pic>
        <p:nvPicPr>
          <p:cNvPr id="27" name="tv (mp3cut.net)">
            <a:hlinkClick r:id="" action="ppaction://media"/>
            <a:extLst>
              <a:ext uri="{FF2B5EF4-FFF2-40B4-BE49-F238E27FC236}">
                <a16:creationId xmlns:a16="http://schemas.microsoft.com/office/drawing/2014/main" id="{A5AD1B76-EC14-EAA0-3277-8D1F0287F57E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948040" y="3377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6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37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654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07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24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50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7951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DD2BC-E27E-2EB8-BFE5-EE6C33EBB99C}"/>
              </a:ext>
            </a:extLst>
          </p:cNvPr>
          <p:cNvSpPr txBox="1"/>
          <p:nvPr/>
        </p:nvSpPr>
        <p:spPr>
          <a:xfrm>
            <a:off x="0" y="1599322"/>
            <a:ext cx="121920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the name of the room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C33B6-7460-D4AE-C305-06B530B5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141" y="2876595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3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A638405F-C8BE-C352-3230-A2496F17FFCE}"/>
              </a:ext>
            </a:extLst>
          </p:cNvPr>
          <p:cNvSpPr/>
          <p:nvPr/>
        </p:nvSpPr>
        <p:spPr>
          <a:xfrm>
            <a:off x="490887" y="529389"/>
            <a:ext cx="9259503" cy="548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We cook in it. It is a…… 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F21D54C6-DDE2-7543-E2F1-572376FA109D}"/>
              </a:ext>
            </a:extLst>
          </p:cNvPr>
          <p:cNvSpPr/>
          <p:nvPr/>
        </p:nvSpPr>
        <p:spPr>
          <a:xfrm>
            <a:off x="490884" y="1182307"/>
            <a:ext cx="9259504" cy="548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We sleep in it. It is a …… 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3291CC5-AB36-F409-DBBE-E7763E8E3EF9}"/>
              </a:ext>
            </a:extLst>
          </p:cNvPr>
          <p:cNvSpPr/>
          <p:nvPr/>
        </p:nvSpPr>
        <p:spPr>
          <a:xfrm>
            <a:off x="490884" y="1835225"/>
            <a:ext cx="9259504" cy="548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We watch TV in it. It is a ……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54BB0A5-3B44-7BCF-0D8B-A6E87C4277AE}"/>
              </a:ext>
            </a:extLst>
          </p:cNvPr>
          <p:cNvSpPr/>
          <p:nvPr/>
        </p:nvSpPr>
        <p:spPr>
          <a:xfrm>
            <a:off x="490882" y="2488143"/>
            <a:ext cx="9259506" cy="635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We eat and drink in it. It is a …… 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780FC09-D746-550B-9256-82F2AD99B4BE}"/>
              </a:ext>
            </a:extLst>
          </p:cNvPr>
          <p:cNvSpPr/>
          <p:nvPr/>
        </p:nvSpPr>
        <p:spPr>
          <a:xfrm>
            <a:off x="490882" y="3254942"/>
            <a:ext cx="11415569" cy="10812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</a:rPr>
              <a:t>      We do our homework or use a computer in it. It is a …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27979B8-71C4-D7E7-8EB7-49E2977D5C9C}"/>
              </a:ext>
            </a:extLst>
          </p:cNvPr>
          <p:cNvSpPr/>
          <p:nvPr/>
        </p:nvSpPr>
        <p:spPr>
          <a:xfrm>
            <a:off x="418694" y="4379484"/>
            <a:ext cx="11559944" cy="128657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>
                <a:solidFill>
                  <a:schemeClr val="tx1"/>
                </a:solidFill>
              </a:rPr>
              <a:t>      We grow flowers and trees in it, spend time in summer. It is a ……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C3E15BE-640A-34CD-2A8D-D4F526DF2B2F}"/>
              </a:ext>
            </a:extLst>
          </p:cNvPr>
          <p:cNvSpPr/>
          <p:nvPr/>
        </p:nvSpPr>
        <p:spPr>
          <a:xfrm>
            <a:off x="418694" y="5789595"/>
            <a:ext cx="9331694" cy="635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Our car can be in it. It is a …… 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5568901-F791-E046-0865-331B635DD8F6}"/>
              </a:ext>
            </a:extLst>
          </p:cNvPr>
          <p:cNvSpPr/>
          <p:nvPr/>
        </p:nvSpPr>
        <p:spPr>
          <a:xfrm>
            <a:off x="712270" y="572704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1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4701922-FC39-4C2C-5F5F-556DCD04752D}"/>
              </a:ext>
            </a:extLst>
          </p:cNvPr>
          <p:cNvSpPr/>
          <p:nvPr/>
        </p:nvSpPr>
        <p:spPr>
          <a:xfrm>
            <a:off x="712270" y="1225621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2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3D4D3D-7C39-50A0-C7F2-BB2C4A16BA8B}"/>
              </a:ext>
            </a:extLst>
          </p:cNvPr>
          <p:cNvSpPr/>
          <p:nvPr/>
        </p:nvSpPr>
        <p:spPr>
          <a:xfrm>
            <a:off x="712270" y="1892962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3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5FDDAE9-2226-7610-F25E-B671C7BD2CE5}"/>
              </a:ext>
            </a:extLst>
          </p:cNvPr>
          <p:cNvSpPr/>
          <p:nvPr/>
        </p:nvSpPr>
        <p:spPr>
          <a:xfrm>
            <a:off x="712270" y="2545882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6DEE155-265F-3332-379C-F754C1527CCC}"/>
              </a:ext>
            </a:extLst>
          </p:cNvPr>
          <p:cNvSpPr/>
          <p:nvPr/>
        </p:nvSpPr>
        <p:spPr>
          <a:xfrm>
            <a:off x="702645" y="3331966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5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AE0F39E-2BB0-D4B6-CFE4-64A4DB23449C}"/>
              </a:ext>
            </a:extLst>
          </p:cNvPr>
          <p:cNvSpPr/>
          <p:nvPr/>
        </p:nvSpPr>
        <p:spPr>
          <a:xfrm>
            <a:off x="702645" y="4467699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98084A1-A67D-30FE-A852-6E4958D6ADEA}"/>
              </a:ext>
            </a:extLst>
          </p:cNvPr>
          <p:cNvSpPr/>
          <p:nvPr/>
        </p:nvSpPr>
        <p:spPr>
          <a:xfrm>
            <a:off x="712270" y="5847334"/>
            <a:ext cx="471638" cy="462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7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31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DD2BC-E27E-2EB8-BFE5-EE6C33EBB99C}"/>
              </a:ext>
            </a:extLst>
          </p:cNvPr>
          <p:cNvSpPr txBox="1"/>
          <p:nvPr/>
        </p:nvSpPr>
        <p:spPr>
          <a:xfrm>
            <a:off x="0" y="-8066"/>
            <a:ext cx="12192000" cy="50167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Напиши какие комнаты есть в доме, используя конструкцию </a:t>
            </a: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is/ there are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C33B6-7460-D4AE-C305-06B530B5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89" y="2804167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77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0F4D63-225D-AA7D-303F-742A20DD0F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6" b="165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C3DA35-145E-F73D-B86F-EDCE61FDA47A}"/>
              </a:ext>
            </a:extLst>
          </p:cNvPr>
          <p:cNvSpPr txBox="1"/>
          <p:nvPr/>
        </p:nvSpPr>
        <p:spPr>
          <a:xfrm>
            <a:off x="450166" y="379827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95367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38D90E-C84F-B879-FF03-DF79746A3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3" b="14872"/>
          <a:stretch/>
        </p:blipFill>
        <p:spPr>
          <a:xfrm>
            <a:off x="0" y="-1"/>
            <a:ext cx="12192000" cy="69775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D2BC4C-79CD-E800-3B85-2ABF70A675FF}"/>
              </a:ext>
            </a:extLst>
          </p:cNvPr>
          <p:cNvSpPr txBox="1"/>
          <p:nvPr/>
        </p:nvSpPr>
        <p:spPr>
          <a:xfrm>
            <a:off x="407964" y="309489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2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41439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5DB335-546A-1B6E-4CA7-78F5A09C75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" b="14872"/>
          <a:stretch/>
        </p:blipFill>
        <p:spPr>
          <a:xfrm>
            <a:off x="-1" y="0"/>
            <a:ext cx="12192001" cy="69420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51CB0B-9906-F2E2-F467-B843EDDBC7A8}"/>
              </a:ext>
            </a:extLst>
          </p:cNvPr>
          <p:cNvSpPr txBox="1"/>
          <p:nvPr/>
        </p:nvSpPr>
        <p:spPr>
          <a:xfrm>
            <a:off x="422031" y="281354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3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28029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DD2BC-E27E-2EB8-BFE5-EE6C33EBB99C}"/>
              </a:ext>
            </a:extLst>
          </p:cNvPr>
          <p:cNvSpPr txBox="1"/>
          <p:nvPr/>
        </p:nvSpPr>
        <p:spPr>
          <a:xfrm>
            <a:off x="0" y="-8066"/>
            <a:ext cx="12192000" cy="37856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your </a:t>
            </a:r>
            <a:r>
              <a:rPr lang="en-GB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neighbour</a:t>
            </a: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about rooms in his\her house</a:t>
            </a:r>
            <a:r>
              <a:rPr lang="ru-RU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there is/ there are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C33B6-7460-D4AE-C305-06B530B5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89" y="2804167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82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15361C-5CF0-042B-B055-32DFD04E479B}"/>
              </a:ext>
            </a:extLst>
          </p:cNvPr>
          <p:cNvSpPr txBox="1"/>
          <p:nvPr/>
        </p:nvSpPr>
        <p:spPr>
          <a:xfrm>
            <a:off x="74595" y="143091"/>
            <a:ext cx="11774103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Цель урока: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 введение и отработка новой лексики, развитие навыков написания слов, устной речи, повторение грамматики 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there is\ there are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Тема  урока :</a:t>
            </a:r>
            <a:r>
              <a:rPr lang="en-US" sz="2800" b="1" dirty="0">
                <a:solidFill>
                  <a:srgbClr val="000000"/>
                </a:solidFill>
                <a:latin typeface="+mj-lt"/>
              </a:rPr>
              <a:t> Rooms in the house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УМК: 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Rainbow 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4-5, 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Spotlight 5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,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English 6 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( Кузовлев)</a:t>
            </a:r>
          </a:p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Задачи урока: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+mj-lt"/>
              </a:rPr>
              <a:t>развивать лексические навыки (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talk about types of rooms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+mj-lt"/>
              </a:rPr>
              <a:t>Способствовать повторению и дальнейшему использованию конструкции 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there is\ there are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 в тематике описания дома.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3. способствовать формированию коммуникативных навыков у школьников (навыки диалогической и монологической речи)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4. развивать умение выражать свои мысли и аргументировать свою точку зрения, осуществлять рефлексию и самооценку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5. развивать навыки индивидуальной, парной и групповой работы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696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2EDB972-980F-EEE8-7D58-6FF2D2E0D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14686"/>
              </p:ext>
            </p:extLst>
          </p:nvPr>
        </p:nvGraphicFramePr>
        <p:xfrm>
          <a:off x="221381" y="125128"/>
          <a:ext cx="11733196" cy="662218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866598">
                  <a:extLst>
                    <a:ext uri="{9D8B030D-6E8A-4147-A177-3AD203B41FA5}">
                      <a16:colId xmlns:a16="http://schemas.microsoft.com/office/drawing/2014/main" val="2602375141"/>
                    </a:ext>
                  </a:extLst>
                </a:gridCol>
                <a:gridCol w="5866598">
                  <a:extLst>
                    <a:ext uri="{9D8B030D-6E8A-4147-A177-3AD203B41FA5}">
                      <a16:colId xmlns:a16="http://schemas.microsoft.com/office/drawing/2014/main" val="2464879750"/>
                    </a:ext>
                  </a:extLst>
                </a:gridCol>
              </a:tblGrid>
              <a:tr h="1565243">
                <a:tc>
                  <a:txBody>
                    <a:bodyPr/>
                    <a:lstStyle/>
                    <a:p>
                      <a:r>
                        <a:rPr lang="en-US" sz="3600" dirty="0"/>
                        <a:t>How many rooms in your house?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683646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kitchen?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116334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bathroom?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595650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living room?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012915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bedroom?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174889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dining room?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91143"/>
                  </a:ext>
                </a:extLst>
              </a:tr>
              <a:tr h="842823">
                <a:tc>
                  <a:txBody>
                    <a:bodyPr/>
                    <a:lstStyle/>
                    <a:p>
                      <a:r>
                        <a:rPr lang="en-US" sz="3600" dirty="0"/>
                        <a:t>Is there a study?</a:t>
                      </a:r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563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637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8DF6CB-280D-B546-A319-4B8E8954FB80}"/>
              </a:ext>
            </a:extLst>
          </p:cNvPr>
          <p:cNvSpPr txBox="1"/>
          <p:nvPr/>
        </p:nvSpPr>
        <p:spPr>
          <a:xfrm>
            <a:off x="202130" y="202131"/>
            <a:ext cx="11742822" cy="1446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/>
              <a:t>Describe your neighbor's flat or house, using there is\ there are, there isn’t\there aren’t</a:t>
            </a:r>
            <a:endParaRPr lang="ru-RU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9F07D9-D2B2-8CC3-8E64-CAD899FAB80E}"/>
              </a:ext>
            </a:extLst>
          </p:cNvPr>
          <p:cNvSpPr txBox="1"/>
          <p:nvPr/>
        </p:nvSpPr>
        <p:spPr>
          <a:xfrm>
            <a:off x="385011" y="2242686"/>
            <a:ext cx="114829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E.G</a:t>
            </a:r>
          </a:p>
          <a:p>
            <a:r>
              <a:rPr lang="en-US" sz="4400" dirty="0"/>
              <a:t>There are 4-5 rooms in her house.</a:t>
            </a:r>
          </a:p>
          <a:p>
            <a:r>
              <a:rPr lang="en-US" sz="4400" dirty="0"/>
              <a:t>There is a kitchen in my </a:t>
            </a:r>
            <a:r>
              <a:rPr lang="en-US" sz="4400" dirty="0" err="1"/>
              <a:t>neigbour’s</a:t>
            </a:r>
            <a:r>
              <a:rPr lang="en-US" sz="4400" dirty="0"/>
              <a:t> flat.</a:t>
            </a:r>
          </a:p>
          <a:p>
            <a:r>
              <a:rPr lang="en-US" sz="4400" dirty="0"/>
              <a:t>There isn’t a study in her flat.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51510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93B74F-F8E0-75FB-E3D6-3AEC166FE9A5}"/>
              </a:ext>
            </a:extLst>
          </p:cNvPr>
          <p:cNvSpPr txBox="1"/>
          <p:nvPr/>
        </p:nvSpPr>
        <p:spPr>
          <a:xfrm>
            <a:off x="4023670" y="-122417"/>
            <a:ext cx="3798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Rooms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34BAEF-502A-6007-3963-E2F5C66D1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3" t="34051" r="50000" b="37231"/>
          <a:stretch/>
        </p:blipFill>
        <p:spPr>
          <a:xfrm>
            <a:off x="295420" y="1376711"/>
            <a:ext cx="3587262" cy="27864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C13B8D-A3C2-C12D-9A70-2401F363E4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62355" r="50274" b="9128"/>
          <a:stretch/>
        </p:blipFill>
        <p:spPr>
          <a:xfrm>
            <a:off x="295420" y="4369282"/>
            <a:ext cx="3587262" cy="2511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D243FD-5ABC-2D1B-C012-D5157C5335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4256" r="10479" b="37590"/>
          <a:stretch/>
        </p:blipFill>
        <p:spPr>
          <a:xfrm>
            <a:off x="3882682" y="1376710"/>
            <a:ext cx="3925042" cy="27864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75F612-582C-14B8-5394-4551A58041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6" t="62718" r="10479" b="9128"/>
          <a:stretch/>
        </p:blipFill>
        <p:spPr>
          <a:xfrm>
            <a:off x="7757006" y="1376710"/>
            <a:ext cx="3925042" cy="28057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879047-014C-5C7F-C74D-9521DDD959AC}"/>
              </a:ext>
            </a:extLst>
          </p:cNvPr>
          <p:cNvSpPr txBox="1"/>
          <p:nvPr/>
        </p:nvSpPr>
        <p:spPr>
          <a:xfrm>
            <a:off x="509951" y="991990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dirty="0"/>
              <a:t>living room</a:t>
            </a:r>
            <a:endParaRPr lang="ru-RU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783D57-6D6C-0F1D-DBC3-0DADC1FAA554}"/>
              </a:ext>
            </a:extLst>
          </p:cNvPr>
          <p:cNvSpPr txBox="1"/>
          <p:nvPr/>
        </p:nvSpPr>
        <p:spPr>
          <a:xfrm>
            <a:off x="4243319" y="972641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bedroom</a:t>
            </a:r>
            <a:endParaRPr lang="ru-RU" sz="4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E371AD-1EDF-4F4E-FB2D-FE61EBE886A9}"/>
              </a:ext>
            </a:extLst>
          </p:cNvPr>
          <p:cNvSpPr txBox="1"/>
          <p:nvPr/>
        </p:nvSpPr>
        <p:spPr>
          <a:xfrm>
            <a:off x="8140427" y="949315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kitchen</a:t>
            </a:r>
            <a:endParaRPr lang="ru-RU" sz="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EFD172-8A5D-1747-390B-EA4D42443C23}"/>
              </a:ext>
            </a:extLst>
          </p:cNvPr>
          <p:cNvSpPr txBox="1"/>
          <p:nvPr/>
        </p:nvSpPr>
        <p:spPr>
          <a:xfrm>
            <a:off x="509951" y="4180189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bathroom</a:t>
            </a:r>
            <a:endParaRPr lang="ru-RU" sz="44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A613005-B8C9-F80C-DB95-80B1A2EA9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"/>
          <a:stretch/>
        </p:blipFill>
        <p:spPr>
          <a:xfrm>
            <a:off x="3882681" y="4369281"/>
            <a:ext cx="3770144" cy="245995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5E89B63-F8E7-1123-B399-E97ED51E0D74}"/>
              </a:ext>
            </a:extLst>
          </p:cNvPr>
          <p:cNvSpPr txBox="1"/>
          <p:nvPr/>
        </p:nvSpPr>
        <p:spPr>
          <a:xfrm>
            <a:off x="4243319" y="4185522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dining room</a:t>
            </a:r>
            <a:endParaRPr lang="ru-RU" sz="44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2AF838A-D135-0B02-3D1A-761C6A6F4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5" t="8409" r="17635" b="10975"/>
          <a:stretch/>
        </p:blipFill>
        <p:spPr>
          <a:xfrm>
            <a:off x="7757006" y="4369281"/>
            <a:ext cx="3770144" cy="244318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FE85335-05C2-6176-7346-8B62324472C7}"/>
              </a:ext>
            </a:extLst>
          </p:cNvPr>
          <p:cNvSpPr txBox="1"/>
          <p:nvPr/>
        </p:nvSpPr>
        <p:spPr>
          <a:xfrm>
            <a:off x="8062978" y="4163156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study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540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93B74F-F8E0-75FB-E3D6-3AEC166FE9A5}"/>
              </a:ext>
            </a:extLst>
          </p:cNvPr>
          <p:cNvSpPr txBox="1"/>
          <p:nvPr/>
        </p:nvSpPr>
        <p:spPr>
          <a:xfrm>
            <a:off x="4023670" y="-122417"/>
            <a:ext cx="3798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Rooms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79047-014C-5C7F-C74D-9521DDD959AC}"/>
              </a:ext>
            </a:extLst>
          </p:cNvPr>
          <p:cNvSpPr txBox="1"/>
          <p:nvPr/>
        </p:nvSpPr>
        <p:spPr>
          <a:xfrm>
            <a:off x="567336" y="1559880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garden</a:t>
            </a:r>
            <a:endParaRPr lang="ru-RU" sz="4400" dirty="0"/>
          </a:p>
        </p:txBody>
      </p:sp>
      <p:pic>
        <p:nvPicPr>
          <p:cNvPr id="3" name="Picture 2" descr="Garden tools lying on grass in front of fence. Wheelbarrow, shovel, sawing a tree, gloves on fence, flowers in pots cartoon illustration">
            <a:extLst>
              <a:ext uri="{FF2B5EF4-FFF2-40B4-BE49-F238E27FC236}">
                <a16:creationId xmlns:a16="http://schemas.microsoft.com/office/drawing/2014/main" id="{8096D540-CA2B-CDFB-65F2-4013A07DE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0" y="2476421"/>
            <a:ext cx="4119612" cy="2616015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Vector cartoon mechanic workshop with car. Repairing or fixing vehicle in garage. Storeroom with fur">
            <a:extLst>
              <a:ext uri="{FF2B5EF4-FFF2-40B4-BE49-F238E27FC236}">
                <a16:creationId xmlns:a16="http://schemas.microsoft.com/office/drawing/2014/main" id="{BDD88FCB-D7EF-605B-7E0D-1966816C8F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9" t="33818" r="15509" b="27431"/>
          <a:stretch/>
        </p:blipFill>
        <p:spPr bwMode="auto">
          <a:xfrm>
            <a:off x="4292868" y="2476420"/>
            <a:ext cx="3955983" cy="2616015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298C8F3-BA95-BA8B-AA23-3F41986045C0}"/>
              </a:ext>
            </a:extLst>
          </p:cNvPr>
          <p:cNvSpPr txBox="1"/>
          <p:nvPr/>
        </p:nvSpPr>
        <p:spPr>
          <a:xfrm>
            <a:off x="4773574" y="1559880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garage</a:t>
            </a:r>
            <a:endParaRPr lang="ru-RU" sz="4400" dirty="0"/>
          </a:p>
        </p:txBody>
      </p:sp>
      <p:pic>
        <p:nvPicPr>
          <p:cNvPr id="3074" name="Picture 2" descr="Home hallway interior with closed door windows shoes rack clock and clothes hooks on wall Vector cartoon illustration of modern house hall with wooden furniture and plant in marble pot">
            <a:extLst>
              <a:ext uri="{FF2B5EF4-FFF2-40B4-BE49-F238E27FC236}">
                <a16:creationId xmlns:a16="http://schemas.microsoft.com/office/drawing/2014/main" id="{DEB7AC41-4642-2370-9E56-92F901930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477" y="2476420"/>
            <a:ext cx="3787919" cy="2616015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18E39F6-0E81-AE2F-26CA-1B47080D269A}"/>
              </a:ext>
            </a:extLst>
          </p:cNvPr>
          <p:cNvSpPr txBox="1"/>
          <p:nvPr/>
        </p:nvSpPr>
        <p:spPr>
          <a:xfrm>
            <a:off x="8562720" y="1559879"/>
            <a:ext cx="315819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hall</a:t>
            </a:r>
            <a:endParaRPr lang="ru-RU" sz="44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A817CE86-A03A-DCD5-4293-EA13FC821D48}"/>
              </a:ext>
            </a:extLst>
          </p:cNvPr>
          <p:cNvSpPr/>
          <p:nvPr/>
        </p:nvSpPr>
        <p:spPr>
          <a:xfrm>
            <a:off x="0" y="5331808"/>
            <a:ext cx="12192000" cy="26956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9EFDF8-AC20-96F8-390C-C987B311D94C}"/>
              </a:ext>
            </a:extLst>
          </p:cNvPr>
          <p:cNvSpPr/>
          <p:nvPr/>
        </p:nvSpPr>
        <p:spPr>
          <a:xfrm>
            <a:off x="0" y="1063592"/>
            <a:ext cx="12192000" cy="26956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6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CA9182-A86B-B8D7-E831-A36554F97DD1}"/>
              </a:ext>
            </a:extLst>
          </p:cNvPr>
          <p:cNvSpPr txBox="1"/>
          <p:nvPr/>
        </p:nvSpPr>
        <p:spPr>
          <a:xfrm>
            <a:off x="0" y="1720450"/>
            <a:ext cx="12192000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называются эти комнаты?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B9B259-64C5-890F-05AD-7163523B3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951" y="2448951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02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use interior">
            <a:extLst>
              <a:ext uri="{FF2B5EF4-FFF2-40B4-BE49-F238E27FC236}">
                <a16:creationId xmlns:a16="http://schemas.microsoft.com/office/drawing/2014/main" id="{90280C0A-5242-D3D2-597C-17720A13A8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9" t="35903" r="7611" b="16439"/>
          <a:stretch/>
        </p:blipFill>
        <p:spPr bwMode="auto">
          <a:xfrm>
            <a:off x="0" y="0"/>
            <a:ext cx="121882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249CD5-7325-3D88-26AC-A28876629F51}"/>
              </a:ext>
            </a:extLst>
          </p:cNvPr>
          <p:cNvSpPr txBox="1"/>
          <p:nvPr/>
        </p:nvSpPr>
        <p:spPr>
          <a:xfrm>
            <a:off x="3024554" y="436098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780C1A-2D29-1180-76C8-01BE2F07A48A}"/>
              </a:ext>
            </a:extLst>
          </p:cNvPr>
          <p:cNvSpPr txBox="1"/>
          <p:nvPr/>
        </p:nvSpPr>
        <p:spPr>
          <a:xfrm>
            <a:off x="10998337" y="405618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BAD020-8D93-70FF-868A-CDB2C3C5D6A4}"/>
              </a:ext>
            </a:extLst>
          </p:cNvPr>
          <p:cNvSpPr txBox="1"/>
          <p:nvPr/>
        </p:nvSpPr>
        <p:spPr>
          <a:xfrm>
            <a:off x="1362222" y="3542714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CC135F-0F04-B17C-0C61-B19C2ED90409}"/>
              </a:ext>
            </a:extLst>
          </p:cNvPr>
          <p:cNvSpPr txBox="1"/>
          <p:nvPr/>
        </p:nvSpPr>
        <p:spPr>
          <a:xfrm>
            <a:off x="11054607" y="3824067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39948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6972B3-036F-D856-79EC-8C8AEDA08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t="37745" r="13351" b="10358"/>
          <a:stretch/>
        </p:blipFill>
        <p:spPr>
          <a:xfrm>
            <a:off x="-1" y="0"/>
            <a:ext cx="12192001" cy="68889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9CF819-D7D6-247C-DC68-124B4FECC7D7}"/>
              </a:ext>
            </a:extLst>
          </p:cNvPr>
          <p:cNvSpPr txBox="1"/>
          <p:nvPr/>
        </p:nvSpPr>
        <p:spPr>
          <a:xfrm>
            <a:off x="450167" y="323557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C22F86-ADA5-9577-D67E-D27FAE4C9B9F}"/>
              </a:ext>
            </a:extLst>
          </p:cNvPr>
          <p:cNvSpPr txBox="1"/>
          <p:nvPr/>
        </p:nvSpPr>
        <p:spPr>
          <a:xfrm>
            <a:off x="450167" y="3812344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249458-F942-0E42-50F7-3F38DBAD617B}"/>
              </a:ext>
            </a:extLst>
          </p:cNvPr>
          <p:cNvSpPr txBox="1"/>
          <p:nvPr/>
        </p:nvSpPr>
        <p:spPr>
          <a:xfrm>
            <a:off x="6513342" y="323556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4C8827-E870-1336-5BF3-03D60D532226}"/>
              </a:ext>
            </a:extLst>
          </p:cNvPr>
          <p:cNvSpPr txBox="1"/>
          <p:nvPr/>
        </p:nvSpPr>
        <p:spPr>
          <a:xfrm>
            <a:off x="6513341" y="3812344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3185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D48577-8DE9-2A4C-2886-EFFE9C2410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 t="32849" r="23007" b="3641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333AB-CC1C-1893-9C0B-9D68E3107C27}"/>
              </a:ext>
            </a:extLst>
          </p:cNvPr>
          <p:cNvSpPr txBox="1"/>
          <p:nvPr/>
        </p:nvSpPr>
        <p:spPr>
          <a:xfrm>
            <a:off x="450167" y="323557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00B326-A8E9-0457-4713-09ABA4F38CD7}"/>
              </a:ext>
            </a:extLst>
          </p:cNvPr>
          <p:cNvSpPr txBox="1"/>
          <p:nvPr/>
        </p:nvSpPr>
        <p:spPr>
          <a:xfrm>
            <a:off x="8846235" y="180536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B4175F-1F22-91A7-90A6-3C17A7324660}"/>
              </a:ext>
            </a:extLst>
          </p:cNvPr>
          <p:cNvSpPr txBox="1"/>
          <p:nvPr/>
        </p:nvSpPr>
        <p:spPr>
          <a:xfrm>
            <a:off x="450167" y="3739662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767BB7-CFD2-7060-9519-1124451F7E6F}"/>
              </a:ext>
            </a:extLst>
          </p:cNvPr>
          <p:cNvSpPr txBox="1"/>
          <p:nvPr/>
        </p:nvSpPr>
        <p:spPr>
          <a:xfrm>
            <a:off x="10982178" y="3613052"/>
            <a:ext cx="84406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70848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DD2BC-E27E-2EB8-BFE5-EE6C33EBB99C}"/>
              </a:ext>
            </a:extLst>
          </p:cNvPr>
          <p:cNvSpPr txBox="1"/>
          <p:nvPr/>
        </p:nvSpPr>
        <p:spPr>
          <a:xfrm>
            <a:off x="0" y="689050"/>
            <a:ext cx="12192000" cy="37856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part of the house are the photos from? Choose the right answer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C33B6-7460-D4AE-C305-06B530B5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390" y1="34504" x2="53390" y2="34504"/>
                        <a14:foregroundMark x1="43947" y1="35714" x2="47579" y2="41889"/>
                        <a14:foregroundMark x1="47579" y1="41889" x2="47821" y2="37772"/>
                        <a14:foregroundMark x1="43947" y1="37772" x2="48184" y2="43584"/>
                        <a14:foregroundMark x1="48184" y1="43584" x2="53027" y2="37772"/>
                        <a14:foregroundMark x1="53027" y1="37772" x2="54237" y2="46005"/>
                        <a14:foregroundMark x1="54237" y1="46005" x2="45036" y2="35472"/>
                        <a14:foregroundMark x1="45036" y1="35472" x2="58111" y2="43220"/>
                        <a14:foregroundMark x1="58111" y1="43220" x2="49274" y2="44552"/>
                        <a14:foregroundMark x1="49274" y1="44552" x2="53632" y2="59564"/>
                        <a14:foregroundMark x1="53632" y1="59564" x2="45036" y2="59443"/>
                        <a14:foregroundMark x1="45036" y1="59443" x2="43220" y2="61138"/>
                        <a14:foregroundMark x1="62591" y1="41404" x2="62591" y2="41404"/>
                        <a14:foregroundMark x1="62591" y1="41404" x2="62591" y2="41404"/>
                        <a14:foregroundMark x1="62591" y1="41404" x2="62591" y2="41404"/>
                        <a14:foregroundMark x1="60654" y1="23366" x2="60654" y2="23366"/>
                        <a14:foregroundMark x1="37046" y1="24576" x2="37046" y2="24576"/>
                        <a14:foregroundMark x1="49758" y1="53148" x2="49758" y2="53148"/>
                        <a14:foregroundMark x1="49758" y1="53148" x2="49758" y2="53148"/>
                        <a14:foregroundMark x1="49879" y1="62712" x2="49879" y2="62712"/>
                        <a14:foregroundMark x1="49879" y1="62712" x2="49879" y2="62712"/>
                        <a14:foregroundMark x1="49879" y1="62712" x2="49879" y2="62712"/>
                        <a14:foregroundMark x1="45157" y1="59927" x2="45884" y2="67554"/>
                        <a14:foregroundMark x1="45884" y1="67554" x2="53148" y2="64286"/>
                        <a14:foregroundMark x1="53148" y1="64286" x2="46973" y2="60412"/>
                        <a14:foregroundMark x1="46973" y1="60412" x2="49031" y2="67191"/>
                        <a14:foregroundMark x1="49031" y1="67191" x2="42131" y2="67554"/>
                        <a14:foregroundMark x1="42131" y1="67554" x2="50726" y2="71065"/>
                        <a14:foregroundMark x1="50726" y1="71065" x2="50121" y2="65860"/>
                        <a14:foregroundMark x1="53027" y1="58232" x2="51937" y2="58232"/>
                        <a14:foregroundMark x1="46610" y1="58232" x2="46610" y2="58232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7215" y1="57385" x2="47215" y2="57385"/>
                        <a14:foregroundMark x1="43826" y1="50847" x2="49031" y2="58111"/>
                        <a14:foregroundMark x1="49031" y1="58111" x2="49879" y2="58232"/>
                        <a14:foregroundMark x1="54600" y1="46368" x2="54600" y2="46368"/>
                        <a14:foregroundMark x1="61017" y1="46368" x2="53027" y2="50363"/>
                        <a14:foregroundMark x1="53027" y1="50363" x2="54600" y2="49274"/>
                        <a14:foregroundMark x1="59564" y1="38620" x2="57506" y2="38741"/>
                        <a14:foregroundMark x1="59322" y1="39588" x2="60775" y2="40557"/>
                        <a14:foregroundMark x1="61380" y1="41404" x2="61380" y2="41404"/>
                        <a14:foregroundMark x1="61622" y1="41404" x2="61622" y2="41404"/>
                        <a14:foregroundMark x1="61985" y1="41404" x2="61985" y2="41404"/>
                        <a14:foregroundMark x1="61985" y1="41404" x2="61985" y2="41404"/>
                        <a14:foregroundMark x1="53027" y1="36562" x2="53027" y2="36562"/>
                        <a14:foregroundMark x1="53027" y1="36562" x2="53027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3269" y1="36562" x2="53269" y2="36562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56053" y1="34504" x2="56053" y2="34504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41525" y1="37288" x2="41525" y2="37288"/>
                        <a14:foregroundMark x1="37167" y1="42252" x2="44310" y2="42131"/>
                        <a14:foregroundMark x1="44310" y1="42131" x2="42373" y2="40194"/>
                        <a14:foregroundMark x1="40920" y1="37772" x2="40920" y2="37772"/>
                        <a14:foregroundMark x1="40920" y1="37772" x2="40920" y2="37772"/>
                        <a14:foregroundMark x1="40920" y1="37772" x2="40920" y2="37772"/>
                        <a14:foregroundMark x1="48910" y1="33656" x2="48910" y2="33656"/>
                        <a14:foregroundMark x1="48910" y1="33656" x2="48910" y2="33656"/>
                        <a14:foregroundMark x1="48910" y1="33656" x2="48910" y2="33656"/>
                        <a14:foregroundMark x1="57990" y1="35714" x2="57990" y2="35714"/>
                        <a14:foregroundMark x1="57990" y1="35714" x2="57990" y2="35714"/>
                        <a14:foregroundMark x1="57990" y1="35714" x2="57990" y2="35714"/>
                        <a14:foregroundMark x1="49153" y1="29540" x2="49153" y2="29540"/>
                        <a14:foregroundMark x1="48910" y1="29903" x2="48910" y2="29903"/>
                        <a14:foregroundMark x1="51937" y1="36077" x2="51937" y2="36077"/>
                        <a14:foregroundMark x1="51937" y1="36077" x2="51937" y2="36077"/>
                        <a14:foregroundMark x1="51937" y1="36077" x2="51937" y2="36077"/>
                        <a14:foregroundMark x1="50121" y1="30145" x2="50121" y2="30145"/>
                        <a14:foregroundMark x1="46489" y1="30508" x2="46489" y2="30508"/>
                        <a14:foregroundMark x1="9927" y1="57869" x2="9927" y2="578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141" y="2876595"/>
            <a:ext cx="4409049" cy="44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85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405</Words>
  <Application>Microsoft Office PowerPoint</Application>
  <PresentationFormat>Широкоэкранный</PresentationFormat>
  <Paragraphs>82</Paragraphs>
  <Slides>21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Agency FB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2024-03-11T08:21:35Z</dcterms:created>
  <dcterms:modified xsi:type="dcterms:W3CDTF">2024-03-17T11:25:08Z</dcterms:modified>
</cp:coreProperties>
</file>