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2" r:id="rId5"/>
    <p:sldId id="267" r:id="rId6"/>
    <p:sldId id="269" r:id="rId7"/>
    <p:sldId id="263" r:id="rId8"/>
    <p:sldId id="264" r:id="rId9"/>
    <p:sldId id="265" r:id="rId10"/>
    <p:sldId id="268" r:id="rId11"/>
    <p:sldId id="271" r:id="rId12"/>
  </p:sldIdLst>
  <p:sldSz cx="18288000" cy="10287000"/>
  <p:notesSz cx="6858000" cy="9144000"/>
  <p:embeddedFontLst>
    <p:embeddedFont>
      <p:font typeface="Arial Black" panose="020B0A04020102020204" pitchFamily="34" charset="0"/>
      <p:bold r:id="rId14"/>
    </p:embeddedFont>
    <p:embeddedFont>
      <p:font typeface="Arial Narrow" panose="020B0606020202030204" pitchFamily="34" charset="0"/>
      <p:regular r:id="rId15"/>
      <p:bold r:id="rId16"/>
      <p:italic r:id="rId17"/>
      <p:boldItalic r:id="rId18"/>
    </p:embeddedFont>
    <p:embeddedFont>
      <p:font typeface="Open Sans Bold" panose="020B0604020202020204" charset="0"/>
      <p:regular r:id="rId19"/>
    </p:embeddedFont>
    <p:embeddedFont>
      <p:font typeface="Segoe Print" panose="02000600000000000000" pitchFamily="2" charset="0"/>
      <p:regular r:id="rId20"/>
      <p:bold r:id="rId21"/>
    </p:embeddedFont>
    <p:embeddedFont>
      <p:font typeface="Bobby Jones" panose="020B0604020202020204" charset="0"/>
      <p:regular r:id="rId22"/>
    </p:embeddedFont>
    <p:embeddedFont>
      <p:font typeface="Bahnschrift Condensed" panose="020B0502040204020203" pitchFamily="34" charset="0"/>
      <p:regular r:id="rId23"/>
      <p:bold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F8B0B-8132-44E4-8126-9B8D509731F1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D04C4-865F-445E-8371-D08745BEF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29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D04C4-865F-445E-8371-D08745BEF18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548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12" Type="http://schemas.openxmlformats.org/officeDocument/2006/relationships/image" Target="../media/image19.sv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11.png"/><Relationship Id="rId5" Type="http://schemas.openxmlformats.org/officeDocument/2006/relationships/image" Target="../media/image9.png"/><Relationship Id="rId15" Type="http://schemas.openxmlformats.org/officeDocument/2006/relationships/image" Target="../media/image13.png"/><Relationship Id="rId10" Type="http://schemas.openxmlformats.org/officeDocument/2006/relationships/image" Target="../media/image17.svg"/><Relationship Id="rId4" Type="http://schemas.openxmlformats.org/officeDocument/2006/relationships/image" Target="../media/image13.svg"/><Relationship Id="rId9" Type="http://schemas.openxmlformats.org/officeDocument/2006/relationships/image" Target="../media/image10.png"/><Relationship Id="rId14" Type="http://schemas.openxmlformats.org/officeDocument/2006/relationships/image" Target="../media/image21.svg"/><Relationship Id="rId30" Type="http://schemas.openxmlformats.org/officeDocument/2006/relationships/image" Target="../media/image8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17.png"/><Relationship Id="rId4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.png"/><Relationship Id="rId12" Type="http://schemas.openxmlformats.org/officeDocument/2006/relationships/image" Target="../media/image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6.png"/><Relationship Id="rId5" Type="http://schemas.openxmlformats.org/officeDocument/2006/relationships/image" Target="../media/image19.png"/><Relationship Id="rId10" Type="http://schemas.openxmlformats.org/officeDocument/2006/relationships/image" Target="../media/image21.jpeg"/><Relationship Id="rId4" Type="http://schemas.openxmlformats.org/officeDocument/2006/relationships/image" Target="../media/image3.sv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4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10" Type="http://schemas.openxmlformats.org/officeDocument/2006/relationships/image" Target="../media/image3.svg"/><Relationship Id="rId4" Type="http://schemas.microsoft.com/office/2007/relationships/hdphoto" Target="../media/hdphoto2.wdp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10" Type="http://schemas.openxmlformats.org/officeDocument/2006/relationships/image" Target="../media/image26.png"/><Relationship Id="rId4" Type="http://schemas.openxmlformats.org/officeDocument/2006/relationships/image" Target="../media/image6.png"/><Relationship Id="rId9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microsoft.com/office/2007/relationships/hdphoto" Target="../media/hdphoto3.wdp"/><Relationship Id="rId10" Type="http://schemas.openxmlformats.org/officeDocument/2006/relationships/image" Target="../media/image28.png"/><Relationship Id="rId9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1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10" Type="http://schemas.microsoft.com/office/2007/relationships/hdphoto" Target="../media/hdphoto4.wdp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8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 t="-206523" b="-952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495086" y="6887656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800000">
            <a:off x="14068249" y="-126657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869857" y="849527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047235" y="-162306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30808" y="-2184057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0" y="0"/>
                </a:moveTo>
                <a:lnTo>
                  <a:pt x="3477006" y="0"/>
                </a:lnTo>
                <a:lnTo>
                  <a:pt x="347700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810994" y="6887656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0" y="0"/>
                </a:moveTo>
                <a:lnTo>
                  <a:pt x="3477006" y="0"/>
                </a:lnTo>
                <a:lnTo>
                  <a:pt x="347700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1026" name="Picture 2" descr="https://shoyher.narod.ru/Port/musorgskyimod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" b="90794" l="3226" r="96387">
                        <a14:foregroundMark x1="12516" y1="69524" x2="91484" y2="80635"/>
                        <a14:foregroundMark x1="19871" y1="77460" x2="88258" y2="84656"/>
                        <a14:foregroundMark x1="59613" y1="87302" x2="83613" y2="86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171"/>
          <a:stretch/>
        </p:blipFill>
        <p:spPr bwMode="auto">
          <a:xfrm>
            <a:off x="703796" y="526671"/>
            <a:ext cx="8301982" cy="919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eform 9"/>
          <p:cNvSpPr/>
          <p:nvPr/>
        </p:nvSpPr>
        <p:spPr>
          <a:xfrm rot="-1017826" flipH="1">
            <a:off x="-139014" y="502631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932096" y="1010811"/>
            <a:ext cx="7829885" cy="6890299"/>
          </a:xfrm>
          <a:custGeom>
            <a:avLst/>
            <a:gdLst/>
            <a:ahLst/>
            <a:cxnLst/>
            <a:rect l="l" t="t" r="r" b="b"/>
            <a:pathLst>
              <a:path w="7829885" h="6890299">
                <a:moveTo>
                  <a:pt x="0" y="0"/>
                </a:moveTo>
                <a:lnTo>
                  <a:pt x="7829885" y="0"/>
                </a:lnTo>
                <a:lnTo>
                  <a:pt x="7829885" y="6890299"/>
                </a:lnTo>
                <a:lnTo>
                  <a:pt x="0" y="689029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1726000" y="6609198"/>
            <a:ext cx="4451089" cy="1886072"/>
            <a:chOff x="0" y="0"/>
            <a:chExt cx="5934786" cy="251476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5934786" cy="2514763"/>
              <a:chOff x="0" y="0"/>
              <a:chExt cx="1346403" cy="57051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346403" cy="570515"/>
              </a:xfrm>
              <a:custGeom>
                <a:avLst/>
                <a:gdLst/>
                <a:ahLst/>
                <a:cxnLst/>
                <a:rect l="l" t="t" r="r" b="b"/>
                <a:pathLst>
                  <a:path w="1346403" h="570515">
                    <a:moveTo>
                      <a:pt x="1143203" y="0"/>
                    </a:moveTo>
                    <a:lnTo>
                      <a:pt x="203200" y="0"/>
                    </a:lnTo>
                    <a:lnTo>
                      <a:pt x="0" y="285257"/>
                    </a:lnTo>
                    <a:lnTo>
                      <a:pt x="203200" y="570515"/>
                    </a:lnTo>
                    <a:lnTo>
                      <a:pt x="1143203" y="570515"/>
                    </a:lnTo>
                    <a:lnTo>
                      <a:pt x="1346403" y="285257"/>
                    </a:lnTo>
                    <a:lnTo>
                      <a:pt x="1143203" y="0"/>
                    </a:lnTo>
                    <a:close/>
                  </a:path>
                </a:pathLst>
              </a:custGeom>
              <a:solidFill>
                <a:srgbClr val="00DCFF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152400" y="-38100"/>
                <a:ext cx="1041603" cy="6086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453395" y="734479"/>
              <a:ext cx="4927914" cy="10605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08"/>
                </a:lnSpc>
              </a:pPr>
              <a:r>
                <a:rPr lang="ru-RU" sz="6000" dirty="0" smtClean="0">
                  <a:solidFill>
                    <a:srgbClr val="000000"/>
                  </a:solidFill>
                  <a:latin typeface="Bobby Jones"/>
                </a:rPr>
                <a:t>1839 –1881</a:t>
              </a:r>
              <a:endParaRPr lang="en-US" sz="6000" dirty="0">
                <a:solidFill>
                  <a:srgbClr val="000000"/>
                </a:solidFill>
                <a:latin typeface="Bobby Jones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7473608" y="3073588"/>
            <a:ext cx="8504784" cy="2795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1500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МУСОРГСКИЙ</a:t>
            </a:r>
            <a:r>
              <a:rPr lang="ru-RU" sz="18168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 </a:t>
            </a:r>
            <a:endParaRPr lang="en-US" sz="18168" dirty="0">
              <a:solidFill>
                <a:srgbClr val="000000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4646" y="1083628"/>
            <a:ext cx="8504784" cy="3000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9500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МОДЕСТ</a:t>
            </a:r>
            <a:endParaRPr lang="en-US" sz="19500" dirty="0">
              <a:solidFill>
                <a:srgbClr val="000000"/>
              </a:solidFill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1000"/>
            </a:blip>
            <a:stretch>
              <a:fillRect t="-207459" b="-8941"/>
            </a:stretch>
          </a:blipFill>
        </p:spPr>
      </p:sp>
      <p:pic>
        <p:nvPicPr>
          <p:cNvPr id="2050" name="Picture 2" descr="https://is1-ssl.mzstatic.com/image/thumb/Music123/v4/8d/52/ef/8d52ef7c-0e3d-ee14-1454-4e0b3999dec9/859732205210_cover.jpg/1200x1200bf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167" b="99000" l="250" r="9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608"/>
          <a:stretch/>
        </p:blipFill>
        <p:spPr bwMode="auto">
          <a:xfrm>
            <a:off x="4572000" y="-647700"/>
            <a:ext cx="13325333" cy="10712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eform 3"/>
          <p:cNvSpPr/>
          <p:nvPr/>
        </p:nvSpPr>
        <p:spPr>
          <a:xfrm flipH="1">
            <a:off x="609600" y="6210300"/>
            <a:ext cx="6096000" cy="3505200"/>
          </a:xfrm>
          <a:custGeom>
            <a:avLst/>
            <a:gdLst/>
            <a:ahLst/>
            <a:cxnLst/>
            <a:rect l="l" t="t" r="r" b="b"/>
            <a:pathLst>
              <a:path w="9826102" h="8646970">
                <a:moveTo>
                  <a:pt x="9826103" y="0"/>
                </a:moveTo>
                <a:lnTo>
                  <a:pt x="0" y="0"/>
                </a:lnTo>
                <a:lnTo>
                  <a:pt x="0" y="8646970"/>
                </a:lnTo>
                <a:lnTo>
                  <a:pt x="9826103" y="8646970"/>
                </a:lnTo>
                <a:lnTo>
                  <a:pt x="982610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39"/>
          <p:cNvSpPr txBox="1"/>
          <p:nvPr/>
        </p:nvSpPr>
        <p:spPr>
          <a:xfrm>
            <a:off x="190500" y="6307931"/>
            <a:ext cx="6934200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8000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«БОГАТЫРСКИЕ ВОРОТА»</a:t>
            </a:r>
            <a:endParaRPr lang="en-US" sz="8000" dirty="0">
              <a:solidFill>
                <a:srgbClr val="000000"/>
              </a:solidFill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>
              <a:alphaModFix amt="52000"/>
            </a:blip>
            <a:stretch>
              <a:fillRect t="-205061" b="-10987"/>
            </a:stretch>
          </a:blipFill>
        </p:spPr>
      </p:sp>
      <p:sp>
        <p:nvSpPr>
          <p:cNvPr id="4" name="Freeform 4"/>
          <p:cNvSpPr/>
          <p:nvPr/>
        </p:nvSpPr>
        <p:spPr>
          <a:xfrm rot="-10800000">
            <a:off x="14068249" y="-126657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377127" y="-428740"/>
            <a:ext cx="9456641" cy="10715740"/>
          </a:xfrm>
          <a:custGeom>
            <a:avLst/>
            <a:gdLst/>
            <a:ahLst/>
            <a:cxnLst/>
            <a:rect l="l" t="t" r="r" b="b"/>
            <a:pathLst>
              <a:path w="9456641" h="10715740">
                <a:moveTo>
                  <a:pt x="0" y="0"/>
                </a:moveTo>
                <a:lnTo>
                  <a:pt x="9456641" y="0"/>
                </a:lnTo>
                <a:lnTo>
                  <a:pt x="9456641" y="10715740"/>
                </a:lnTo>
                <a:lnTo>
                  <a:pt x="0" y="107157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2817811"/>
            <a:ext cx="6545050" cy="1518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95"/>
              </a:lnSpc>
              <a:spcBef>
                <a:spcPct val="0"/>
              </a:spcBef>
            </a:pPr>
            <a:r>
              <a:rPr lang="ru-RU" sz="6600" u="none" strike="noStrike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СПАСИБО ЗА ВНИМАНИЕ </a:t>
            </a:r>
            <a:r>
              <a:rPr lang="ru-RU" sz="6600" u="none" strike="noStrike" dirty="0" smtClean="0">
                <a:solidFill>
                  <a:srgbClr val="FFFFFF"/>
                </a:solidFill>
                <a:latin typeface="Arial Black" panose="020B0A04020102020204" pitchFamily="34" charset="0"/>
                <a:sym typeface="Wingdings" panose="05000000000000000000" pitchFamily="2" charset="2"/>
              </a:rPr>
              <a:t></a:t>
            </a:r>
            <a:endParaRPr lang="en-US" sz="6600" u="none" strike="noStrike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8318583"/>
            <a:ext cx="12241000" cy="700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95"/>
              </a:lnSpc>
              <a:spcBef>
                <a:spcPct val="0"/>
              </a:spcBef>
            </a:pPr>
            <a:r>
              <a:rPr lang="en-US" sz="4829" dirty="0" smtClean="0">
                <a:solidFill>
                  <a:srgbClr val="FFFFFF"/>
                </a:solidFill>
                <a:latin typeface="Bobby Jones"/>
              </a:rPr>
              <a:t>leravalera_167</a:t>
            </a:r>
            <a:endParaRPr lang="en-US" sz="4829" u="none" strike="noStrike" dirty="0">
              <a:solidFill>
                <a:srgbClr val="FFFFFF"/>
              </a:solidFill>
              <a:latin typeface="Bobby Jones"/>
            </a:endParaRPr>
          </a:p>
        </p:txBody>
      </p:sp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4000"/>
            </a:blip>
            <a:stretch>
              <a:fillRect t="-108024" b="-108024"/>
            </a:stretch>
          </a:blipFill>
        </p:spPr>
      </p:sp>
      <p:sp>
        <p:nvSpPr>
          <p:cNvPr id="3" name="Freeform 3"/>
          <p:cNvSpPr/>
          <p:nvPr/>
        </p:nvSpPr>
        <p:spPr>
          <a:xfrm rot="1011221">
            <a:off x="6573349" y="4249539"/>
            <a:ext cx="6972730" cy="4956977"/>
          </a:xfrm>
          <a:custGeom>
            <a:avLst/>
            <a:gdLst/>
            <a:ahLst/>
            <a:cxnLst/>
            <a:rect l="l" t="t" r="r" b="b"/>
            <a:pathLst>
              <a:path w="6972730" h="4956977">
                <a:moveTo>
                  <a:pt x="0" y="0"/>
                </a:moveTo>
                <a:lnTo>
                  <a:pt x="6972730" y="0"/>
                </a:lnTo>
                <a:lnTo>
                  <a:pt x="6972730" y="4956977"/>
                </a:lnTo>
                <a:lnTo>
                  <a:pt x="0" y="49569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143140" y="3051742"/>
            <a:ext cx="7861908" cy="5946461"/>
          </a:xfrm>
          <a:custGeom>
            <a:avLst/>
            <a:gdLst/>
            <a:ahLst/>
            <a:cxnLst/>
            <a:rect l="l" t="t" r="r" b="b"/>
            <a:pathLst>
              <a:path w="7861908" h="5946461">
                <a:moveTo>
                  <a:pt x="0" y="0"/>
                </a:moveTo>
                <a:lnTo>
                  <a:pt x="7861908" y="0"/>
                </a:lnTo>
                <a:lnTo>
                  <a:pt x="7861908" y="5946461"/>
                </a:lnTo>
                <a:lnTo>
                  <a:pt x="0" y="594646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73909" y="3619212"/>
            <a:ext cx="6985780" cy="6147486"/>
          </a:xfrm>
          <a:custGeom>
            <a:avLst/>
            <a:gdLst/>
            <a:ahLst/>
            <a:cxnLst/>
            <a:rect l="l" t="t" r="r" b="b"/>
            <a:pathLst>
              <a:path w="6985780" h="6147486">
                <a:moveTo>
                  <a:pt x="0" y="0"/>
                </a:moveTo>
                <a:lnTo>
                  <a:pt x="6985780" y="0"/>
                </a:lnTo>
                <a:lnTo>
                  <a:pt x="6985780" y="6147486"/>
                </a:lnTo>
                <a:lnTo>
                  <a:pt x="0" y="614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454195" y="1920187"/>
            <a:ext cx="6599145" cy="5639270"/>
          </a:xfrm>
          <a:custGeom>
            <a:avLst/>
            <a:gdLst/>
            <a:ahLst/>
            <a:cxnLst/>
            <a:rect l="l" t="t" r="r" b="b"/>
            <a:pathLst>
              <a:path w="6599145" h="5639270">
                <a:moveTo>
                  <a:pt x="0" y="0"/>
                </a:moveTo>
                <a:lnTo>
                  <a:pt x="6599146" y="0"/>
                </a:lnTo>
                <a:lnTo>
                  <a:pt x="6599146" y="5639270"/>
                </a:lnTo>
                <a:lnTo>
                  <a:pt x="0" y="563927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43477" flipH="1">
            <a:off x="6783436" y="4676332"/>
            <a:ext cx="6552557" cy="5766250"/>
          </a:xfrm>
          <a:custGeom>
            <a:avLst/>
            <a:gdLst/>
            <a:ahLst/>
            <a:cxnLst/>
            <a:rect l="l" t="t" r="r" b="b"/>
            <a:pathLst>
              <a:path w="6552557" h="5766250">
                <a:moveTo>
                  <a:pt x="6552557" y="0"/>
                </a:moveTo>
                <a:lnTo>
                  <a:pt x="0" y="0"/>
                </a:lnTo>
                <a:lnTo>
                  <a:pt x="0" y="5766250"/>
                </a:lnTo>
                <a:lnTo>
                  <a:pt x="6552557" y="5766250"/>
                </a:lnTo>
                <a:lnTo>
                  <a:pt x="655255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770637" y="2787660"/>
            <a:ext cx="5682856" cy="4986706"/>
          </a:xfrm>
          <a:custGeom>
            <a:avLst/>
            <a:gdLst/>
            <a:ahLst/>
            <a:cxnLst/>
            <a:rect l="l" t="t" r="r" b="b"/>
            <a:pathLst>
              <a:path w="5682856" h="4986706">
                <a:moveTo>
                  <a:pt x="0" y="0"/>
                </a:moveTo>
                <a:lnTo>
                  <a:pt x="5682855" y="0"/>
                </a:lnTo>
                <a:lnTo>
                  <a:pt x="5682855" y="4986706"/>
                </a:lnTo>
                <a:lnTo>
                  <a:pt x="0" y="498670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509341" y="1088342"/>
            <a:ext cx="11269318" cy="12040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83"/>
              </a:lnSpc>
              <a:spcBef>
                <a:spcPct val="0"/>
              </a:spcBef>
            </a:pPr>
            <a:r>
              <a:rPr lang="ru-RU" sz="10576" u="none" strike="noStrike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ГОДЫ УЧЕБЫ</a:t>
            </a:r>
            <a:endParaRPr lang="en-US" sz="10576" u="none" strike="noStrike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3303338" y="-731573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76632" y="925830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061622" y="8440818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630400" y="-1490925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079499" y="5492527"/>
            <a:ext cx="4516628" cy="4882841"/>
          </a:xfrm>
          <a:custGeom>
            <a:avLst/>
            <a:gdLst/>
            <a:ahLst/>
            <a:cxnLst/>
            <a:rect l="l" t="t" r="r" b="b"/>
            <a:pathLst>
              <a:path w="4516628" h="4882841">
                <a:moveTo>
                  <a:pt x="0" y="0"/>
                </a:moveTo>
                <a:lnTo>
                  <a:pt x="4516628" y="0"/>
                </a:lnTo>
                <a:lnTo>
                  <a:pt x="4516628" y="4882841"/>
                </a:lnTo>
                <a:lnTo>
                  <a:pt x="0" y="488284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676110" y="4303562"/>
            <a:ext cx="5357140" cy="3323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600" dirty="0" smtClean="0">
                <a:solidFill>
                  <a:srgbClr val="2D304E"/>
                </a:solidFill>
                <a:latin typeface="Open Sans Bold"/>
              </a:rPr>
              <a:t>С 1849 года Модест Петрович учился в Петербурге в школе иностранных языков, при этом брал уроки у Антона </a:t>
            </a:r>
            <a:r>
              <a:rPr lang="ru-RU" sz="3600" dirty="0" err="1" smtClean="0">
                <a:solidFill>
                  <a:srgbClr val="2D304E"/>
                </a:solidFill>
                <a:latin typeface="Open Sans Bold"/>
              </a:rPr>
              <a:t>Герке</a:t>
            </a:r>
            <a:r>
              <a:rPr lang="ru-RU" sz="3600" dirty="0" smtClean="0">
                <a:solidFill>
                  <a:srgbClr val="2D304E"/>
                </a:solidFill>
                <a:latin typeface="Open Sans Bold"/>
              </a:rPr>
              <a:t>.  </a:t>
            </a:r>
            <a:endParaRPr lang="en-US" sz="3600" dirty="0">
              <a:solidFill>
                <a:srgbClr val="2D304E"/>
              </a:solidFill>
              <a:latin typeface="Open Sans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489063" y="5162205"/>
            <a:ext cx="5141301" cy="3323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spcBef>
                <a:spcPct val="0"/>
              </a:spcBef>
            </a:pPr>
            <a:r>
              <a:rPr lang="ru-RU" sz="3600" strike="noStrike" dirty="0" smtClean="0">
                <a:solidFill>
                  <a:srgbClr val="2D304E"/>
                </a:solidFill>
                <a:latin typeface="Open Sans Bold"/>
              </a:rPr>
              <a:t>В 1856 году закончил юнкерскую (военно-учебную) школу и поступил в Преображенский полк. </a:t>
            </a:r>
            <a:endParaRPr lang="en-US" sz="3600" strike="noStrike" dirty="0">
              <a:solidFill>
                <a:srgbClr val="2D304E"/>
              </a:solidFill>
              <a:latin typeface="Open Sans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267409" y="3489337"/>
            <a:ext cx="4320124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spcBef>
                <a:spcPct val="0"/>
              </a:spcBef>
            </a:pPr>
            <a:r>
              <a:rPr lang="ru-RU" sz="3600" dirty="0">
                <a:solidFill>
                  <a:srgbClr val="2D304E"/>
                </a:solidFill>
                <a:latin typeface="Open Sans Bold"/>
              </a:rPr>
              <a:t>После чего оставил службу </a:t>
            </a:r>
            <a:endParaRPr lang="ru-RU" sz="3600" dirty="0" smtClean="0">
              <a:solidFill>
                <a:srgbClr val="2D304E"/>
              </a:solidFill>
              <a:latin typeface="Open Sans Bold"/>
            </a:endParaRPr>
          </a:p>
          <a:p>
            <a:pPr marL="0" lvl="1" indent="0" algn="ctr">
              <a:spcBef>
                <a:spcPct val="0"/>
              </a:spcBef>
            </a:pPr>
            <a:r>
              <a:rPr lang="ru-RU" sz="3600" dirty="0" smtClean="0">
                <a:solidFill>
                  <a:srgbClr val="2D304E"/>
                </a:solidFill>
                <a:latin typeface="Open Sans Bold"/>
              </a:rPr>
              <a:t>и </a:t>
            </a:r>
            <a:r>
              <a:rPr lang="ru-RU" sz="3600" dirty="0">
                <a:solidFill>
                  <a:srgbClr val="2D304E"/>
                </a:solidFill>
                <a:latin typeface="Open Sans Bold"/>
              </a:rPr>
              <a:t>посвятил себя музыке.</a:t>
            </a:r>
            <a:endParaRPr lang="en-US" sz="3600" dirty="0">
              <a:solidFill>
                <a:srgbClr val="2D304E"/>
              </a:solidFill>
              <a:latin typeface="Open Sans Bold"/>
            </a:endParaRPr>
          </a:p>
        </p:txBody>
      </p:sp>
      <p:sp>
        <p:nvSpPr>
          <p:cNvPr id="21" name="Freeform 22"/>
          <p:cNvSpPr/>
          <p:nvPr/>
        </p:nvSpPr>
        <p:spPr>
          <a:xfrm>
            <a:off x="2049740" y="570494"/>
            <a:ext cx="954781" cy="961775"/>
          </a:xfrm>
          <a:custGeom>
            <a:avLst/>
            <a:gdLst/>
            <a:ahLst/>
            <a:cxnLst/>
            <a:rect l="l" t="t" r="r" b="b"/>
            <a:pathLst>
              <a:path w="954781" h="961775">
                <a:moveTo>
                  <a:pt x="0" y="0"/>
                </a:moveTo>
                <a:lnTo>
                  <a:pt x="954781" y="0"/>
                </a:lnTo>
                <a:lnTo>
                  <a:pt x="954781" y="961775"/>
                </a:lnTo>
                <a:lnTo>
                  <a:pt x="0" y="96177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3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108024" b="-10802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490963" y="6858964"/>
            <a:ext cx="3306074" cy="1384418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8"/>
                </a:lnTo>
                <a:lnTo>
                  <a:pt x="0" y="13844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243472" y="5627388"/>
            <a:ext cx="3801055" cy="1624951"/>
          </a:xfrm>
          <a:custGeom>
            <a:avLst/>
            <a:gdLst/>
            <a:ahLst/>
            <a:cxnLst/>
            <a:rect l="l" t="t" r="r" b="b"/>
            <a:pathLst>
              <a:path w="3801055" h="1624951">
                <a:moveTo>
                  <a:pt x="0" y="0"/>
                </a:moveTo>
                <a:lnTo>
                  <a:pt x="3801056" y="0"/>
                </a:lnTo>
                <a:lnTo>
                  <a:pt x="3801056" y="1624951"/>
                </a:lnTo>
                <a:lnTo>
                  <a:pt x="0" y="16249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959188" y="6935680"/>
            <a:ext cx="3306074" cy="1384418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9"/>
                </a:lnTo>
                <a:lnTo>
                  <a:pt x="0" y="13844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711697" y="5617347"/>
            <a:ext cx="3801055" cy="1624951"/>
          </a:xfrm>
          <a:custGeom>
            <a:avLst/>
            <a:gdLst/>
            <a:ahLst/>
            <a:cxnLst/>
            <a:rect l="l" t="t" r="r" b="b"/>
            <a:pathLst>
              <a:path w="3801055" h="1624951">
                <a:moveTo>
                  <a:pt x="0" y="0"/>
                </a:moveTo>
                <a:lnTo>
                  <a:pt x="3801056" y="0"/>
                </a:lnTo>
                <a:lnTo>
                  <a:pt x="3801056" y="1624951"/>
                </a:lnTo>
                <a:lnTo>
                  <a:pt x="0" y="16249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022738" y="6889314"/>
            <a:ext cx="3306074" cy="1384418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8"/>
                </a:lnTo>
                <a:lnTo>
                  <a:pt x="0" y="13844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775247" y="5614527"/>
            <a:ext cx="3801055" cy="1624951"/>
          </a:xfrm>
          <a:custGeom>
            <a:avLst/>
            <a:gdLst/>
            <a:ahLst/>
            <a:cxnLst/>
            <a:rect l="l" t="t" r="r" b="b"/>
            <a:pathLst>
              <a:path w="3801055" h="1624951">
                <a:moveTo>
                  <a:pt x="0" y="0"/>
                </a:moveTo>
                <a:lnTo>
                  <a:pt x="3801056" y="0"/>
                </a:lnTo>
                <a:lnTo>
                  <a:pt x="3801056" y="1624951"/>
                </a:lnTo>
                <a:lnTo>
                  <a:pt x="0" y="16249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313226" y="1010014"/>
            <a:ext cx="15661548" cy="2119241"/>
            <a:chOff x="0" y="-239839"/>
            <a:chExt cx="20882065" cy="2825655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-239839"/>
              <a:ext cx="20882065" cy="2825655"/>
              <a:chOff x="0" y="-63750"/>
              <a:chExt cx="5550514" cy="751068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63750"/>
                <a:ext cx="5550514" cy="687318"/>
              </a:xfrm>
              <a:custGeom>
                <a:avLst/>
                <a:gdLst/>
                <a:ahLst/>
                <a:cxnLst/>
                <a:rect l="l" t="t" r="r" b="b"/>
                <a:pathLst>
                  <a:path w="5550514" h="687318">
                    <a:moveTo>
                      <a:pt x="5347314" y="0"/>
                    </a:moveTo>
                    <a:lnTo>
                      <a:pt x="203200" y="0"/>
                    </a:lnTo>
                    <a:lnTo>
                      <a:pt x="0" y="343659"/>
                    </a:lnTo>
                    <a:lnTo>
                      <a:pt x="203200" y="687318"/>
                    </a:lnTo>
                    <a:lnTo>
                      <a:pt x="5347314" y="687318"/>
                    </a:lnTo>
                    <a:lnTo>
                      <a:pt x="5550514" y="343659"/>
                    </a:lnTo>
                    <a:lnTo>
                      <a:pt x="5347314" y="0"/>
                    </a:lnTo>
                    <a:close/>
                  </a:path>
                </a:pathLst>
              </a:custGeom>
              <a:solidFill>
                <a:srgbClr val="00DCFF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152400" y="-38100"/>
                <a:ext cx="5245714" cy="7254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1771383" y="552573"/>
              <a:ext cx="17339298" cy="16053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83"/>
                </a:lnSpc>
                <a:spcBef>
                  <a:spcPct val="0"/>
                </a:spcBef>
              </a:pPr>
              <a:r>
                <a:rPr lang="ru-RU" sz="10576" dirty="0" smtClean="0">
                  <a:solidFill>
                    <a:srgbClr val="000000"/>
                  </a:solidFill>
                  <a:latin typeface="Arial Black" panose="020B0A04020102020204" pitchFamily="34" charset="0"/>
                </a:rPr>
                <a:t>СОЧИНЕНИЯ</a:t>
              </a:r>
              <a:endParaRPr lang="en-US" sz="10576" dirty="0">
                <a:solidFill>
                  <a:srgbClr val="00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877112" y="7298337"/>
            <a:ext cx="253377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  <a:t>«Блоха»</a:t>
            </a:r>
          </a:p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dirty="0" smtClean="0">
                <a:solidFill>
                  <a:srgbClr val="FFFFFF"/>
                </a:solidFill>
                <a:latin typeface="Open Sans Bold"/>
              </a:rPr>
              <a:t>«Без солнца»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490963" y="5858839"/>
            <a:ext cx="3306074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4202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РОМАНСЫ</a:t>
            </a:r>
            <a:endParaRPr lang="en-US" sz="4202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490963" y="4006589"/>
            <a:ext cx="3306074" cy="1447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299"/>
              </a:lnSpc>
              <a:spcBef>
                <a:spcPct val="0"/>
              </a:spcBef>
            </a:pPr>
            <a:r>
              <a:rPr lang="en-US" sz="9416" u="none" strike="noStrike">
                <a:solidFill>
                  <a:srgbClr val="FFFFFF"/>
                </a:solidFill>
                <a:latin typeface="Bobby Jones"/>
              </a:rPr>
              <a:t>02.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126325" y="7232311"/>
            <a:ext cx="2971800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  <a:t>«</a:t>
            </a:r>
            <a:r>
              <a:rPr lang="ru-RU" sz="1600" u="none" strike="noStrike" dirty="0" err="1" smtClean="0">
                <a:solidFill>
                  <a:srgbClr val="FFFFFF"/>
                </a:solidFill>
                <a:latin typeface="Open Sans Bold"/>
              </a:rPr>
              <a:t>Сорочинская</a:t>
            </a:r>
            <a: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  <a:t> ярмарка»</a:t>
            </a:r>
          </a:p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  <a:t>«Борис Годунов»</a:t>
            </a:r>
            <a:b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</a:br>
            <a: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  <a:t>«</a:t>
            </a:r>
            <a:r>
              <a:rPr lang="ru-RU" sz="1600" u="none" strike="noStrike" dirty="0" err="1" smtClean="0">
                <a:solidFill>
                  <a:srgbClr val="FFFFFF"/>
                </a:solidFill>
                <a:latin typeface="Open Sans Bold"/>
              </a:rPr>
              <a:t>Хованщина</a:t>
            </a:r>
            <a: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  <a:t>»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959188" y="5854527"/>
            <a:ext cx="3306074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4202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ОПЕРЫ</a:t>
            </a:r>
            <a:endParaRPr lang="en-US" sz="4202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607948" y="4005556"/>
            <a:ext cx="2008554" cy="14488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299"/>
              </a:lnSpc>
              <a:spcBef>
                <a:spcPct val="0"/>
              </a:spcBef>
            </a:pPr>
            <a:r>
              <a:rPr lang="en-US" sz="9416">
                <a:solidFill>
                  <a:srgbClr val="FFFFFF"/>
                </a:solidFill>
                <a:latin typeface="Bobby Jones"/>
              </a:rPr>
              <a:t>01.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408886" y="7032579"/>
            <a:ext cx="2533776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u="none" strike="noStrike" dirty="0" smtClean="0">
                <a:solidFill>
                  <a:srgbClr val="FFFFFF"/>
                </a:solidFill>
                <a:latin typeface="Open Sans Bold"/>
              </a:rPr>
              <a:t>Около 20 пьес для фортепиано, чаще всего исполняют «Слеза»</a:t>
            </a:r>
            <a:r>
              <a:rPr lang="en-US" sz="1600" u="none" strike="noStrike" dirty="0" smtClean="0">
                <a:solidFill>
                  <a:srgbClr val="FFFFFF"/>
                </a:solidFill>
                <a:latin typeface="Open Sans Bold"/>
              </a:rPr>
              <a:t> 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778536" y="5838365"/>
            <a:ext cx="3794478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4202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ПЬЕСЫ</a:t>
            </a:r>
            <a:endParaRPr lang="en-US" sz="4202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778536" y="4006589"/>
            <a:ext cx="3794478" cy="1447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299"/>
              </a:lnSpc>
              <a:spcBef>
                <a:spcPct val="0"/>
              </a:spcBef>
            </a:pPr>
            <a:r>
              <a:rPr lang="en-US" sz="9416" u="none" strike="noStrike">
                <a:solidFill>
                  <a:srgbClr val="FFFFFF"/>
                </a:solidFill>
                <a:latin typeface="Bobby Jones"/>
              </a:rPr>
              <a:t>03.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</a:blip>
            <a:stretch>
              <a:fillRect t="-108024" b="-108024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14068249" y="-126657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017826" flipH="1">
            <a:off x="-504822" y="421981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217118" y="1208041"/>
            <a:ext cx="9042182" cy="5916660"/>
          </a:xfrm>
          <a:custGeom>
            <a:avLst/>
            <a:gdLst/>
            <a:ahLst/>
            <a:cxnLst/>
            <a:rect l="l" t="t" r="r" b="b"/>
            <a:pathLst>
              <a:path w="9042182" h="8635283">
                <a:moveTo>
                  <a:pt x="0" y="0"/>
                </a:moveTo>
                <a:lnTo>
                  <a:pt x="9042182" y="0"/>
                </a:lnTo>
                <a:lnTo>
                  <a:pt x="9042182" y="8635283"/>
                </a:lnTo>
                <a:lnTo>
                  <a:pt x="0" y="86352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3074" name="Picture 2" descr="https://www.enoty.eu/files/products/obrazky/ed9230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07" b="3728"/>
          <a:stretch/>
        </p:blipFill>
        <p:spPr bwMode="auto">
          <a:xfrm>
            <a:off x="1528131" y="3017689"/>
            <a:ext cx="7588667" cy="540235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5"/>
          <p:cNvGrpSpPr/>
          <p:nvPr/>
        </p:nvGrpSpPr>
        <p:grpSpPr>
          <a:xfrm>
            <a:off x="10365712" y="443677"/>
            <a:ext cx="4744994" cy="1777728"/>
            <a:chOff x="0" y="0"/>
            <a:chExt cx="6326659" cy="2370303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6326659" cy="2370303"/>
              <a:chOff x="0" y="0"/>
              <a:chExt cx="1346403" cy="50443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346403" cy="504434"/>
              </a:xfrm>
              <a:custGeom>
                <a:avLst/>
                <a:gdLst/>
                <a:ahLst/>
                <a:cxnLst/>
                <a:rect l="l" t="t" r="r" b="b"/>
                <a:pathLst>
                  <a:path w="1346403" h="504434">
                    <a:moveTo>
                      <a:pt x="1143203" y="0"/>
                    </a:moveTo>
                    <a:lnTo>
                      <a:pt x="203200" y="0"/>
                    </a:lnTo>
                    <a:lnTo>
                      <a:pt x="0" y="252217"/>
                    </a:lnTo>
                    <a:lnTo>
                      <a:pt x="203200" y="504434"/>
                    </a:lnTo>
                    <a:lnTo>
                      <a:pt x="1143203" y="504434"/>
                    </a:lnTo>
                    <a:lnTo>
                      <a:pt x="1346403" y="252217"/>
                    </a:lnTo>
                    <a:lnTo>
                      <a:pt x="1143203" y="0"/>
                    </a:lnTo>
                    <a:close/>
                  </a:path>
                </a:pathLst>
              </a:custGeom>
              <a:solidFill>
                <a:srgbClr val="00DCFF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152400" y="-38100"/>
                <a:ext cx="1041603" cy="54253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268339" y="109659"/>
              <a:ext cx="5789982" cy="19697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ru-RU" sz="4800" dirty="0" smtClean="0">
                  <a:solidFill>
                    <a:srgbClr val="000000"/>
                  </a:solidFill>
                  <a:latin typeface="Bahnschrift Condensed" panose="020B0502040204020203" pitchFamily="34" charset="0"/>
                  <a:cs typeface="Arial" panose="020B0604020202020204" pitchFamily="34" charset="0"/>
                </a:rPr>
                <a:t>САМОЕ </a:t>
              </a:r>
              <a:br>
                <a:rPr lang="ru-RU" sz="4800" dirty="0" smtClean="0">
                  <a:solidFill>
                    <a:srgbClr val="000000"/>
                  </a:solidFill>
                  <a:latin typeface="Bahnschrift Condensed" panose="020B0502040204020203" pitchFamily="34" charset="0"/>
                  <a:cs typeface="Arial" panose="020B0604020202020204" pitchFamily="34" charset="0"/>
                </a:rPr>
              </a:br>
              <a:r>
                <a:rPr lang="ru-RU" sz="4800" dirty="0" smtClean="0">
                  <a:solidFill>
                    <a:srgbClr val="000000"/>
                  </a:solidFill>
                  <a:latin typeface="Bahnschrift Condensed" panose="020B0502040204020203" pitchFamily="34" charset="0"/>
                  <a:cs typeface="Arial" panose="020B0604020202020204" pitchFamily="34" charset="0"/>
                </a:rPr>
                <a:t>ИЗВЕСТНОЕ</a:t>
              </a:r>
              <a:endParaRPr lang="en-US" sz="4800" dirty="0">
                <a:solidFill>
                  <a:srgbClr val="000000"/>
                </a:solidFill>
                <a:latin typeface="Bahnschrift Condensed" panose="020B0502040204020203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-1495086" y="6887656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1024734" flipH="1">
            <a:off x="1446826" y="-2463568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1571434">
            <a:off x="11551899" y="6944811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0" y="0"/>
                </a:moveTo>
                <a:lnTo>
                  <a:pt x="3477006" y="0"/>
                </a:lnTo>
                <a:lnTo>
                  <a:pt x="347700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9198347" y="2677283"/>
            <a:ext cx="7079723" cy="1504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795"/>
              </a:lnSpc>
              <a:spcBef>
                <a:spcPct val="0"/>
              </a:spcBef>
            </a:pPr>
            <a:r>
              <a:rPr lang="ru-RU" sz="60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«КАРТИНКИ С ВЫСТАВКИ»</a:t>
            </a:r>
            <a:endParaRPr lang="en-US" sz="60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Freeform 3"/>
          <p:cNvSpPr/>
          <p:nvPr/>
        </p:nvSpPr>
        <p:spPr>
          <a:xfrm>
            <a:off x="12709775" y="4181606"/>
            <a:ext cx="5149678" cy="3308667"/>
          </a:xfrm>
          <a:custGeom>
            <a:avLst/>
            <a:gdLst/>
            <a:ahLst/>
            <a:cxnLst/>
            <a:rect l="l" t="t" r="r" b="b"/>
            <a:pathLst>
              <a:path w="5712710" h="5027184">
                <a:moveTo>
                  <a:pt x="0" y="0"/>
                </a:moveTo>
                <a:lnTo>
                  <a:pt x="5712709" y="0"/>
                </a:lnTo>
                <a:lnTo>
                  <a:pt x="5712709" y="5027184"/>
                </a:lnTo>
                <a:lnTo>
                  <a:pt x="0" y="502718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9"/>
          <p:cNvSpPr txBox="1"/>
          <p:nvPr/>
        </p:nvSpPr>
        <p:spPr>
          <a:xfrm>
            <a:off x="13089768" y="4736344"/>
            <a:ext cx="4342486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2000" dirty="0" smtClean="0">
                <a:solidFill>
                  <a:srgbClr val="000000"/>
                </a:solidFill>
                <a:latin typeface="Segoe Print" panose="02000600000000000000" pitchFamily="2" charset="0"/>
                <a:cs typeface="Arial" panose="020B0604020202020204" pitchFamily="34" charset="0"/>
              </a:rPr>
              <a:t>«Я изобразил здесь самого себя прохаживающимся по выставке и рассматривающим произведения моего друга-художника»</a:t>
            </a:r>
            <a:endParaRPr lang="en-US" sz="2000" dirty="0">
              <a:solidFill>
                <a:srgbClr val="000000"/>
              </a:solidFill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1000"/>
            </a:blip>
            <a:stretch>
              <a:fillRect t="-108024" b="-10802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18158" y="832022"/>
            <a:ext cx="17051684" cy="1939362"/>
            <a:chOff x="0" y="0"/>
            <a:chExt cx="22735578" cy="2585816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22735578" cy="2585816"/>
              <a:chOff x="0" y="0"/>
              <a:chExt cx="6043184" cy="68731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043184" cy="687318"/>
              </a:xfrm>
              <a:custGeom>
                <a:avLst/>
                <a:gdLst/>
                <a:ahLst/>
                <a:cxnLst/>
                <a:rect l="l" t="t" r="r" b="b"/>
                <a:pathLst>
                  <a:path w="6043184" h="687318">
                    <a:moveTo>
                      <a:pt x="5839984" y="0"/>
                    </a:moveTo>
                    <a:lnTo>
                      <a:pt x="203200" y="0"/>
                    </a:lnTo>
                    <a:lnTo>
                      <a:pt x="0" y="343659"/>
                    </a:lnTo>
                    <a:lnTo>
                      <a:pt x="203200" y="687318"/>
                    </a:lnTo>
                    <a:lnTo>
                      <a:pt x="5839984" y="687318"/>
                    </a:lnTo>
                    <a:lnTo>
                      <a:pt x="6043184" y="343659"/>
                    </a:lnTo>
                    <a:lnTo>
                      <a:pt x="5839984" y="0"/>
                    </a:lnTo>
                    <a:close/>
                  </a:path>
                </a:pathLst>
              </a:custGeom>
              <a:solidFill>
                <a:srgbClr val="00DCFF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152400" y="-38100"/>
                <a:ext cx="5738384" cy="7254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1928613" y="552573"/>
              <a:ext cx="18878351" cy="1465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83"/>
                </a:lnSpc>
                <a:spcBef>
                  <a:spcPct val="0"/>
                </a:spcBef>
              </a:pPr>
              <a:r>
                <a:rPr lang="ru-RU" sz="7200" dirty="0" smtClean="0">
                  <a:solidFill>
                    <a:srgbClr val="000000"/>
                  </a:solidFill>
                  <a:latin typeface="Arial Black" panose="020B0A04020102020204" pitchFamily="34" charset="0"/>
                </a:rPr>
                <a:t>КАРТИНКИ С ВЫСТАВКИ</a:t>
              </a:r>
              <a:endParaRPr lang="en-US" sz="7200" dirty="0">
                <a:solidFill>
                  <a:srgbClr val="00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Freeform 14"/>
          <p:cNvSpPr/>
          <p:nvPr/>
        </p:nvSpPr>
        <p:spPr>
          <a:xfrm flipH="1">
            <a:off x="1143985" y="3241488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flipH="1">
            <a:off x="6930564" y="3241488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2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2" y="1892487"/>
                </a:lnTo>
                <a:lnTo>
                  <a:pt x="442687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flipH="1">
            <a:off x="12717144" y="3241488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756326" y="3528457"/>
            <a:ext cx="4881704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1. Гном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703148" y="3528458"/>
            <a:ext cx="4881704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2. Старый замок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2422553" y="3460779"/>
            <a:ext cx="4881704" cy="984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3. </a:t>
            </a:r>
            <a:r>
              <a:rPr lang="ru-RU" sz="3200" u="none" strike="noStrike" dirty="0" err="1" smtClean="0">
                <a:solidFill>
                  <a:srgbClr val="000000"/>
                </a:solidFill>
                <a:latin typeface="Arial Black" panose="020B0A04020102020204" pitchFamily="34" charset="0"/>
              </a:rPr>
              <a:t>Тюильрийский</a:t>
            </a: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  <a:b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</a:b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сад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Freeform 14"/>
          <p:cNvSpPr/>
          <p:nvPr/>
        </p:nvSpPr>
        <p:spPr>
          <a:xfrm flipH="1">
            <a:off x="3812253" y="4743689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3" name="TextBox 20"/>
          <p:cNvSpPr txBox="1"/>
          <p:nvPr/>
        </p:nvSpPr>
        <p:spPr>
          <a:xfrm>
            <a:off x="3424594" y="5030658"/>
            <a:ext cx="4881704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4</a:t>
            </a: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 Быдло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Freeform 14"/>
          <p:cNvSpPr/>
          <p:nvPr/>
        </p:nvSpPr>
        <p:spPr>
          <a:xfrm flipH="1">
            <a:off x="10048875" y="4783040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5" name="TextBox 20"/>
          <p:cNvSpPr txBox="1"/>
          <p:nvPr/>
        </p:nvSpPr>
        <p:spPr>
          <a:xfrm>
            <a:off x="9661216" y="5070009"/>
            <a:ext cx="4881704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5. Балет птенцов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Freeform 14"/>
          <p:cNvSpPr/>
          <p:nvPr/>
        </p:nvSpPr>
        <p:spPr>
          <a:xfrm flipH="1">
            <a:off x="1143985" y="6248789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7" name="TextBox 20"/>
          <p:cNvSpPr txBox="1"/>
          <p:nvPr/>
        </p:nvSpPr>
        <p:spPr>
          <a:xfrm>
            <a:off x="756326" y="6535758"/>
            <a:ext cx="4881704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dirty="0">
                <a:solidFill>
                  <a:srgbClr val="000000"/>
                </a:solidFill>
                <a:latin typeface="Arial Black" panose="020B0A04020102020204" pitchFamily="34" charset="0"/>
              </a:rPr>
              <a:t>6</a:t>
            </a: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 Бедный еврей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Freeform 14"/>
          <p:cNvSpPr/>
          <p:nvPr/>
        </p:nvSpPr>
        <p:spPr>
          <a:xfrm flipH="1">
            <a:off x="6896977" y="6218326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20"/>
          <p:cNvSpPr txBox="1"/>
          <p:nvPr/>
        </p:nvSpPr>
        <p:spPr>
          <a:xfrm>
            <a:off x="6509318" y="6244010"/>
            <a:ext cx="4881704" cy="1230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dirty="0">
                <a:solidFill>
                  <a:srgbClr val="000000"/>
                </a:solidFill>
                <a:latin typeface="Arial Black" panose="020B0A04020102020204" pitchFamily="34" charset="0"/>
              </a:rPr>
              <a:t>7</a:t>
            </a: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 </a:t>
            </a:r>
            <a:r>
              <a:rPr lang="ru-RU" sz="3200" u="none" strike="noStrike" dirty="0" err="1" smtClean="0">
                <a:solidFill>
                  <a:srgbClr val="000000"/>
                </a:solidFill>
                <a:latin typeface="Arial Black" panose="020B0A04020102020204" pitchFamily="34" charset="0"/>
              </a:rPr>
              <a:t>Лиможский</a:t>
            </a: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  <a:b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</a:b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рынок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Freeform 14"/>
          <p:cNvSpPr/>
          <p:nvPr/>
        </p:nvSpPr>
        <p:spPr>
          <a:xfrm flipH="1">
            <a:off x="12804525" y="6220889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1" name="TextBox 20"/>
          <p:cNvSpPr txBox="1"/>
          <p:nvPr/>
        </p:nvSpPr>
        <p:spPr>
          <a:xfrm>
            <a:off x="12416866" y="6507858"/>
            <a:ext cx="4881704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8. </a:t>
            </a:r>
            <a:r>
              <a:rPr lang="ru-RU" sz="32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Катакомбы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2" name="Freeform 14"/>
          <p:cNvSpPr/>
          <p:nvPr/>
        </p:nvSpPr>
        <p:spPr>
          <a:xfrm flipH="1">
            <a:off x="3860109" y="7816309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3" name="TextBox 20"/>
          <p:cNvSpPr txBox="1"/>
          <p:nvPr/>
        </p:nvSpPr>
        <p:spPr>
          <a:xfrm>
            <a:off x="3466696" y="8059213"/>
            <a:ext cx="4881704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9. </a:t>
            </a:r>
            <a:r>
              <a:rPr lang="ru-RU" sz="32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Баба-Яга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4" name="Freeform 14"/>
          <p:cNvSpPr/>
          <p:nvPr/>
        </p:nvSpPr>
        <p:spPr>
          <a:xfrm flipH="1">
            <a:off x="10044581" y="7833498"/>
            <a:ext cx="4426871" cy="1892487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5" name="TextBox 20"/>
          <p:cNvSpPr txBox="1"/>
          <p:nvPr/>
        </p:nvSpPr>
        <p:spPr>
          <a:xfrm>
            <a:off x="9656922" y="7842165"/>
            <a:ext cx="4881704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200" u="none" strike="noStrike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10. </a:t>
            </a:r>
            <a:r>
              <a:rPr lang="ru-RU" sz="32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Богатырские ворота</a:t>
            </a:r>
            <a:endParaRPr lang="en-US" sz="3200" u="none" strike="noStrike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6" name="Freeform 5"/>
          <p:cNvSpPr/>
          <p:nvPr/>
        </p:nvSpPr>
        <p:spPr>
          <a:xfrm rot="20565383">
            <a:off x="175390" y="2977799"/>
            <a:ext cx="1981718" cy="643689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9"/>
                </a:lnTo>
                <a:lnTo>
                  <a:pt x="0" y="13844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Т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7" name="TextBox 17"/>
          <p:cNvSpPr txBox="1"/>
          <p:nvPr/>
        </p:nvSpPr>
        <p:spPr>
          <a:xfrm rot="20558241">
            <a:off x="-341915" y="3195917"/>
            <a:ext cx="2971800" cy="2646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dirty="0" smtClean="0">
                <a:solidFill>
                  <a:srgbClr val="FFFFFF"/>
                </a:solidFill>
                <a:latin typeface="Open Sans Bold"/>
              </a:rPr>
              <a:t>ПРОГУЛКА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  <p:sp>
        <p:nvSpPr>
          <p:cNvPr id="48" name="Freeform 5"/>
          <p:cNvSpPr/>
          <p:nvPr/>
        </p:nvSpPr>
        <p:spPr>
          <a:xfrm rot="20565383">
            <a:off x="5919103" y="2977799"/>
            <a:ext cx="1981718" cy="643689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9"/>
                </a:lnTo>
                <a:lnTo>
                  <a:pt x="0" y="13844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Т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9" name="TextBox 17"/>
          <p:cNvSpPr txBox="1"/>
          <p:nvPr/>
        </p:nvSpPr>
        <p:spPr>
          <a:xfrm rot="20558241">
            <a:off x="5401798" y="3195917"/>
            <a:ext cx="2971800" cy="2646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dirty="0" smtClean="0">
                <a:solidFill>
                  <a:srgbClr val="FFFFFF"/>
                </a:solidFill>
                <a:latin typeface="Open Sans Bold"/>
              </a:rPr>
              <a:t>ПРОГУЛКА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  <p:sp>
        <p:nvSpPr>
          <p:cNvPr id="50" name="Freeform 5"/>
          <p:cNvSpPr/>
          <p:nvPr/>
        </p:nvSpPr>
        <p:spPr>
          <a:xfrm rot="20565383">
            <a:off x="11707343" y="2924279"/>
            <a:ext cx="1981718" cy="643689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9"/>
                </a:lnTo>
                <a:lnTo>
                  <a:pt x="0" y="13844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Т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1" name="TextBox 17"/>
          <p:cNvSpPr txBox="1"/>
          <p:nvPr/>
        </p:nvSpPr>
        <p:spPr>
          <a:xfrm rot="20558241">
            <a:off x="11190038" y="3142397"/>
            <a:ext cx="2971800" cy="2646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dirty="0" smtClean="0">
                <a:solidFill>
                  <a:srgbClr val="FFFFFF"/>
                </a:solidFill>
                <a:latin typeface="Open Sans Bold"/>
              </a:rPr>
              <a:t>ПРОГУЛКА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  <p:sp>
        <p:nvSpPr>
          <p:cNvPr id="52" name="Freeform 5"/>
          <p:cNvSpPr/>
          <p:nvPr/>
        </p:nvSpPr>
        <p:spPr>
          <a:xfrm rot="20565383">
            <a:off x="9089973" y="4524107"/>
            <a:ext cx="1981718" cy="643689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9"/>
                </a:lnTo>
                <a:lnTo>
                  <a:pt x="0" y="13844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Т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3" name="TextBox 17"/>
          <p:cNvSpPr txBox="1"/>
          <p:nvPr/>
        </p:nvSpPr>
        <p:spPr>
          <a:xfrm rot="20558241">
            <a:off x="8572668" y="4742225"/>
            <a:ext cx="2971800" cy="2646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dirty="0" smtClean="0">
                <a:solidFill>
                  <a:srgbClr val="FFFFFF"/>
                </a:solidFill>
                <a:latin typeface="Open Sans Bold"/>
              </a:rPr>
              <a:t>ПРОГУЛКА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  <p:sp>
        <p:nvSpPr>
          <p:cNvPr id="54" name="Freeform 5"/>
          <p:cNvSpPr/>
          <p:nvPr/>
        </p:nvSpPr>
        <p:spPr>
          <a:xfrm rot="20565383">
            <a:off x="5919103" y="5900601"/>
            <a:ext cx="1981718" cy="643689"/>
          </a:xfrm>
          <a:custGeom>
            <a:avLst/>
            <a:gdLst/>
            <a:ahLst/>
            <a:cxnLst/>
            <a:rect l="l" t="t" r="r" b="b"/>
            <a:pathLst>
              <a:path w="3306074" h="1384418">
                <a:moveTo>
                  <a:pt x="0" y="0"/>
                </a:moveTo>
                <a:lnTo>
                  <a:pt x="3306074" y="0"/>
                </a:lnTo>
                <a:lnTo>
                  <a:pt x="3306074" y="1384419"/>
                </a:lnTo>
                <a:lnTo>
                  <a:pt x="0" y="13844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Т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5" name="TextBox 17"/>
          <p:cNvSpPr txBox="1"/>
          <p:nvPr/>
        </p:nvSpPr>
        <p:spPr>
          <a:xfrm rot="20558241">
            <a:off x="5401798" y="6118719"/>
            <a:ext cx="2971800" cy="2646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dirty="0" smtClean="0">
                <a:solidFill>
                  <a:srgbClr val="FFFFFF"/>
                </a:solidFill>
                <a:latin typeface="Open Sans Bold"/>
              </a:rPr>
              <a:t>ПРОГУЛКА</a:t>
            </a:r>
            <a:endParaRPr lang="en-US" sz="1600" u="none" strike="noStrike" dirty="0">
              <a:solidFill>
                <a:srgbClr val="FFFFFF"/>
              </a:solidFill>
              <a:latin typeface="Open Sans Bold"/>
            </a:endParaRPr>
          </a:p>
        </p:txBody>
      </p:sp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>
              <a:alphaModFix amt="71000"/>
            </a:blip>
            <a:stretch>
              <a:fillRect t="-108024" b="-108024"/>
            </a:stretch>
          </a:blipFill>
        </p:spPr>
      </p:sp>
      <p:pic>
        <p:nvPicPr>
          <p:cNvPr id="4098" name="Picture 2" descr="https://i.ytimg.com/vi/dS6dwecaf-A/hq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67" b="87500" l="0" r="100000">
                        <a14:backgroundMark x1="3542" y1="19167" x2="2708" y2="80000"/>
                        <a14:backgroundMark x1="5000" y1="23611" x2="25417" y2="0"/>
                        <a14:backgroundMark x1="82917" y1="5556" x2="98958" y2="18333"/>
                        <a14:backgroundMark x1="74583" y1="13611" x2="95833" y2="23611"/>
                        <a14:backgroundMark x1="97500" y1="29167" x2="96875" y2="82778"/>
                        <a14:backgroundMark x1="6250" y1="83333" x2="26875" y2="99167"/>
                        <a14:backgroundMark x1="13750" y1="17500" x2="65833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29" b="14859"/>
          <a:stretch/>
        </p:blipFill>
        <p:spPr bwMode="auto">
          <a:xfrm>
            <a:off x="460045" y="1331691"/>
            <a:ext cx="8912555" cy="47533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eform 3"/>
          <p:cNvSpPr/>
          <p:nvPr/>
        </p:nvSpPr>
        <p:spPr>
          <a:xfrm flipH="1">
            <a:off x="8305800" y="1028700"/>
            <a:ext cx="8507359" cy="3636896"/>
          </a:xfrm>
          <a:custGeom>
            <a:avLst/>
            <a:gdLst/>
            <a:ahLst/>
            <a:cxnLst/>
            <a:rect l="l" t="t" r="r" b="b"/>
            <a:pathLst>
              <a:path w="8507359" h="3636896">
                <a:moveTo>
                  <a:pt x="8507358" y="0"/>
                </a:moveTo>
                <a:lnTo>
                  <a:pt x="0" y="0"/>
                </a:lnTo>
                <a:lnTo>
                  <a:pt x="0" y="3636896"/>
                </a:lnTo>
                <a:lnTo>
                  <a:pt x="8507358" y="3636896"/>
                </a:lnTo>
                <a:lnTo>
                  <a:pt x="8507358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234272" y="1111837"/>
            <a:ext cx="10829854" cy="161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532"/>
              </a:lnSpc>
              <a:spcBef>
                <a:spcPct val="0"/>
              </a:spcBef>
            </a:pPr>
            <a:r>
              <a:rPr lang="ru-RU" sz="10443" u="none" strike="noStrike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«ПРОГУЛКА»</a:t>
            </a:r>
            <a:endParaRPr lang="en-US" sz="10443" u="none" strike="noStrike" dirty="0">
              <a:solidFill>
                <a:srgbClr val="000000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810593" y="2593121"/>
            <a:ext cx="7677211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2240"/>
              </a:lnSpc>
              <a:spcBef>
                <a:spcPct val="0"/>
              </a:spcBef>
            </a:pPr>
            <a:r>
              <a:rPr lang="ru-RU" sz="1600" u="none" strike="noStrike" dirty="0" smtClean="0">
                <a:solidFill>
                  <a:srgbClr val="000000"/>
                </a:solidFill>
                <a:latin typeface="Open Sans Bold"/>
              </a:rPr>
              <a:t>Этой пьесой открывается цикл и будет звучать несколько раз между некоторыми разделами на протяжении всего произведения.</a:t>
            </a:r>
            <a:endParaRPr lang="en-US" sz="1600" u="none" strike="noStrike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7" name="Freeform 7"/>
          <p:cNvSpPr/>
          <p:nvPr/>
        </p:nvSpPr>
        <p:spPr>
          <a:xfrm flipV="1">
            <a:off x="-1495086" y="-264679"/>
            <a:ext cx="5668884" cy="5109082"/>
          </a:xfrm>
          <a:custGeom>
            <a:avLst/>
            <a:gdLst/>
            <a:ahLst/>
            <a:cxnLst/>
            <a:rect l="l" t="t" r="r" b="b"/>
            <a:pathLst>
              <a:path w="5668884" h="5109082">
                <a:moveTo>
                  <a:pt x="0" y="5109082"/>
                </a:moveTo>
                <a:lnTo>
                  <a:pt x="5668884" y="5109082"/>
                </a:lnTo>
                <a:lnTo>
                  <a:pt x="5668884" y="0"/>
                </a:lnTo>
                <a:lnTo>
                  <a:pt x="0" y="0"/>
                </a:lnTo>
                <a:lnTo>
                  <a:pt x="0" y="5109082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0800000" flipV="1">
            <a:off x="13348770" y="5518180"/>
            <a:ext cx="5285138" cy="4763231"/>
          </a:xfrm>
          <a:custGeom>
            <a:avLst/>
            <a:gdLst/>
            <a:ahLst/>
            <a:cxnLst/>
            <a:rect l="l" t="t" r="r" b="b"/>
            <a:pathLst>
              <a:path w="5285138" h="4763231">
                <a:moveTo>
                  <a:pt x="0" y="4763230"/>
                </a:moveTo>
                <a:lnTo>
                  <a:pt x="5285138" y="4763230"/>
                </a:lnTo>
                <a:lnTo>
                  <a:pt x="5285138" y="0"/>
                </a:lnTo>
                <a:lnTo>
                  <a:pt x="0" y="0"/>
                </a:lnTo>
                <a:lnTo>
                  <a:pt x="0" y="476323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1000"/>
            </a:blip>
            <a:stretch>
              <a:fillRect l="-2083" t="-112654" r="-4097" b="-12292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448800" y="800099"/>
            <a:ext cx="7391400" cy="3733801"/>
          </a:xfrm>
          <a:custGeom>
            <a:avLst/>
            <a:gdLst/>
            <a:ahLst/>
            <a:cxnLst/>
            <a:rect l="l" t="t" r="r" b="b"/>
            <a:pathLst>
              <a:path w="5712710" h="5027184">
                <a:moveTo>
                  <a:pt x="0" y="0"/>
                </a:moveTo>
                <a:lnTo>
                  <a:pt x="5712709" y="0"/>
                </a:lnTo>
                <a:lnTo>
                  <a:pt x="5712709" y="5027184"/>
                </a:lnTo>
                <a:lnTo>
                  <a:pt x="0" y="50271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9809836" y="1677264"/>
            <a:ext cx="6573581" cy="1141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883"/>
              </a:lnSpc>
              <a:spcBef>
                <a:spcPct val="0"/>
              </a:spcBef>
            </a:pPr>
            <a:r>
              <a:rPr lang="ru-RU" sz="10576" u="none" strike="noStrike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«я - ГНОМ»</a:t>
            </a:r>
            <a:endParaRPr lang="en-US" sz="10576" u="none" strike="noStrike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2001252" y="-79515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6876802" y="819645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-3829298" y="8417886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5122" name="Picture 2" descr="https://png.pngtree.com/png-clipart/20230430/original/pngtree-christmas-santa-gnome-angry-pattern-png-image_912466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3" y="1856610"/>
            <a:ext cx="7838951" cy="783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1000"/>
            </a:blip>
            <a:stretch>
              <a:fillRect l="-1041" t="-179351" r="-2604" b="-9722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1353800" y="1104900"/>
            <a:ext cx="6343994" cy="2667000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10" name="TextBox 10"/>
          <p:cNvSpPr txBox="1"/>
          <p:nvPr/>
        </p:nvSpPr>
        <p:spPr>
          <a:xfrm>
            <a:off x="11475913" y="1333500"/>
            <a:ext cx="6099767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4800" u="none" strike="noStrike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«БАЛЕТ НЕВЫЛУПИВШИХСЯ ПТЕНЦОВ»</a:t>
            </a:r>
            <a:endParaRPr lang="en-US" sz="4800" u="none" strike="noStrike" dirty="0">
              <a:solidFill>
                <a:srgbClr val="000000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6" name="Freeform 16"/>
          <p:cNvSpPr/>
          <p:nvPr/>
        </p:nvSpPr>
        <p:spPr>
          <a:xfrm rot="-1017826" flipH="1">
            <a:off x="-931071" y="1328573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981507" flipH="1">
            <a:off x="88361" y="-2057400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2050" name="Picture 2" descr="https://polinka.top/uploads/posts/2023-06/1686388243_polinka-top-p-balet-nevilupivshikhsya-ptentsov-kartinki-9.pn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424" b="94806" l="4784" r="96254">
                        <a14:foregroundMark x1="23055" y1="56025" x2="23055" y2="75000"/>
                        <a14:foregroundMark x1="17003" y1="64958" x2="28127" y2="58241"/>
                        <a14:foregroundMark x1="56657" y1="44460" x2="64841" y2="60665"/>
                        <a14:foregroundMark x1="58674" y1="73130" x2="64380" y2="70914"/>
                        <a14:foregroundMark x1="38674" y1="82064" x2="47493" y2="86704"/>
                        <a14:foregroundMark x1="17291" y1="60319" x2="25648" y2="54155"/>
                        <a14:foregroundMark x1="37291" y1="62327" x2="46571" y2="59557"/>
                        <a14:foregroundMark x1="84035" y1="43698" x2="85130" y2="78532"/>
                        <a14:foregroundMark x1="30029" y1="87812" x2="56830" y2="87673"/>
                        <a14:foregroundMark x1="79712" y1="48546" x2="82997" y2="42452"/>
                        <a14:foregroundMark x1="39020" y1="36288" x2="42709" y2="56787"/>
                        <a14:foregroundMark x1="29222" y1="45568" x2="40231" y2="34972"/>
                        <a14:foregroundMark x1="30605" y1="10803" x2="43977" y2="10803"/>
                        <a14:backgroundMark x1="37291" y1="10734" x2="37291" y2="10734"/>
                        <a14:backgroundMark x1="37291" y1="8518" x2="35793" y2="12535"/>
                        <a14:backgroundMark x1="26455" y1="8241" x2="50432" y2="11219"/>
                        <a14:backgroundMark x1="20692" y1="11219" x2="49452" y2="10734"/>
                        <a14:backgroundMark x1="31643" y1="5748" x2="40634" y2="13089"/>
                        <a14:backgroundMark x1="29280" y1="13435" x2="40980" y2="60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173" y="-1234844"/>
            <a:ext cx="12969891" cy="1079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1000"/>
            </a:blip>
            <a:stretch>
              <a:fillRect t="-144961" b="-71087"/>
            </a:stretch>
          </a:blipFill>
        </p:spPr>
      </p:sp>
      <p:sp>
        <p:nvSpPr>
          <p:cNvPr id="31" name="Freeform 31"/>
          <p:cNvSpPr/>
          <p:nvPr/>
        </p:nvSpPr>
        <p:spPr>
          <a:xfrm flipH="1">
            <a:off x="9906000" y="1104900"/>
            <a:ext cx="7315200" cy="2971800"/>
          </a:xfrm>
          <a:custGeom>
            <a:avLst/>
            <a:gdLst/>
            <a:ahLst/>
            <a:cxnLst/>
            <a:rect l="l" t="t" r="r" b="b"/>
            <a:pathLst>
              <a:path w="3546456" h="1516110">
                <a:moveTo>
                  <a:pt x="0" y="0"/>
                </a:moveTo>
                <a:lnTo>
                  <a:pt x="3546456" y="0"/>
                </a:lnTo>
                <a:lnTo>
                  <a:pt x="3546456" y="1516110"/>
                </a:lnTo>
                <a:lnTo>
                  <a:pt x="0" y="15161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9918510" y="1930972"/>
            <a:ext cx="6934200" cy="692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8000" dirty="0" smtClean="0">
                <a:solidFill>
                  <a:srgbClr val="000000"/>
                </a:solidFill>
                <a:latin typeface="Bahnschrift Condensed" panose="020B0502040204020203" pitchFamily="34" charset="0"/>
              </a:rPr>
              <a:t>«я БАБА-ЯГА»</a:t>
            </a:r>
            <a:endParaRPr lang="en-US" sz="8000" dirty="0">
              <a:solidFill>
                <a:srgbClr val="000000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1026" name="Picture 2" descr="https://gas-kvas.com/grafic/uploads/posts/2023-10/1696419702_gas-kvas-com-p-kartinki-babi-yagi-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250" b="98750" l="3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7975"/>
            <a:ext cx="9979025" cy="997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206</Words>
  <Application>Microsoft Office PowerPoint</Application>
  <PresentationFormat>Произвольный</PresentationFormat>
  <Paragraphs>53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 Black</vt:lpstr>
      <vt:lpstr>Arial Narrow</vt:lpstr>
      <vt:lpstr>Arial</vt:lpstr>
      <vt:lpstr>Open Sans Bold</vt:lpstr>
      <vt:lpstr>Wingdings</vt:lpstr>
      <vt:lpstr>Segoe Print</vt:lpstr>
      <vt:lpstr>Bobby Jones</vt:lpstr>
      <vt:lpstr>Bahnschrift Condensed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Anime Style Project Proposal Detailed Illustration Presentation</dc:title>
  <cp:lastModifiedBy>Валерия Шалапова</cp:lastModifiedBy>
  <cp:revision>21</cp:revision>
  <dcterms:created xsi:type="dcterms:W3CDTF">2006-08-16T00:00:00Z</dcterms:created>
  <dcterms:modified xsi:type="dcterms:W3CDTF">2024-03-17T06:45:15Z</dcterms:modified>
  <dc:identifier>DAF8SOCphyc</dc:identifier>
</cp:coreProperties>
</file>