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67" r:id="rId4"/>
    <p:sldId id="258" r:id="rId5"/>
    <p:sldId id="259" r:id="rId6"/>
    <p:sldId id="260" r:id="rId7"/>
    <p:sldId id="263" r:id="rId8"/>
    <p:sldId id="261" r:id="rId9"/>
    <p:sldId id="262" r:id="rId10"/>
    <p:sldId id="264" r:id="rId11"/>
    <p:sldId id="266" r:id="rId12"/>
    <p:sldId id="265" r:id="rId1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309F21"/>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110" d="100"/>
          <a:sy n="110" d="100"/>
        </p:scale>
        <p:origin x="-1644"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Date Placeholder 29"/>
          <p:cNvSpPr>
            <a:spLocks noGrp="1"/>
          </p:cNvSpPr>
          <p:nvPr>
            <p:ph type="dt" sz="half" idx="10"/>
          </p:nvPr>
        </p:nvSpPr>
        <p:spPr/>
        <p:txBody>
          <a:bodyPr/>
          <a:lstStyle/>
          <a:p>
            <a:fld id="{E605D7D6-2403-4025-8674-9E09CB8C47A3}" type="datetimeFigureOut">
              <a:rPr lang="ru-RU" smtClean="0"/>
              <a:t>08.12.2022</a:t>
            </a:fld>
            <a:endParaRPr lang="ru-RU"/>
          </a:p>
        </p:txBody>
      </p:sp>
      <p:sp>
        <p:nvSpPr>
          <p:cNvPr id="19" name="Footer Placeholder 18"/>
          <p:cNvSpPr>
            <a:spLocks noGrp="1"/>
          </p:cNvSpPr>
          <p:nvPr>
            <p:ph type="ftr" sz="quarter" idx="11"/>
          </p:nvPr>
        </p:nvSpPr>
        <p:spPr/>
        <p:txBody>
          <a:bodyPr/>
          <a:lstStyle/>
          <a:p>
            <a:endParaRPr lang="ru-RU"/>
          </a:p>
        </p:txBody>
      </p:sp>
      <p:sp>
        <p:nvSpPr>
          <p:cNvPr id="27" name="Slide Number Placeholder 26"/>
          <p:cNvSpPr>
            <a:spLocks noGrp="1"/>
          </p:cNvSpPr>
          <p:nvPr>
            <p:ph type="sldNum" sz="quarter" idx="12"/>
          </p:nvPr>
        </p:nvSpPr>
        <p:spPr/>
        <p:txBody>
          <a:bodyPr/>
          <a:lstStyle/>
          <a:p>
            <a:fld id="{21EE1B95-AD4F-43AC-A5F8-C33845BBFBDE}"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ru-RU" smtClean="0"/>
              <a:t>Образец заголовка</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Date Placeholder 3"/>
          <p:cNvSpPr>
            <a:spLocks noGrp="1"/>
          </p:cNvSpPr>
          <p:nvPr>
            <p:ph type="dt" sz="half" idx="10"/>
          </p:nvPr>
        </p:nvSpPr>
        <p:spPr/>
        <p:txBody>
          <a:bodyPr/>
          <a:lstStyle/>
          <a:p>
            <a:fld id="{E605D7D6-2403-4025-8674-9E09CB8C47A3}" type="datetimeFigureOut">
              <a:rPr lang="ru-RU" smtClean="0"/>
              <a:t>08.12.2022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21EE1B95-AD4F-43AC-A5F8-C33845BBFBDE}"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ru-RU" smtClean="0"/>
              <a:t>Образец заголовка</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Date Placeholder 3"/>
          <p:cNvSpPr>
            <a:spLocks noGrp="1"/>
          </p:cNvSpPr>
          <p:nvPr>
            <p:ph type="dt" sz="half" idx="10"/>
          </p:nvPr>
        </p:nvSpPr>
        <p:spPr/>
        <p:txBody>
          <a:bodyPr/>
          <a:lstStyle/>
          <a:p>
            <a:fld id="{E605D7D6-2403-4025-8674-9E09CB8C47A3}" type="datetimeFigureOut">
              <a:rPr lang="ru-RU" smtClean="0"/>
              <a:t>08.12.2022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21EE1B95-AD4F-43AC-A5F8-C33845BBFBDE}"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ru-RU" smtClean="0"/>
              <a:t>Образец заголовка</a:t>
            </a:r>
            <a:endParaRPr kumimoji="0" lang="en-US"/>
          </a:p>
        </p:txBody>
      </p:sp>
      <p:sp>
        <p:nvSpPr>
          <p:cNvPr id="3" name="Content Placeholder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Date Placeholder 3"/>
          <p:cNvSpPr>
            <a:spLocks noGrp="1"/>
          </p:cNvSpPr>
          <p:nvPr>
            <p:ph type="dt" sz="half" idx="10"/>
          </p:nvPr>
        </p:nvSpPr>
        <p:spPr/>
        <p:txBody>
          <a:bodyPr/>
          <a:lstStyle/>
          <a:p>
            <a:fld id="{E605D7D6-2403-4025-8674-9E09CB8C47A3}" type="datetimeFigureOut">
              <a:rPr lang="ru-RU" smtClean="0"/>
              <a:t>08.12.2022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21EE1B95-AD4F-43AC-A5F8-C33845BBFBDE}"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Date Placeholder 3"/>
          <p:cNvSpPr>
            <a:spLocks noGrp="1"/>
          </p:cNvSpPr>
          <p:nvPr>
            <p:ph type="dt" sz="half" idx="10"/>
          </p:nvPr>
        </p:nvSpPr>
        <p:spPr/>
        <p:txBody>
          <a:bodyPr/>
          <a:lstStyle/>
          <a:p>
            <a:fld id="{E605D7D6-2403-4025-8674-9E09CB8C47A3}" type="datetimeFigureOut">
              <a:rPr lang="ru-RU" smtClean="0"/>
              <a:t>08.12.2022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21EE1B95-AD4F-43AC-A5F8-C33845BBFBDE}"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ru-RU" smtClean="0"/>
              <a:t>Образец заголовка</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Date Placeholder 4"/>
          <p:cNvSpPr>
            <a:spLocks noGrp="1"/>
          </p:cNvSpPr>
          <p:nvPr>
            <p:ph type="dt" sz="half" idx="10"/>
          </p:nvPr>
        </p:nvSpPr>
        <p:spPr/>
        <p:txBody>
          <a:bodyPr/>
          <a:lstStyle/>
          <a:p>
            <a:fld id="{E605D7D6-2403-4025-8674-9E09CB8C47A3}" type="datetimeFigureOut">
              <a:rPr lang="ru-RU" smtClean="0"/>
              <a:t>08.12.2022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21EE1B95-AD4F-43AC-A5F8-C33845BBFBDE}"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ru-RU" smtClean="0"/>
              <a:t>Образец заголовка</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Date Placeholder 6"/>
          <p:cNvSpPr>
            <a:spLocks noGrp="1"/>
          </p:cNvSpPr>
          <p:nvPr>
            <p:ph type="dt" sz="half" idx="10"/>
          </p:nvPr>
        </p:nvSpPr>
        <p:spPr/>
        <p:txBody>
          <a:bodyPr/>
          <a:lstStyle/>
          <a:p>
            <a:fld id="{E605D7D6-2403-4025-8674-9E09CB8C47A3}" type="datetimeFigureOut">
              <a:rPr lang="ru-RU" smtClean="0"/>
              <a:t>08.12.2022</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21EE1B95-AD4F-43AC-A5F8-C33845BBFBDE}"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Date Placeholder 2"/>
          <p:cNvSpPr>
            <a:spLocks noGrp="1"/>
          </p:cNvSpPr>
          <p:nvPr>
            <p:ph type="dt" sz="half" idx="10"/>
          </p:nvPr>
        </p:nvSpPr>
        <p:spPr/>
        <p:txBody>
          <a:bodyPr/>
          <a:lstStyle/>
          <a:p>
            <a:fld id="{E605D7D6-2403-4025-8674-9E09CB8C47A3}" type="datetimeFigureOut">
              <a:rPr lang="ru-RU" smtClean="0"/>
              <a:t>08.12.2022</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21EE1B95-AD4F-43AC-A5F8-C33845BBFBDE}"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605D7D6-2403-4025-8674-9E09CB8C47A3}" type="datetimeFigureOut">
              <a:rPr lang="ru-RU" smtClean="0"/>
              <a:t>08.12.2022</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21EE1B95-AD4F-43AC-A5F8-C33845BBFBDE}"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smtClean="0"/>
              <a:t>Образец текста</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Date Placeholder 4"/>
          <p:cNvSpPr>
            <a:spLocks noGrp="1"/>
          </p:cNvSpPr>
          <p:nvPr>
            <p:ph type="dt" sz="half" idx="10"/>
          </p:nvPr>
        </p:nvSpPr>
        <p:spPr/>
        <p:txBody>
          <a:bodyPr/>
          <a:lstStyle/>
          <a:p>
            <a:fld id="{E605D7D6-2403-4025-8674-9E09CB8C47A3}" type="datetimeFigureOut">
              <a:rPr lang="ru-RU" smtClean="0"/>
              <a:t>08.12.2022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21EE1B95-AD4F-43AC-A5F8-C33845BBFBDE}"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ru-RU" smtClean="0"/>
              <a:t>Образец заголовка</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Date Placeholder 4"/>
          <p:cNvSpPr>
            <a:spLocks noGrp="1"/>
          </p:cNvSpPr>
          <p:nvPr>
            <p:ph type="dt" sz="half" idx="10"/>
          </p:nvPr>
        </p:nvSpPr>
        <p:spPr/>
        <p:txBody>
          <a:bodyPr/>
          <a:lstStyle/>
          <a:p>
            <a:fld id="{E605D7D6-2403-4025-8674-9E09CB8C47A3}" type="datetimeFigureOut">
              <a:rPr lang="ru-RU" smtClean="0"/>
              <a:t>08.12.2022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a:xfrm>
            <a:off x="8077200" y="6356350"/>
            <a:ext cx="609600" cy="365125"/>
          </a:xfrm>
        </p:spPr>
        <p:txBody>
          <a:bodyPr/>
          <a:lstStyle/>
          <a:p>
            <a:fld id="{21EE1B95-AD4F-43AC-A5F8-C33845BBFBDE}" type="slidenum">
              <a:rPr lang="ru-RU" smtClean="0"/>
              <a:t>‹#›</a:t>
            </a:fld>
            <a:endParaRPr lang="ru-RU"/>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smtClean="0"/>
              <a:t>Вставка рисунка</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ru-RU" smtClean="0"/>
              <a:t>Образец заголовка</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E605D7D6-2403-4025-8674-9E09CB8C47A3}" type="datetimeFigureOut">
              <a:rPr lang="ru-RU" smtClean="0"/>
              <a:t>08.12.2022</a:t>
            </a:fld>
            <a:endParaRPr lang="ru-RU"/>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ru-RU"/>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21EE1B95-AD4F-43AC-A5F8-C33845BBFBDE}" type="slidenum">
              <a:rPr lang="ru-RU" smtClean="0"/>
              <a:t>‹#›</a:t>
            </a:fld>
            <a:endParaRPr lang="ru-RU"/>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7.xml"/><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dirty="0"/>
          </a:p>
        </p:txBody>
      </p:sp>
      <p:pic>
        <p:nvPicPr>
          <p:cNvPr id="6" name="Рисунок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82035"/>
            <a:ext cx="9144000" cy="6093929"/>
          </a:xfrm>
          <a:prstGeom prst="rect">
            <a:avLst/>
          </a:prstGeom>
        </p:spPr>
      </p:pic>
      <p:pic>
        <p:nvPicPr>
          <p:cNvPr id="11" name="Рисунок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504" y="0"/>
            <a:ext cx="629816" cy="944724"/>
          </a:xfrm>
          <a:prstGeom prst="rect">
            <a:avLst/>
          </a:prstGeom>
        </p:spPr>
      </p:pic>
      <p:pic>
        <p:nvPicPr>
          <p:cNvPr id="13" name="Рисунок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04248" y="-1141"/>
            <a:ext cx="629816" cy="944724"/>
          </a:xfrm>
          <a:prstGeom prst="rect">
            <a:avLst/>
          </a:prstGeom>
        </p:spPr>
      </p:pic>
      <p:pic>
        <p:nvPicPr>
          <p:cNvPr id="14" name="Рисунок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19872" y="-1141"/>
            <a:ext cx="629816" cy="944724"/>
          </a:xfrm>
          <a:prstGeom prst="rect">
            <a:avLst/>
          </a:prstGeom>
        </p:spPr>
      </p:pic>
      <p:pic>
        <p:nvPicPr>
          <p:cNvPr id="16" name="Рисунок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27784" y="-1141"/>
            <a:ext cx="629816" cy="944724"/>
          </a:xfrm>
          <a:prstGeom prst="rect">
            <a:avLst/>
          </a:prstGeom>
        </p:spPr>
      </p:pic>
      <p:pic>
        <p:nvPicPr>
          <p:cNvPr id="17" name="Рисунок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35696" y="-1141"/>
            <a:ext cx="629816" cy="944724"/>
          </a:xfrm>
          <a:prstGeom prst="rect">
            <a:avLst/>
          </a:prstGeom>
        </p:spPr>
      </p:pic>
      <p:pic>
        <p:nvPicPr>
          <p:cNvPr id="18" name="Рисунок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61361" y="-1141"/>
            <a:ext cx="629816" cy="944724"/>
          </a:xfrm>
          <a:prstGeom prst="rect">
            <a:avLst/>
          </a:prstGeom>
        </p:spPr>
      </p:pic>
      <p:pic>
        <p:nvPicPr>
          <p:cNvPr id="19" name="Рисунок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14184" y="-1141"/>
            <a:ext cx="629816" cy="944724"/>
          </a:xfrm>
          <a:prstGeom prst="rect">
            <a:avLst/>
          </a:prstGeom>
        </p:spPr>
      </p:pic>
      <p:pic>
        <p:nvPicPr>
          <p:cNvPr id="20" name="Рисунок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67435" y="-1141"/>
            <a:ext cx="629816" cy="944724"/>
          </a:xfrm>
          <a:prstGeom prst="rect">
            <a:avLst/>
          </a:prstGeom>
        </p:spPr>
      </p:pic>
      <p:pic>
        <p:nvPicPr>
          <p:cNvPr id="21" name="Рисунок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40152" y="-1141"/>
            <a:ext cx="629816" cy="944724"/>
          </a:xfrm>
          <a:prstGeom prst="rect">
            <a:avLst/>
          </a:prstGeom>
        </p:spPr>
      </p:pic>
      <p:pic>
        <p:nvPicPr>
          <p:cNvPr id="22" name="Рисунок 2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48064" y="-1141"/>
            <a:ext cx="629816" cy="944724"/>
          </a:xfrm>
          <a:prstGeom prst="rect">
            <a:avLst/>
          </a:prstGeom>
        </p:spPr>
      </p:pic>
      <p:pic>
        <p:nvPicPr>
          <p:cNvPr id="23" name="Рисунок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1600" y="10482"/>
            <a:ext cx="629816" cy="944724"/>
          </a:xfrm>
          <a:prstGeom prst="rect">
            <a:avLst/>
          </a:prstGeom>
        </p:spPr>
      </p:pic>
      <p:sp>
        <p:nvSpPr>
          <p:cNvPr id="12" name="TextBox 11"/>
          <p:cNvSpPr txBox="1"/>
          <p:nvPr/>
        </p:nvSpPr>
        <p:spPr>
          <a:xfrm>
            <a:off x="107504" y="2060848"/>
            <a:ext cx="8640960" cy="2585323"/>
          </a:xfrm>
          <a:prstGeom prst="rect">
            <a:avLst/>
          </a:prstGeom>
          <a:noFill/>
        </p:spPr>
        <p:txBody>
          <a:bodyPr wrap="square" rtlCol="0">
            <a:spAutoFit/>
          </a:bodyPr>
          <a:lstStyle/>
          <a:p>
            <a:r>
              <a:rPr lang="en-US" sz="5400" dirty="0" smtClean="0">
                <a:ln w="25400" cmpd="sng">
                  <a:solidFill>
                    <a:schemeClr val="bg1">
                      <a:lumMod val="20000"/>
                      <a:lumOff val="80000"/>
                    </a:schemeClr>
                  </a:solidFill>
                </a:ln>
                <a:solidFill>
                  <a:srgbClr val="309F21"/>
                </a:solidFill>
                <a:effectLst>
                  <a:outerShdw blurRad="38100" dist="38100" dir="2700000" algn="tl">
                    <a:srgbClr val="000000">
                      <a:alpha val="43137"/>
                    </a:srgbClr>
                  </a:outerShdw>
                </a:effectLst>
                <a:latin typeface="Berlin Sans FB Demi" pitchFamily="34" charset="0"/>
              </a:rPr>
              <a:t>New Year and </a:t>
            </a:r>
            <a:endParaRPr lang="ru-RU" sz="5400" dirty="0" smtClean="0">
              <a:ln w="25400" cmpd="sng">
                <a:solidFill>
                  <a:schemeClr val="bg1">
                    <a:lumMod val="20000"/>
                    <a:lumOff val="80000"/>
                  </a:schemeClr>
                </a:solidFill>
              </a:ln>
              <a:solidFill>
                <a:srgbClr val="309F21"/>
              </a:solidFill>
              <a:effectLst>
                <a:outerShdw blurRad="38100" dist="38100" dir="2700000" algn="tl">
                  <a:srgbClr val="000000">
                    <a:alpha val="43137"/>
                  </a:srgbClr>
                </a:outerShdw>
              </a:effectLst>
              <a:latin typeface="Berlin Sans FB Demi" pitchFamily="34" charset="0"/>
            </a:endParaRPr>
          </a:p>
          <a:p>
            <a:r>
              <a:rPr lang="en-US" sz="5400" dirty="0" smtClean="0">
                <a:ln w="25400" cmpd="sng">
                  <a:solidFill>
                    <a:schemeClr val="bg1">
                      <a:lumMod val="20000"/>
                      <a:lumOff val="80000"/>
                    </a:schemeClr>
                  </a:solidFill>
                </a:ln>
                <a:solidFill>
                  <a:srgbClr val="309F21"/>
                </a:solidFill>
                <a:effectLst>
                  <a:outerShdw blurRad="38100" dist="38100" dir="2700000" algn="tl">
                    <a:srgbClr val="000000">
                      <a:alpha val="43137"/>
                    </a:srgbClr>
                  </a:outerShdw>
                </a:effectLst>
                <a:latin typeface="Berlin Sans FB Demi" pitchFamily="34" charset="0"/>
              </a:rPr>
              <a:t>Christmas </a:t>
            </a:r>
            <a:endParaRPr lang="ru-RU" sz="5400" dirty="0" smtClean="0">
              <a:ln w="25400" cmpd="sng">
                <a:solidFill>
                  <a:schemeClr val="bg1">
                    <a:lumMod val="20000"/>
                    <a:lumOff val="80000"/>
                  </a:schemeClr>
                </a:solidFill>
              </a:ln>
              <a:solidFill>
                <a:srgbClr val="309F21"/>
              </a:solidFill>
              <a:effectLst>
                <a:outerShdw blurRad="38100" dist="38100" dir="2700000" algn="tl">
                  <a:srgbClr val="000000">
                    <a:alpha val="43137"/>
                  </a:srgbClr>
                </a:outerShdw>
              </a:effectLst>
              <a:latin typeface="Berlin Sans FB Demi" pitchFamily="34" charset="0"/>
            </a:endParaRPr>
          </a:p>
          <a:p>
            <a:r>
              <a:rPr lang="en-US" sz="5400" dirty="0" smtClean="0">
                <a:ln w="25400" cmpd="sng">
                  <a:solidFill>
                    <a:schemeClr val="bg1">
                      <a:lumMod val="20000"/>
                      <a:lumOff val="80000"/>
                    </a:schemeClr>
                  </a:solidFill>
                </a:ln>
                <a:solidFill>
                  <a:srgbClr val="309F21"/>
                </a:solidFill>
                <a:effectLst>
                  <a:outerShdw blurRad="38100" dist="38100" dir="2700000" algn="tl">
                    <a:srgbClr val="000000">
                      <a:alpha val="43137"/>
                    </a:srgbClr>
                  </a:outerShdw>
                </a:effectLst>
                <a:latin typeface="Berlin Sans FB Demi" pitchFamily="34" charset="0"/>
              </a:rPr>
              <a:t>in Ireland</a:t>
            </a:r>
            <a:endParaRPr lang="ru-RU" sz="5400" dirty="0">
              <a:ln w="25400" cmpd="sng">
                <a:solidFill>
                  <a:schemeClr val="bg1">
                    <a:lumMod val="20000"/>
                    <a:lumOff val="80000"/>
                  </a:schemeClr>
                </a:solidFill>
              </a:ln>
              <a:solidFill>
                <a:srgbClr val="309F21"/>
              </a:solidFill>
              <a:effectLst>
                <a:outerShdw blurRad="38100" dist="38100" dir="2700000" algn="tl">
                  <a:srgbClr val="000000">
                    <a:alpha val="43137"/>
                  </a:srgbClr>
                </a:outerShdw>
              </a:effectLst>
            </a:endParaRPr>
          </a:p>
        </p:txBody>
      </p:sp>
      <p:sp>
        <p:nvSpPr>
          <p:cNvPr id="4" name="TextBox 3"/>
          <p:cNvSpPr txBox="1"/>
          <p:nvPr/>
        </p:nvSpPr>
        <p:spPr>
          <a:xfrm>
            <a:off x="2150604" y="382035"/>
            <a:ext cx="4968552" cy="1200329"/>
          </a:xfrm>
          <a:prstGeom prst="rect">
            <a:avLst/>
          </a:prstGeom>
          <a:noFill/>
        </p:spPr>
        <p:txBody>
          <a:bodyPr wrap="square" rtlCol="0">
            <a:spAutoFit/>
          </a:bodyPr>
          <a:lstStyle/>
          <a:p>
            <a:pPr algn="ctr"/>
            <a:r>
              <a:rPr lang="ru-RU" b="1" dirty="0">
                <a:solidFill>
                  <a:srgbClr val="FFFFFF"/>
                </a:solidFill>
              </a:rPr>
              <a:t>Комсомольский-на-Амуре филиал Хабаровский государственный медицинский </a:t>
            </a:r>
            <a:r>
              <a:rPr lang="ru-RU" b="1" dirty="0" smtClean="0">
                <a:solidFill>
                  <a:srgbClr val="FFFFFF"/>
                </a:solidFill>
              </a:rPr>
              <a:t>колледж </a:t>
            </a:r>
            <a:r>
              <a:rPr lang="ru-RU" b="1" dirty="0">
                <a:solidFill>
                  <a:srgbClr val="FFFFFF"/>
                </a:solidFill>
              </a:rPr>
              <a:t>имени </a:t>
            </a:r>
            <a:r>
              <a:rPr lang="ru-RU" b="1" dirty="0" err="1">
                <a:solidFill>
                  <a:srgbClr val="FFFFFF"/>
                </a:solidFill>
              </a:rPr>
              <a:t>Г.С.Макарова</a:t>
            </a:r>
            <a:endParaRPr lang="ru-RU" b="1" dirty="0">
              <a:solidFill>
                <a:srgbClr val="FFFFFF"/>
              </a:solidFill>
            </a:endParaRPr>
          </a:p>
        </p:txBody>
      </p:sp>
      <p:sp>
        <p:nvSpPr>
          <p:cNvPr id="5" name="TextBox 4"/>
          <p:cNvSpPr txBox="1"/>
          <p:nvPr/>
        </p:nvSpPr>
        <p:spPr>
          <a:xfrm>
            <a:off x="5809947" y="4221088"/>
            <a:ext cx="2168860" cy="2062103"/>
          </a:xfrm>
          <a:prstGeom prst="rect">
            <a:avLst/>
          </a:prstGeom>
          <a:noFill/>
        </p:spPr>
        <p:txBody>
          <a:bodyPr wrap="square" rtlCol="0">
            <a:spAutoFit/>
          </a:bodyPr>
          <a:lstStyle/>
          <a:p>
            <a:r>
              <a:rPr lang="ru-RU" sz="1600" dirty="0" smtClean="0">
                <a:solidFill>
                  <a:srgbClr val="FFFFFF"/>
                </a:solidFill>
              </a:rPr>
              <a:t>Выполнили студенты 1 курса:</a:t>
            </a:r>
            <a:br>
              <a:rPr lang="ru-RU" sz="1600" dirty="0" smtClean="0">
                <a:solidFill>
                  <a:srgbClr val="FFFFFF"/>
                </a:solidFill>
              </a:rPr>
            </a:br>
            <a:r>
              <a:rPr lang="ru-RU" sz="1600" dirty="0" smtClean="0">
                <a:solidFill>
                  <a:srgbClr val="FFFFFF"/>
                </a:solidFill>
              </a:rPr>
              <a:t>Абузарова Екатерина</a:t>
            </a:r>
            <a:br>
              <a:rPr lang="ru-RU" sz="1600" dirty="0" smtClean="0">
                <a:solidFill>
                  <a:srgbClr val="FFFFFF"/>
                </a:solidFill>
              </a:rPr>
            </a:br>
            <a:r>
              <a:rPr lang="ru-RU" sz="1600" dirty="0" smtClean="0">
                <a:solidFill>
                  <a:srgbClr val="FFFFFF"/>
                </a:solidFill>
              </a:rPr>
              <a:t>Васильева София</a:t>
            </a:r>
            <a:br>
              <a:rPr lang="ru-RU" sz="1600" dirty="0" smtClean="0">
                <a:solidFill>
                  <a:srgbClr val="FFFFFF"/>
                </a:solidFill>
              </a:rPr>
            </a:br>
            <a:r>
              <a:rPr lang="ru-RU" sz="1600" dirty="0" smtClean="0">
                <a:solidFill>
                  <a:srgbClr val="FFFFFF"/>
                </a:solidFill>
              </a:rPr>
              <a:t>Дихтярёва Яна</a:t>
            </a:r>
            <a:br>
              <a:rPr lang="ru-RU" sz="1600" dirty="0" smtClean="0">
                <a:solidFill>
                  <a:srgbClr val="FFFFFF"/>
                </a:solidFill>
              </a:rPr>
            </a:br>
            <a:r>
              <a:rPr lang="ru-RU" sz="1600" dirty="0" smtClean="0">
                <a:solidFill>
                  <a:srgbClr val="FFFFFF"/>
                </a:solidFill>
              </a:rPr>
              <a:t>Проверила</a:t>
            </a:r>
            <a:r>
              <a:rPr lang="ru-RU" sz="1600" dirty="0">
                <a:solidFill>
                  <a:srgbClr val="FFFFFF"/>
                </a:solidFill>
              </a:rPr>
              <a:t>:</a:t>
            </a:r>
            <a:r>
              <a:rPr lang="ru-RU" sz="1600" dirty="0" smtClean="0">
                <a:solidFill>
                  <a:srgbClr val="FFFFFF"/>
                </a:solidFill>
              </a:rPr>
              <a:t> </a:t>
            </a:r>
            <a:r>
              <a:rPr lang="ru-RU" sz="1600" dirty="0" smtClean="0">
                <a:solidFill>
                  <a:srgbClr val="FFFFFF"/>
                </a:solidFill>
              </a:rPr>
              <a:t>Заремская Анастасия Сергеевна</a:t>
            </a:r>
            <a:endParaRPr lang="ru-RU" sz="1600" dirty="0">
              <a:solidFill>
                <a:srgbClr val="FFFFFF"/>
              </a:solidFill>
            </a:endParaRPr>
          </a:p>
        </p:txBody>
      </p:sp>
      <p:sp>
        <p:nvSpPr>
          <p:cNvPr id="7" name="TextBox 6"/>
          <p:cNvSpPr txBox="1"/>
          <p:nvPr/>
        </p:nvSpPr>
        <p:spPr>
          <a:xfrm>
            <a:off x="3923928" y="6381328"/>
            <a:ext cx="1080120" cy="369332"/>
          </a:xfrm>
          <a:prstGeom prst="rect">
            <a:avLst/>
          </a:prstGeom>
          <a:noFill/>
        </p:spPr>
        <p:txBody>
          <a:bodyPr wrap="square" rtlCol="0">
            <a:spAutoFit/>
          </a:bodyPr>
          <a:lstStyle/>
          <a:p>
            <a:r>
              <a:rPr lang="ru-RU" dirty="0" smtClean="0"/>
              <a:t>«022</a:t>
            </a:r>
            <a:endParaRPr lang="ru-RU" dirty="0"/>
          </a:p>
        </p:txBody>
      </p:sp>
      <p:sp>
        <p:nvSpPr>
          <p:cNvPr id="8" name="TextBox 7"/>
          <p:cNvSpPr txBox="1"/>
          <p:nvPr/>
        </p:nvSpPr>
        <p:spPr>
          <a:xfrm>
            <a:off x="4210613" y="6098525"/>
            <a:ext cx="642933" cy="369332"/>
          </a:xfrm>
          <a:prstGeom prst="rect">
            <a:avLst/>
          </a:prstGeom>
          <a:noFill/>
          <a:effectLst>
            <a:glow rad="228600">
              <a:schemeClr val="tx1">
                <a:lumMod val="50000"/>
                <a:alpha val="40000"/>
              </a:schemeClr>
            </a:glow>
            <a:outerShdw blurRad="50800" dist="38100" dir="2700000" algn="tl" rotWithShape="0">
              <a:prstClr val="black">
                <a:alpha val="40000"/>
              </a:prstClr>
            </a:outerShdw>
          </a:effectLst>
          <a:scene3d>
            <a:camera prst="orthographicFront"/>
            <a:lightRig rig="threePt" dir="t"/>
          </a:scene3d>
          <a:sp3d extrusionH="76200">
            <a:bevelT w="63500" h="107950"/>
            <a:bevelB w="12700" h="101600"/>
            <a:extrusionClr>
              <a:schemeClr val="tx1">
                <a:lumMod val="25000"/>
              </a:schemeClr>
            </a:extrusionClr>
          </a:sp3d>
        </p:spPr>
        <p:txBody>
          <a:bodyPr wrap="none" rtlCol="0">
            <a:spAutoFit/>
          </a:bodyPr>
          <a:lstStyle/>
          <a:p>
            <a:r>
              <a:rPr lang="ru-RU" dirty="0" smtClean="0"/>
              <a:t>2022</a:t>
            </a:r>
            <a:endParaRPr lang="ru-RU" dirty="0"/>
          </a:p>
        </p:txBody>
      </p:sp>
    </p:spTree>
    <p:extLst>
      <p:ext uri="{BB962C8B-B14F-4D97-AF65-F5344CB8AC3E}">
        <p14:creationId xmlns:p14="http://schemas.microsoft.com/office/powerpoint/2010/main" val="165167930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99592" y="2240774"/>
            <a:ext cx="7560840" cy="1200329"/>
          </a:xfrm>
          <a:prstGeom prst="rect">
            <a:avLst/>
          </a:prstGeom>
          <a:noFill/>
        </p:spPr>
        <p:txBody>
          <a:bodyPr wrap="square" rtlCol="0">
            <a:spAutoFit/>
          </a:bodyPr>
          <a:lstStyle/>
          <a:p>
            <a:pPr algn="ctr"/>
            <a:r>
              <a:rPr lang="en-US" b="1" dirty="0">
                <a:solidFill>
                  <a:schemeClr val="bg2">
                    <a:lumMod val="50000"/>
                  </a:schemeClr>
                </a:solidFill>
              </a:rPr>
              <a:t>And on January 6, the series of winter holidays in Ireland ends, when </a:t>
            </a:r>
            <a:r>
              <a:rPr lang="en-US" b="1" dirty="0" smtClean="0">
                <a:solidFill>
                  <a:schemeClr val="bg2">
                    <a:lumMod val="50000"/>
                  </a:schemeClr>
                </a:solidFill>
              </a:rPr>
              <a:t>Little </a:t>
            </a:r>
            <a:r>
              <a:rPr lang="en-US" b="1" dirty="0">
                <a:solidFill>
                  <a:schemeClr val="bg2">
                    <a:lumMod val="50000"/>
                  </a:schemeClr>
                </a:solidFill>
              </a:rPr>
              <a:t>Christmas is celebrated. On this day, Irish women rest and do nothing about the housework. A man is obliged to visit his mother on this day and make her some kind of gift.</a:t>
            </a:r>
            <a:endParaRPr lang="ru-RU" b="1" dirty="0">
              <a:solidFill>
                <a:schemeClr val="bg2">
                  <a:lumMod val="50000"/>
                </a:schemeClr>
              </a:solidFill>
            </a:endParaRPr>
          </a:p>
        </p:txBody>
      </p:sp>
      <p:sp>
        <p:nvSpPr>
          <p:cNvPr id="4" name="AutoShape 2" descr="https://ladylifestyle.ru/wp-content/uploads/2019/10/item_1648239777.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5" name="AutoShape 4" descr="https://ladylifestyle.ru/wp-content/uploads/2019/10/item_1648239777.jp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6" name="AutoShape 6" descr="https://ladylifestyle.ru/wp-content/uploads/2019/10/item_1648239777.jpg"/>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7" name="AutoShape 8" descr="https://ladylifestyle.ru/wp-content/uploads/2019/10/item_1648239777.jpg"/>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8" name="AutoShape 10" descr="https://ladylifestyle.ru/wp-content/uploads/2019/10/item_1648239777.jpg"/>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3083" name="Picture 1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1520" y="4149080"/>
            <a:ext cx="3573179" cy="2379737"/>
          </a:xfrm>
          <a:prstGeom prst="rect">
            <a:avLst/>
          </a:prstGeom>
          <a:noFill/>
          <a:ln>
            <a:noFill/>
          </a:ln>
          <a:effectLst>
            <a:outerShdw blurRad="457200" dist="35921" dir="2700000" sx="96000" sy="96000" algn="ctr" rotWithShape="0">
              <a:schemeClr val="bg2">
                <a:alpha val="56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84" name="Picture 1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24128" y="134406"/>
            <a:ext cx="3101183" cy="2064225"/>
          </a:xfrm>
          <a:prstGeom prst="rect">
            <a:avLst/>
          </a:prstGeom>
          <a:noFill/>
          <a:ln>
            <a:noFill/>
          </a:ln>
          <a:effectLst>
            <a:outerShdw blurRad="647700" dist="35921" dir="2700000" algn="ctr" rotWithShape="0">
              <a:schemeClr val="bg2">
                <a:alpha val="51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936852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084"/>
                                        </p:tgtEl>
                                        <p:attrNameLst>
                                          <p:attrName>style.visibility</p:attrName>
                                        </p:attrNameLst>
                                      </p:cBhvr>
                                      <p:to>
                                        <p:strVal val="visible"/>
                                      </p:to>
                                    </p:set>
                                    <p:animEffect transition="in" filter="barn(inVertical)">
                                      <p:cBhvr>
                                        <p:cTn id="7" dur="500"/>
                                        <p:tgtEl>
                                          <p:spTgt spid="308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083"/>
                                        </p:tgtEl>
                                        <p:attrNameLst>
                                          <p:attrName>style.visibility</p:attrName>
                                        </p:attrNameLst>
                                      </p:cBhvr>
                                      <p:to>
                                        <p:strVal val="visible"/>
                                      </p:to>
                                    </p:set>
                                    <p:animEffect transition="in" filter="barn(inVertical)">
                                      <p:cBhvr>
                                        <p:cTn id="12" dur="500"/>
                                        <p:tgtEl>
                                          <p:spTgt spid="30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95854" y="2239704"/>
            <a:ext cx="5760640" cy="1477328"/>
          </a:xfrm>
          <a:prstGeom prst="rect">
            <a:avLst/>
          </a:prstGeom>
          <a:noFill/>
        </p:spPr>
        <p:txBody>
          <a:bodyPr wrap="square" rtlCol="0">
            <a:spAutoFit/>
          </a:bodyPr>
          <a:lstStyle/>
          <a:p>
            <a:pPr algn="ctr"/>
            <a:r>
              <a:rPr lang="en-US" b="1" dirty="0">
                <a:solidFill>
                  <a:schemeClr val="bg2">
                    <a:lumMod val="50000"/>
                  </a:schemeClr>
                </a:solidFill>
              </a:rPr>
              <a:t>In conclusion, we want to say that Christmas in Ireland is a family holiday. You can't meet a mass gathering of people on the street. The traditions of the celebration mixed with pagan rituals, which are still very strong in </a:t>
            </a:r>
            <a:r>
              <a:rPr lang="en-US" b="1" dirty="0" smtClean="0">
                <a:solidFill>
                  <a:schemeClr val="bg2">
                    <a:lumMod val="50000"/>
                  </a:schemeClr>
                </a:solidFill>
              </a:rPr>
              <a:t>Ireland.</a:t>
            </a:r>
            <a:endParaRPr lang="ru-RU" b="1" dirty="0">
              <a:solidFill>
                <a:schemeClr val="bg2">
                  <a:lumMod val="50000"/>
                </a:schemeClr>
              </a:solidFill>
            </a:endParaRP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536" y="3717032"/>
            <a:ext cx="3510390" cy="23402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52120" y="260648"/>
            <a:ext cx="2982003" cy="1916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6397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27584" y="2348880"/>
            <a:ext cx="7848872" cy="1569660"/>
          </a:xfrm>
          <a:prstGeom prst="rect">
            <a:avLst/>
          </a:prstGeom>
          <a:noFill/>
        </p:spPr>
        <p:txBody>
          <a:bodyPr wrap="square" rtlCol="0">
            <a:spAutoFit/>
            <a:scene3d>
              <a:camera prst="orthographicFront"/>
              <a:lightRig rig="threePt" dir="t"/>
            </a:scene3d>
            <a:sp3d extrusionH="57150" contourW="12700">
              <a:bevelT h="38100"/>
              <a:bevelB w="171450"/>
              <a:extrusionClr>
                <a:schemeClr val="tx1"/>
              </a:extrusionClr>
              <a:contourClr>
                <a:schemeClr val="tx1"/>
              </a:contourClr>
            </a:sp3d>
          </a:bodyPr>
          <a:lstStyle/>
          <a:p>
            <a:pPr algn="ctr"/>
            <a:r>
              <a:rPr lang="en-US" sz="4800" b="1" dirty="0">
                <a:solidFill>
                  <a:schemeClr val="bg2">
                    <a:lumMod val="75000"/>
                  </a:schemeClr>
                </a:solidFill>
                <a:effectLst>
                  <a:outerShdw blurRad="38100" dist="38100" dir="2700000" algn="tl">
                    <a:srgbClr val="000000">
                      <a:alpha val="43137"/>
                    </a:srgbClr>
                  </a:outerShdw>
                </a:effectLst>
              </a:rPr>
              <a:t>Thanks for your attention! </a:t>
            </a:r>
            <a:endParaRPr lang="ru-RU" sz="4800" b="1" dirty="0" smtClean="0">
              <a:solidFill>
                <a:schemeClr val="bg2">
                  <a:lumMod val="75000"/>
                </a:schemeClr>
              </a:solidFill>
              <a:effectLst>
                <a:outerShdw blurRad="38100" dist="38100" dir="2700000" algn="tl">
                  <a:srgbClr val="000000">
                    <a:alpha val="43137"/>
                  </a:srgbClr>
                </a:outerShdw>
              </a:effectLst>
            </a:endParaRPr>
          </a:p>
          <a:p>
            <a:pPr algn="ctr"/>
            <a:r>
              <a:rPr lang="en-US" sz="4800" b="1" dirty="0" smtClean="0">
                <a:solidFill>
                  <a:schemeClr val="bg2">
                    <a:lumMod val="75000"/>
                  </a:schemeClr>
                </a:solidFill>
                <a:effectLst>
                  <a:outerShdw blurRad="38100" dist="38100" dir="2700000" algn="tl">
                    <a:srgbClr val="000000">
                      <a:alpha val="43137"/>
                    </a:srgbClr>
                  </a:outerShdw>
                </a:effectLst>
              </a:rPr>
              <a:t>Happy </a:t>
            </a:r>
            <a:r>
              <a:rPr lang="en-US" sz="4800" b="1" dirty="0">
                <a:solidFill>
                  <a:schemeClr val="bg2">
                    <a:lumMod val="75000"/>
                  </a:schemeClr>
                </a:solidFill>
                <a:effectLst>
                  <a:outerShdw blurRad="38100" dist="38100" dir="2700000" algn="tl">
                    <a:srgbClr val="000000">
                      <a:alpha val="43137"/>
                    </a:srgbClr>
                  </a:outerShdw>
                </a:effectLst>
              </a:rPr>
              <a:t>New Year</a:t>
            </a:r>
            <a:r>
              <a:rPr lang="en-US" sz="4400" b="1" dirty="0">
                <a:solidFill>
                  <a:schemeClr val="bg2">
                    <a:lumMod val="75000"/>
                  </a:schemeClr>
                </a:solidFill>
                <a:effectLst>
                  <a:outerShdw blurRad="38100" dist="38100" dir="2700000" algn="tl">
                    <a:srgbClr val="000000">
                      <a:alpha val="43137"/>
                    </a:srgbClr>
                  </a:outerShdw>
                </a:effectLst>
              </a:rPr>
              <a:t>!</a:t>
            </a:r>
            <a:endParaRPr lang="ru-RU" sz="4400" b="1" dirty="0">
              <a:solidFill>
                <a:schemeClr val="bg2">
                  <a:lumMod val="75000"/>
                </a:schemeClr>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5472081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fade">
                                      <p:cBhvr>
                                        <p:cTn id="10"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87624" y="337507"/>
            <a:ext cx="7056784" cy="1384995"/>
          </a:xfrm>
          <a:prstGeom prst="rect">
            <a:avLst/>
          </a:prstGeom>
          <a:noFill/>
        </p:spPr>
        <p:txBody>
          <a:bodyPr wrap="square" rtlCol="0">
            <a:spAutoFit/>
            <a:scene3d>
              <a:camera prst="orthographicFront"/>
              <a:lightRig rig="threePt" dir="t"/>
            </a:scene3d>
            <a:sp3d extrusionH="57150" contourW="12700">
              <a:bevelT h="38100"/>
              <a:bevelB w="171450" h="88900"/>
              <a:contourClr>
                <a:schemeClr val="tx1"/>
              </a:contourClr>
            </a:sp3d>
          </a:bodyPr>
          <a:lstStyle/>
          <a:p>
            <a:r>
              <a:rPr lang="en-US" sz="4800" dirty="0">
                <a:solidFill>
                  <a:schemeClr val="bg2">
                    <a:lumMod val="75000"/>
                  </a:schemeClr>
                </a:solidFill>
                <a:effectLst>
                  <a:outerShdw dist="50800" dir="5400000" algn="ctr" rotWithShape="0">
                    <a:schemeClr val="tx1">
                      <a:alpha val="60000"/>
                    </a:schemeClr>
                  </a:outerShdw>
                </a:effectLst>
                <a:latin typeface="Berlin Sans FB Demi" pitchFamily="34" charset="0"/>
              </a:rPr>
              <a:t>A little bit about Ireland</a:t>
            </a:r>
          </a:p>
          <a:p>
            <a:r>
              <a:rPr lang="en-US" dirty="0">
                <a:effectLst>
                  <a:outerShdw dist="50800" dir="5400000" algn="ctr" rotWithShape="0">
                    <a:schemeClr val="tx1">
                      <a:alpha val="60000"/>
                    </a:schemeClr>
                  </a:outerShdw>
                </a:effectLst>
              </a:rPr>
              <a:t/>
            </a:r>
            <a:br>
              <a:rPr lang="en-US" dirty="0">
                <a:effectLst>
                  <a:outerShdw dist="50800" dir="5400000" algn="ctr" rotWithShape="0">
                    <a:schemeClr val="tx1">
                      <a:alpha val="60000"/>
                    </a:schemeClr>
                  </a:outerShdw>
                </a:effectLst>
              </a:rPr>
            </a:br>
            <a:endParaRPr lang="ru-RU" dirty="0">
              <a:effectLst>
                <a:outerShdw dist="50800" dir="5400000" algn="ctr" rotWithShape="0">
                  <a:schemeClr val="tx1">
                    <a:alpha val="60000"/>
                  </a:schemeClr>
                </a:outerShdw>
              </a:effectLst>
            </a:endParaRPr>
          </a:p>
        </p:txBody>
      </p:sp>
      <p:pic>
        <p:nvPicPr>
          <p:cNvPr id="1028" name="Picture 4" descr="https://wallpapershome.ru/images/pages/pic_h/4443.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19645" y="3933055"/>
            <a:ext cx="4330800" cy="2436075"/>
          </a:xfrm>
          <a:prstGeom prst="rect">
            <a:avLst/>
          </a:prstGeom>
          <a:noFill/>
          <a:effectLst>
            <a:outerShdw blurRad="520700" dist="50800" dir="5400000" sx="98000" sy="98000" algn="ctr"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307177" y="1722502"/>
            <a:ext cx="8424937" cy="923330"/>
          </a:xfrm>
          <a:prstGeom prst="rect">
            <a:avLst/>
          </a:prstGeom>
          <a:noFill/>
        </p:spPr>
        <p:txBody>
          <a:bodyPr wrap="square" rtlCol="0">
            <a:spAutoFit/>
          </a:bodyPr>
          <a:lstStyle/>
          <a:p>
            <a:r>
              <a:rPr lang="en-US" b="1" dirty="0">
                <a:solidFill>
                  <a:schemeClr val="bg2">
                    <a:lumMod val="50000"/>
                  </a:schemeClr>
                </a:solidFill>
              </a:rPr>
              <a:t>The island of Ireland is the 3rd largest in Europe. It is called "Emerald" because of the hills and green valleys. The capital of Ireland is Dublin. In Ireland, people believe in fairies and leprechauns.</a:t>
            </a:r>
            <a:endParaRPr lang="ru-RU" b="1" dirty="0">
              <a:solidFill>
                <a:schemeClr val="bg2">
                  <a:lumMod val="50000"/>
                </a:schemeClr>
              </a:solidFill>
            </a:endParaRPr>
          </a:p>
        </p:txBody>
      </p:sp>
      <p:pic>
        <p:nvPicPr>
          <p:cNvPr id="1030" name="Picture 6" descr="https://i.pinimg.com/originals/5b/33/73/5b33734eb64daee86d4668aa9dc33985.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9512" y="3433451"/>
            <a:ext cx="4104803" cy="2308952"/>
          </a:xfrm>
          <a:prstGeom prst="rect">
            <a:avLst/>
          </a:prstGeom>
          <a:noFill/>
          <a:effectLst>
            <a:outerShdw blurRad="520700" dist="50800" dir="5400000" sx="98000" sy="98000" algn="ctr" rotWithShape="0">
              <a:schemeClr val="tx1">
                <a:lumMod val="10000"/>
                <a:alpha val="70000"/>
              </a:scheme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601902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30"/>
                                        </p:tgtEl>
                                        <p:attrNameLst>
                                          <p:attrName>style.visibility</p:attrName>
                                        </p:attrNameLst>
                                      </p:cBhvr>
                                      <p:to>
                                        <p:strVal val="visible"/>
                                      </p:to>
                                    </p:set>
                                    <p:animEffect transition="in" filter="barn(inVertical)">
                                      <p:cBhvr>
                                        <p:cTn id="7" dur="500"/>
                                        <p:tgtEl>
                                          <p:spTgt spid="103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028"/>
                                        </p:tgtEl>
                                        <p:attrNameLst>
                                          <p:attrName>style.visibility</p:attrName>
                                        </p:attrNameLst>
                                      </p:cBhvr>
                                      <p:to>
                                        <p:strVal val="visible"/>
                                      </p:to>
                                    </p:set>
                                    <p:animEffect transition="in" filter="barn(inVertical)">
                                      <p:cBhvr>
                                        <p:cTn id="12" dur="500"/>
                                        <p:tgtEl>
                                          <p:spTgt spid="1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www.sunhome.ru/i/wallpapers/150/strana-fei.orig.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3528" y="260648"/>
            <a:ext cx="5184576" cy="3240360"/>
          </a:xfrm>
          <a:prstGeom prst="rect">
            <a:avLst/>
          </a:prstGeom>
          <a:noFill/>
          <a:effectLst>
            <a:outerShdw blurRad="50800" dist="50800" dir="5400000" algn="ctr" rotWithShape="0">
              <a:schemeClr val="tx1">
                <a:lumMod val="10000"/>
                <a:alpha val="56000"/>
              </a:schemeClr>
            </a:outerShdw>
          </a:effectLst>
          <a:extLst>
            <a:ext uri="{909E8E84-426E-40DD-AFC4-6F175D3DCCD1}">
              <a14:hiddenFill xmlns:a14="http://schemas.microsoft.com/office/drawing/2010/main">
                <a:solidFill>
                  <a:srgbClr val="FFFFFF"/>
                </a:solidFill>
              </a14:hiddenFill>
            </a:ext>
          </a:extLst>
        </p:spPr>
      </p:pic>
      <p:pic>
        <p:nvPicPr>
          <p:cNvPr id="1028" name="Picture 4" descr="https://i.pinimg.com/originals/63/33/0c/63330c3135e006e9dea0ac886b6958b6.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24128" y="3082990"/>
            <a:ext cx="3312368" cy="3312368"/>
          </a:xfrm>
          <a:prstGeom prst="rect">
            <a:avLst/>
          </a:prstGeom>
          <a:noFill/>
          <a:effectLst>
            <a:outerShdw blurRad="50800" dist="50800" dir="5400000" algn="ctr" rotWithShape="0">
              <a:schemeClr val="bg2">
                <a:lumMod val="50000"/>
                <a:alpha val="44000"/>
              </a:scheme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156966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39539" y="323978"/>
            <a:ext cx="6984776" cy="830997"/>
          </a:xfrm>
          <a:prstGeom prst="rect">
            <a:avLst/>
          </a:prstGeom>
          <a:noFill/>
        </p:spPr>
        <p:txBody>
          <a:bodyPr wrap="square" rtlCol="0">
            <a:spAutoFit/>
            <a:scene3d>
              <a:camera prst="orthographicFront"/>
              <a:lightRig rig="threePt" dir="t"/>
            </a:scene3d>
            <a:sp3d extrusionH="57150" contourW="12700">
              <a:bevelT h="38100"/>
              <a:bevelB w="171450" h="88900"/>
              <a:contourClr>
                <a:schemeClr val="tx1"/>
              </a:contourClr>
            </a:sp3d>
          </a:bodyPr>
          <a:lstStyle/>
          <a:p>
            <a:r>
              <a:rPr lang="en-US" sz="4800" dirty="0">
                <a:solidFill>
                  <a:schemeClr val="bg2">
                    <a:lumMod val="75000"/>
                  </a:schemeClr>
                </a:solidFill>
                <a:effectLst>
                  <a:outerShdw blurRad="38100" dist="38100" dir="2700000" algn="tl">
                    <a:srgbClr val="000000">
                      <a:alpha val="43137"/>
                    </a:srgbClr>
                  </a:outerShdw>
                </a:effectLst>
                <a:latin typeface="Berlin Sans FB Demi" pitchFamily="34" charset="0"/>
              </a:rPr>
              <a:t>Christmas in Ireland</a:t>
            </a:r>
            <a:endParaRPr lang="ru-RU" sz="4800" dirty="0">
              <a:solidFill>
                <a:schemeClr val="bg2">
                  <a:lumMod val="75000"/>
                </a:schemeClr>
              </a:solidFill>
              <a:effectLst>
                <a:outerShdw blurRad="38100" dist="38100" dir="2700000" algn="tl">
                  <a:srgbClr val="000000">
                    <a:alpha val="43137"/>
                  </a:srgbClr>
                </a:outerShdw>
              </a:effectLst>
            </a:endParaRPr>
          </a:p>
        </p:txBody>
      </p:sp>
      <p:sp>
        <p:nvSpPr>
          <p:cNvPr id="3" name="TextBox 2"/>
          <p:cNvSpPr txBox="1"/>
          <p:nvPr/>
        </p:nvSpPr>
        <p:spPr>
          <a:xfrm>
            <a:off x="224724" y="1988840"/>
            <a:ext cx="8472795" cy="2585323"/>
          </a:xfrm>
          <a:prstGeom prst="rect">
            <a:avLst/>
          </a:prstGeom>
          <a:noFill/>
        </p:spPr>
        <p:txBody>
          <a:bodyPr wrap="square" rtlCol="0">
            <a:spAutoFit/>
          </a:bodyPr>
          <a:lstStyle/>
          <a:p>
            <a:r>
              <a:rPr lang="en-US" b="1" dirty="0">
                <a:solidFill>
                  <a:schemeClr val="bg2">
                    <a:lumMod val="50000"/>
                  </a:schemeClr>
                </a:solidFill>
              </a:rPr>
              <a:t>Almost every </a:t>
            </a:r>
            <a:r>
              <a:rPr lang="en-US" b="1" dirty="0" smtClean="0">
                <a:solidFill>
                  <a:schemeClr val="bg2">
                    <a:lumMod val="50000"/>
                  </a:schemeClr>
                </a:solidFill>
              </a:rPr>
              <a:t>citizen </a:t>
            </a:r>
            <a:r>
              <a:rPr lang="en-US" b="1" dirty="0">
                <a:solidFill>
                  <a:schemeClr val="bg2">
                    <a:lumMod val="50000"/>
                  </a:schemeClr>
                </a:solidFill>
              </a:rPr>
              <a:t>tries to decorate his house for Christmas with bright garlands on the windows and Christmas </a:t>
            </a:r>
            <a:r>
              <a:rPr lang="en-US" b="1" dirty="0" smtClean="0">
                <a:solidFill>
                  <a:schemeClr val="bg2">
                    <a:lumMod val="50000"/>
                  </a:schemeClr>
                </a:solidFill>
              </a:rPr>
              <a:t>things.</a:t>
            </a:r>
            <a:endParaRPr lang="ru-RU" b="1" dirty="0" smtClean="0">
              <a:solidFill>
                <a:schemeClr val="bg2">
                  <a:lumMod val="50000"/>
                </a:schemeClr>
              </a:solidFill>
            </a:endParaRPr>
          </a:p>
          <a:p>
            <a:endParaRPr lang="ru-RU" b="1" dirty="0">
              <a:solidFill>
                <a:schemeClr val="bg2">
                  <a:lumMod val="50000"/>
                </a:schemeClr>
              </a:solidFill>
            </a:endParaRPr>
          </a:p>
          <a:p>
            <a:r>
              <a:rPr lang="en-US" b="1" dirty="0" smtClean="0">
                <a:solidFill>
                  <a:schemeClr val="bg2">
                    <a:lumMod val="50000"/>
                  </a:schemeClr>
                </a:solidFill>
              </a:rPr>
              <a:t>Instead </a:t>
            </a:r>
            <a:r>
              <a:rPr lang="en-US" b="1" dirty="0">
                <a:solidFill>
                  <a:schemeClr val="bg2">
                    <a:lumMod val="50000"/>
                  </a:schemeClr>
                </a:solidFill>
              </a:rPr>
              <a:t>of a Christmas tree, the Irish use mistletoe branches, </a:t>
            </a:r>
            <a:r>
              <a:rPr lang="en-US" b="1" dirty="0" smtClean="0">
                <a:solidFill>
                  <a:schemeClr val="bg2">
                    <a:lumMod val="50000"/>
                  </a:schemeClr>
                </a:solidFill>
              </a:rPr>
              <a:t>also wreaths </a:t>
            </a:r>
            <a:r>
              <a:rPr lang="en-US" b="1" dirty="0">
                <a:solidFill>
                  <a:schemeClr val="bg2">
                    <a:lumMod val="50000"/>
                  </a:schemeClr>
                </a:solidFill>
              </a:rPr>
              <a:t>of clover and </a:t>
            </a:r>
            <a:r>
              <a:rPr lang="en-US" b="1" dirty="0" smtClean="0">
                <a:solidFill>
                  <a:schemeClr val="bg2">
                    <a:lumMod val="50000"/>
                  </a:schemeClr>
                </a:solidFill>
              </a:rPr>
              <a:t>lavender.</a:t>
            </a:r>
            <a:endParaRPr lang="ru-RU" b="1" dirty="0" smtClean="0">
              <a:solidFill>
                <a:schemeClr val="bg2">
                  <a:lumMod val="50000"/>
                </a:schemeClr>
              </a:solidFill>
            </a:endParaRPr>
          </a:p>
          <a:p>
            <a:endParaRPr lang="ru-RU" b="1" dirty="0">
              <a:solidFill>
                <a:schemeClr val="bg2">
                  <a:lumMod val="50000"/>
                </a:schemeClr>
              </a:solidFill>
            </a:endParaRPr>
          </a:p>
          <a:p>
            <a:r>
              <a:rPr lang="en-US" b="1" dirty="0" smtClean="0">
                <a:solidFill>
                  <a:schemeClr val="bg2">
                    <a:lumMod val="50000"/>
                  </a:schemeClr>
                </a:solidFill>
              </a:rPr>
              <a:t>On </a:t>
            </a:r>
            <a:r>
              <a:rPr lang="en-US" b="1" dirty="0">
                <a:solidFill>
                  <a:schemeClr val="bg2">
                    <a:lumMod val="50000"/>
                  </a:schemeClr>
                </a:solidFill>
              </a:rPr>
              <a:t>Christmas Eve, December 24, a candle is lit by a younger member of the family, which is located at the window, so that people know that hospitable and kind citizens live in this </a:t>
            </a:r>
            <a:r>
              <a:rPr lang="en-US" b="1" dirty="0" smtClean="0">
                <a:solidFill>
                  <a:schemeClr val="bg2">
                    <a:lumMod val="50000"/>
                  </a:schemeClr>
                </a:solidFill>
              </a:rPr>
              <a:t>house.</a:t>
            </a:r>
            <a:endParaRPr lang="ru-RU" b="1" dirty="0">
              <a:solidFill>
                <a:schemeClr val="bg2">
                  <a:lumMod val="50000"/>
                </a:schemeClr>
              </a:solidFill>
            </a:endParaRPr>
          </a:p>
        </p:txBody>
      </p:sp>
      <p:sp>
        <p:nvSpPr>
          <p:cNvPr id="5" name="TextBox 4"/>
          <p:cNvSpPr txBox="1"/>
          <p:nvPr/>
        </p:nvSpPr>
        <p:spPr>
          <a:xfrm>
            <a:off x="323528" y="1154009"/>
            <a:ext cx="3024336" cy="646331"/>
          </a:xfrm>
          <a:prstGeom prst="rect">
            <a:avLst/>
          </a:prstGeom>
          <a:noFill/>
        </p:spPr>
        <p:txBody>
          <a:bodyPr wrap="square" rtlCol="0">
            <a:spAutoFit/>
          </a:bodyPr>
          <a:lstStyle/>
          <a:p>
            <a:r>
              <a:rPr lang="ru-RU" dirty="0" smtClean="0"/>
              <a:t>•</a:t>
            </a:r>
            <a:r>
              <a:rPr lang="en-US" b="1" i="1" dirty="0" smtClean="0">
                <a:solidFill>
                  <a:schemeClr val="bg1"/>
                </a:solidFill>
                <a:effectLst>
                  <a:outerShdw blurRad="38100" dist="38100" dir="2700000" algn="tl">
                    <a:srgbClr val="000000">
                      <a:alpha val="43137"/>
                    </a:srgbClr>
                  </a:outerShdw>
                </a:effectLst>
              </a:rPr>
              <a:t>What </a:t>
            </a:r>
            <a:r>
              <a:rPr lang="en-US" b="1" i="1" dirty="0">
                <a:solidFill>
                  <a:schemeClr val="bg1"/>
                </a:solidFill>
                <a:effectLst>
                  <a:outerShdw blurRad="38100" dist="38100" dir="2700000" algn="tl">
                    <a:srgbClr val="000000">
                      <a:alpha val="43137"/>
                    </a:srgbClr>
                  </a:outerShdw>
                </a:effectLst>
              </a:rPr>
              <a:t>do the Irish use for home decorations?</a:t>
            </a:r>
            <a:endParaRPr lang="ru-RU" b="1" i="1"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97643400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s://ic.pics.livejournal.com/fotografersha/13042289/7390968/7390968_original.jpg?from=https://ic.pics.livejournal.com/fotografersha/13042289/7390968/7390968_origina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312737"/>
            <a:ext cx="4748212" cy="3168352"/>
          </a:xfrm>
          <a:prstGeom prst="rect">
            <a:avLst/>
          </a:prstGeom>
          <a:noFill/>
          <a:effectLst>
            <a:outerShdw blurRad="609600" dist="50800" dir="5400000" sx="96000" sy="96000" algn="ctr" rotWithShape="0">
              <a:schemeClr val="bg2">
                <a:lumMod val="50000"/>
                <a:alpha val="67000"/>
              </a:schemeClr>
            </a:outerShdw>
          </a:effectLst>
          <a:extLst>
            <a:ext uri="{909E8E84-426E-40DD-AFC4-6F175D3DCCD1}">
              <a14:hiddenFill xmlns:a14="http://schemas.microsoft.com/office/drawing/2010/main">
                <a:solidFill>
                  <a:srgbClr val="FFFFFF"/>
                </a:solidFill>
              </a14:hiddenFill>
            </a:ext>
          </a:extLst>
        </p:spPr>
      </p:pic>
      <p:pic>
        <p:nvPicPr>
          <p:cNvPr id="3078" name="Picture 6" descr="https://c1.wallpaperflare.com/preview/890/821/128/garland-christmas-door-decoration-decorated-door-ornament.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25685" y="692696"/>
            <a:ext cx="3216357" cy="4824536"/>
          </a:xfrm>
          <a:prstGeom prst="rect">
            <a:avLst/>
          </a:prstGeom>
          <a:noFill/>
          <a:effectLst>
            <a:outerShdw blurRad="584200" dist="50800" dir="5400000" sx="96000" sy="96000" algn="ctr" rotWithShape="0">
              <a:schemeClr val="bg2">
                <a:lumMod val="50000"/>
                <a:alpha val="68000"/>
              </a:schemeClr>
            </a:outerShdw>
          </a:effectLst>
          <a:extLst>
            <a:ext uri="{909E8E84-426E-40DD-AFC4-6F175D3DCCD1}">
              <a14:hiddenFill xmlns:a14="http://schemas.microsoft.com/office/drawing/2010/main">
                <a:solidFill>
                  <a:srgbClr val="FFFFFF"/>
                </a:solidFill>
              </a14:hiddenFill>
            </a:ext>
          </a:extLst>
        </p:spPr>
      </p:pic>
      <p:sp>
        <p:nvSpPr>
          <p:cNvPr id="2" name="AutoShape 8" descr="https://biossource.com/posts/christmas-candles-in-windows-tradition.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3" name="AutoShape 10" descr="https://biossource.com/posts/christmas-candles-in-windows-tradition.jp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4" name="AutoShape 12" descr="https://pro-vosk.ru/wp-content/uploads/2021/12/Svechi-na-oknah-v-Rozhdestvo.jpg"/>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3085" name="Picture 1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15616" y="3789040"/>
            <a:ext cx="4102453" cy="2736304"/>
          </a:xfrm>
          <a:prstGeom prst="rect">
            <a:avLst/>
          </a:prstGeom>
          <a:noFill/>
          <a:ln>
            <a:noFill/>
          </a:ln>
          <a:effectLst>
            <a:outerShdw blurRad="558800" dist="35921" dir="2700000" sx="93000" sy="93000" algn="ctr" rotWithShape="0">
              <a:schemeClr val="bg2">
                <a:alpha val="63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855434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barn(inVertical)">
                                      <p:cBhvr>
                                        <p:cTn id="7" dur="5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078"/>
                                        </p:tgtEl>
                                        <p:attrNameLst>
                                          <p:attrName>style.visibility</p:attrName>
                                        </p:attrNameLst>
                                      </p:cBhvr>
                                      <p:to>
                                        <p:strVal val="visible"/>
                                      </p:to>
                                    </p:set>
                                    <p:animEffect transition="in" filter="barn(inVertical)">
                                      <p:cBhvr>
                                        <p:cTn id="12" dur="500"/>
                                        <p:tgtEl>
                                          <p:spTgt spid="3078"/>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085"/>
                                        </p:tgtEl>
                                        <p:attrNameLst>
                                          <p:attrName>style.visibility</p:attrName>
                                        </p:attrNameLst>
                                      </p:cBhvr>
                                      <p:to>
                                        <p:strVal val="visible"/>
                                      </p:to>
                                    </p:set>
                                    <p:animEffect transition="in" filter="barn(inVertical)">
                                      <p:cBhvr>
                                        <p:cTn id="17" dur="500"/>
                                        <p:tgtEl>
                                          <p:spTgt spid="30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4" y="1165394"/>
            <a:ext cx="2448272" cy="369332"/>
          </a:xfrm>
          <a:prstGeom prst="rect">
            <a:avLst/>
          </a:prstGeom>
          <a:noFill/>
        </p:spPr>
        <p:txBody>
          <a:bodyPr wrap="square" rtlCol="0">
            <a:spAutoFit/>
          </a:bodyPr>
          <a:lstStyle/>
          <a:p>
            <a:r>
              <a:rPr lang="ru-RU" b="1" i="1" dirty="0" smtClean="0">
                <a:solidFill>
                  <a:schemeClr val="bg1"/>
                </a:solidFill>
                <a:effectLst>
                  <a:outerShdw blurRad="38100" dist="38100" dir="2700000" algn="tl">
                    <a:srgbClr val="000000">
                      <a:alpha val="43137"/>
                    </a:srgbClr>
                  </a:outerShdw>
                </a:effectLst>
              </a:rPr>
              <a:t>•</a:t>
            </a:r>
            <a:r>
              <a:rPr lang="en-US" b="1" i="1" dirty="0" smtClean="0">
                <a:solidFill>
                  <a:schemeClr val="bg1"/>
                </a:solidFill>
                <a:effectLst>
                  <a:outerShdw blurRad="38100" dist="38100" dir="2700000" algn="tl">
                    <a:srgbClr val="000000">
                      <a:alpha val="43137"/>
                    </a:srgbClr>
                  </a:outerShdw>
                </a:effectLst>
              </a:rPr>
              <a:t>Traditional </a:t>
            </a:r>
            <a:r>
              <a:rPr lang="en-US" b="1" i="1" dirty="0">
                <a:solidFill>
                  <a:schemeClr val="bg1"/>
                </a:solidFill>
                <a:effectLst>
                  <a:outerShdw blurRad="38100" dist="38100" dir="2700000" algn="tl">
                    <a:srgbClr val="000000">
                      <a:alpha val="43137"/>
                    </a:srgbClr>
                  </a:outerShdw>
                </a:effectLst>
              </a:rPr>
              <a:t>dishes</a:t>
            </a:r>
            <a:endParaRPr lang="ru-RU" b="1" i="1" dirty="0">
              <a:solidFill>
                <a:schemeClr val="bg1"/>
              </a:solidFill>
              <a:effectLst>
                <a:outerShdw blurRad="38100" dist="38100" dir="2700000" algn="tl">
                  <a:srgbClr val="000000">
                    <a:alpha val="43137"/>
                  </a:srgbClr>
                </a:outerShdw>
              </a:effectLst>
            </a:endParaRPr>
          </a:p>
        </p:txBody>
      </p:sp>
      <p:sp>
        <p:nvSpPr>
          <p:cNvPr id="3" name="TextBox 2"/>
          <p:cNvSpPr txBox="1"/>
          <p:nvPr/>
        </p:nvSpPr>
        <p:spPr>
          <a:xfrm>
            <a:off x="706000" y="1772816"/>
            <a:ext cx="7776864" cy="923330"/>
          </a:xfrm>
          <a:prstGeom prst="rect">
            <a:avLst/>
          </a:prstGeom>
          <a:noFill/>
        </p:spPr>
        <p:txBody>
          <a:bodyPr wrap="square" rtlCol="0">
            <a:spAutoFit/>
          </a:bodyPr>
          <a:lstStyle/>
          <a:p>
            <a:r>
              <a:rPr lang="en-US" b="1" dirty="0">
                <a:solidFill>
                  <a:schemeClr val="bg2">
                    <a:lumMod val="50000"/>
                  </a:schemeClr>
                </a:solidFill>
              </a:rPr>
              <a:t>The traditional dish is turkey . Irish women bake a special treat "seed cake" for each family </a:t>
            </a:r>
            <a:r>
              <a:rPr lang="en-US" b="1" dirty="0" smtClean="0">
                <a:solidFill>
                  <a:schemeClr val="bg2">
                    <a:lumMod val="50000"/>
                  </a:schemeClr>
                </a:solidFill>
              </a:rPr>
              <a:t>member.</a:t>
            </a:r>
            <a:r>
              <a:rPr lang="ru-RU" b="1" dirty="0" smtClean="0">
                <a:solidFill>
                  <a:schemeClr val="bg2">
                    <a:lumMod val="50000"/>
                  </a:schemeClr>
                </a:solidFill>
              </a:rPr>
              <a:t/>
            </a:r>
            <a:br>
              <a:rPr lang="ru-RU" b="1" dirty="0" smtClean="0">
                <a:solidFill>
                  <a:schemeClr val="bg2">
                    <a:lumMod val="50000"/>
                  </a:schemeClr>
                </a:solidFill>
              </a:rPr>
            </a:br>
            <a:endParaRPr lang="ru-RU" b="1" dirty="0">
              <a:solidFill>
                <a:schemeClr val="bg2">
                  <a:lumMod val="50000"/>
                </a:schemeClr>
              </a:solidFill>
            </a:endParaRPr>
          </a:p>
        </p:txBody>
      </p:sp>
      <p:pic>
        <p:nvPicPr>
          <p:cNvPr id="4098" name="Picture 2" descr="https://fb.ru/media/i/2/6/1/7/4/1/6/i/261741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2702642"/>
            <a:ext cx="4627977" cy="3037110"/>
          </a:xfrm>
          <a:prstGeom prst="rect">
            <a:avLst/>
          </a:prstGeom>
          <a:noFill/>
          <a:effectLst>
            <a:outerShdw blurRad="482600" dist="50800" dir="5400000" sx="94000" sy="94000" algn="ctr" rotWithShape="0">
              <a:srgbClr val="000000">
                <a:alpha val="67000"/>
              </a:srgbClr>
            </a:outerShdw>
          </a:effectLst>
          <a:extLst>
            <a:ext uri="{909E8E84-426E-40DD-AFC4-6F175D3DCCD1}">
              <a14:hiddenFill xmlns:a14="http://schemas.microsoft.com/office/drawing/2010/main">
                <a:solidFill>
                  <a:srgbClr val="FFFFFF"/>
                </a:solidFill>
              </a14:hiddenFill>
            </a:ext>
          </a:extLst>
        </p:spPr>
      </p:pic>
      <p:pic>
        <p:nvPicPr>
          <p:cNvPr id="2050" name="Picture 2" descr="https://img.taste.com.au/BXY8H9N0/taste/2016/11/citrus-poppy-seed-cake-33065-1.jpe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04048" y="3919789"/>
            <a:ext cx="4026668" cy="2684445"/>
          </a:xfrm>
          <a:prstGeom prst="rect">
            <a:avLst/>
          </a:prstGeom>
          <a:noFill/>
          <a:effectLst>
            <a:outerShdw blurRad="50800" dist="38100" dir="18900000" algn="b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73323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barn(inVertical)">
                                      <p:cBhvr>
                                        <p:cTn id="7"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4" y="980728"/>
            <a:ext cx="1368152" cy="369332"/>
          </a:xfrm>
          <a:prstGeom prst="rect">
            <a:avLst/>
          </a:prstGeom>
          <a:noFill/>
        </p:spPr>
        <p:txBody>
          <a:bodyPr wrap="square" rtlCol="0">
            <a:spAutoFit/>
          </a:bodyPr>
          <a:lstStyle/>
          <a:p>
            <a:r>
              <a:rPr lang="ru-RU" b="1" i="1" dirty="0" smtClean="0">
                <a:effectLst>
                  <a:outerShdw blurRad="38100" dist="38100" dir="2700000" algn="tl">
                    <a:srgbClr val="000000">
                      <a:alpha val="43137"/>
                    </a:srgbClr>
                  </a:outerShdw>
                </a:effectLst>
              </a:rPr>
              <a:t>•</a:t>
            </a:r>
            <a:r>
              <a:rPr lang="en-US" b="1" i="1" dirty="0" smtClean="0">
                <a:effectLst>
                  <a:outerShdw blurRad="38100" dist="38100" dir="2700000" algn="tl">
                    <a:srgbClr val="000000">
                      <a:alpha val="43137"/>
                    </a:srgbClr>
                  </a:outerShdw>
                </a:effectLst>
              </a:rPr>
              <a:t>Customs</a:t>
            </a:r>
            <a:endParaRPr lang="ru-RU" b="1" i="1" dirty="0">
              <a:effectLst>
                <a:outerShdw blurRad="38100" dist="38100" dir="2700000" algn="tl">
                  <a:srgbClr val="000000">
                    <a:alpha val="43137"/>
                  </a:srgbClr>
                </a:outerShdw>
              </a:effectLst>
            </a:endParaRPr>
          </a:p>
        </p:txBody>
      </p:sp>
      <p:sp>
        <p:nvSpPr>
          <p:cNvPr id="3" name="TextBox 2"/>
          <p:cNvSpPr txBox="1"/>
          <p:nvPr/>
        </p:nvSpPr>
        <p:spPr>
          <a:xfrm>
            <a:off x="323528" y="1628799"/>
            <a:ext cx="8352928" cy="1200329"/>
          </a:xfrm>
          <a:prstGeom prst="rect">
            <a:avLst/>
          </a:prstGeom>
          <a:noFill/>
        </p:spPr>
        <p:txBody>
          <a:bodyPr wrap="square" rtlCol="0">
            <a:spAutoFit/>
          </a:bodyPr>
          <a:lstStyle/>
          <a:p>
            <a:r>
              <a:rPr lang="en-US" b="1" dirty="0">
                <a:solidFill>
                  <a:schemeClr val="bg2">
                    <a:lumMod val="50000"/>
                  </a:schemeClr>
                </a:solidFill>
              </a:rPr>
              <a:t>St. Stephen's Day is celebrated on December 26. Smart children sing songs demanding to give them sweets or any amount of money in exchange for a ballpoint pen filled with "luck". All the money collected is transferred to a charitable foundation</a:t>
            </a:r>
            <a:endParaRPr lang="ru-RU" b="1" dirty="0">
              <a:solidFill>
                <a:schemeClr val="bg2">
                  <a:lumMod val="50000"/>
                </a:schemeClr>
              </a:solidFill>
            </a:endParaRPr>
          </a:p>
        </p:txBody>
      </p:sp>
      <p:pic>
        <p:nvPicPr>
          <p:cNvPr id="1026" name="Picture 2" descr="https://images.freeimages.com/images/large-previews/0ea/st-patrick-s-day-parade-dubli-1535757.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67744" y="2924944"/>
            <a:ext cx="4800533" cy="3600400"/>
          </a:xfrm>
          <a:prstGeom prst="rect">
            <a:avLst/>
          </a:prstGeom>
          <a:noFill/>
          <a:effectLst>
            <a:outerShdw blurRad="584200" dist="50800" dir="5400000" sx="98000" sy="98000" algn="ctr" rotWithShape="0">
              <a:srgbClr val="000000">
                <a:alpha val="60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85851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barn(inVertical)">
                                      <p:cBhvr>
                                        <p:cTn id="7"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1560" y="764704"/>
            <a:ext cx="1080120" cy="369332"/>
          </a:xfrm>
          <a:prstGeom prst="rect">
            <a:avLst/>
          </a:prstGeom>
          <a:noFill/>
        </p:spPr>
        <p:txBody>
          <a:bodyPr wrap="square" rtlCol="0">
            <a:spAutoFit/>
          </a:bodyPr>
          <a:lstStyle/>
          <a:p>
            <a:r>
              <a:rPr lang="ru-RU" b="1" i="1" dirty="0" smtClean="0">
                <a:effectLst>
                  <a:outerShdw blurRad="38100" dist="38100" dir="2700000" algn="tl">
                    <a:srgbClr val="000000">
                      <a:alpha val="43137"/>
                    </a:srgbClr>
                  </a:outerShdw>
                </a:effectLst>
              </a:rPr>
              <a:t>•</a:t>
            </a:r>
            <a:r>
              <a:rPr lang="en-US" b="1" i="1" dirty="0" smtClean="0">
                <a:effectLst>
                  <a:outerShdw blurRad="38100" dist="38100" dir="2700000" algn="tl">
                    <a:srgbClr val="000000">
                      <a:alpha val="43137"/>
                    </a:srgbClr>
                  </a:outerShdw>
                </a:effectLst>
              </a:rPr>
              <a:t>Gifts</a:t>
            </a:r>
            <a:endParaRPr lang="ru-RU" b="1" i="1" dirty="0">
              <a:effectLst>
                <a:outerShdw blurRad="38100" dist="38100" dir="2700000" algn="tl">
                  <a:srgbClr val="000000">
                    <a:alpha val="43137"/>
                  </a:srgbClr>
                </a:outerShdw>
              </a:effectLst>
            </a:endParaRPr>
          </a:p>
        </p:txBody>
      </p:sp>
      <p:sp>
        <p:nvSpPr>
          <p:cNvPr id="3" name="TextBox 2"/>
          <p:cNvSpPr txBox="1"/>
          <p:nvPr/>
        </p:nvSpPr>
        <p:spPr>
          <a:xfrm>
            <a:off x="251520" y="1268760"/>
            <a:ext cx="8568952" cy="1754326"/>
          </a:xfrm>
          <a:prstGeom prst="rect">
            <a:avLst/>
          </a:prstGeom>
          <a:noFill/>
        </p:spPr>
        <p:txBody>
          <a:bodyPr wrap="square" rtlCol="0">
            <a:spAutoFit/>
          </a:bodyPr>
          <a:lstStyle/>
          <a:p>
            <a:r>
              <a:rPr lang="ru-RU" b="1" dirty="0" smtClean="0">
                <a:solidFill>
                  <a:schemeClr val="bg2">
                    <a:lumMod val="50000"/>
                  </a:schemeClr>
                </a:solidFill>
              </a:rPr>
              <a:t/>
            </a:r>
            <a:br>
              <a:rPr lang="ru-RU" b="1" dirty="0" smtClean="0">
                <a:solidFill>
                  <a:schemeClr val="bg2">
                    <a:lumMod val="50000"/>
                  </a:schemeClr>
                </a:solidFill>
              </a:rPr>
            </a:br>
            <a:r>
              <a:rPr lang="en-US" b="1" dirty="0">
                <a:solidFill>
                  <a:schemeClr val="bg2">
                    <a:lumMod val="50000"/>
                  </a:schemeClr>
                </a:solidFill>
              </a:rPr>
              <a:t>In this country, it is customary to give children little angels and wooden figures of Jesus and </a:t>
            </a:r>
            <a:r>
              <a:rPr lang="en-US" b="1" dirty="0" smtClean="0">
                <a:solidFill>
                  <a:schemeClr val="bg2">
                    <a:lumMod val="50000"/>
                  </a:schemeClr>
                </a:solidFill>
              </a:rPr>
              <a:t>Mary.</a:t>
            </a:r>
            <a:endParaRPr lang="ru-RU" b="1" dirty="0" smtClean="0">
              <a:solidFill>
                <a:schemeClr val="bg2">
                  <a:lumMod val="50000"/>
                </a:schemeClr>
              </a:solidFill>
            </a:endParaRPr>
          </a:p>
          <a:p>
            <a:endParaRPr lang="ru-RU" b="1" dirty="0">
              <a:solidFill>
                <a:schemeClr val="bg2">
                  <a:lumMod val="50000"/>
                </a:schemeClr>
              </a:solidFill>
            </a:endParaRPr>
          </a:p>
          <a:p>
            <a:r>
              <a:rPr lang="en-US" b="1" dirty="0" smtClean="0">
                <a:solidFill>
                  <a:schemeClr val="bg2">
                    <a:lumMod val="50000"/>
                  </a:schemeClr>
                </a:solidFill>
              </a:rPr>
              <a:t>And </a:t>
            </a:r>
            <a:r>
              <a:rPr lang="en-US" b="1" dirty="0">
                <a:solidFill>
                  <a:schemeClr val="bg2">
                    <a:lumMod val="50000"/>
                  </a:schemeClr>
                </a:solidFill>
              </a:rPr>
              <a:t>adults go for a swim in an icy river or a cold sea to wash away all the sins that have accumulated over the past </a:t>
            </a:r>
            <a:r>
              <a:rPr lang="en-US" b="1" dirty="0" smtClean="0">
                <a:solidFill>
                  <a:schemeClr val="bg2">
                    <a:lumMod val="50000"/>
                  </a:schemeClr>
                </a:solidFill>
              </a:rPr>
              <a:t>year.</a:t>
            </a:r>
            <a:endParaRPr lang="ru-RU" b="1" dirty="0">
              <a:solidFill>
                <a:schemeClr val="bg2">
                  <a:lumMod val="50000"/>
                </a:schemeClr>
              </a:solidFill>
            </a:endParaRPr>
          </a:p>
        </p:txBody>
      </p:sp>
      <p:pic>
        <p:nvPicPr>
          <p:cNvPr id="5122" name="Picture 2" descr="https://get.pxhere.com/photo/monument-statue-decoration-candle-christmas-toy-decor-advent-christmas-decoration-angel-figure-figurine-christmas-decorations-nativity-scene-137850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3528" y="3789040"/>
            <a:ext cx="3538475" cy="2409794"/>
          </a:xfrm>
          <a:prstGeom prst="rect">
            <a:avLst/>
          </a:prstGeom>
          <a:noFill/>
          <a:effectLst>
            <a:outerShdw blurRad="520700" dist="50800" dir="5400000" sx="91000" sy="91000" algn="ctr" rotWithShape="0">
              <a:schemeClr val="bg1">
                <a:lumMod val="10000"/>
                <a:alpha val="57000"/>
              </a:schemeClr>
            </a:outerShdw>
          </a:effectLst>
          <a:extLst>
            <a:ext uri="{909E8E84-426E-40DD-AFC4-6F175D3DCCD1}">
              <a14:hiddenFill xmlns:a14="http://schemas.microsoft.com/office/drawing/2010/main">
                <a:solidFill>
                  <a:srgbClr val="FFFFFF"/>
                </a:solidFill>
              </a14:hiddenFill>
            </a:ext>
          </a:extLst>
        </p:spPr>
      </p:pic>
      <p:pic>
        <p:nvPicPr>
          <p:cNvPr id="5124" name="Picture 4" descr="http://klubmama.ru/uploads/posts/2022-09/1662414257_31-klubmama-ru-p-rozhdenie-iisusa-khrista-podelka-foto-3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35996" y="4077072"/>
            <a:ext cx="3649633" cy="2456374"/>
          </a:xfrm>
          <a:prstGeom prst="rect">
            <a:avLst/>
          </a:prstGeom>
          <a:noFill/>
          <a:effectLst>
            <a:outerShdw blurRad="596900" dist="50800" dir="5400000" sx="92000" sy="92000" algn="ctr" rotWithShape="0">
              <a:srgbClr val="000000">
                <a:alpha val="61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7386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barn(inVertical)">
                                      <p:cBhvr>
                                        <p:cTn id="7" dur="500"/>
                                        <p:tgtEl>
                                          <p:spTgt spid="512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124"/>
                                        </p:tgtEl>
                                        <p:attrNameLst>
                                          <p:attrName>style.visibility</p:attrName>
                                        </p:attrNameLst>
                                      </p:cBhvr>
                                      <p:to>
                                        <p:strVal val="visible"/>
                                      </p:to>
                                    </p:set>
                                    <p:animEffect transition="in" filter="barn(inVertical)">
                                      <p:cBhvr>
                                        <p:cTn id="12" dur="500"/>
                                        <p:tgtEl>
                                          <p:spTgt spid="5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91680" y="404664"/>
            <a:ext cx="5832648" cy="830997"/>
          </a:xfrm>
          <a:prstGeom prst="rect">
            <a:avLst/>
          </a:prstGeom>
          <a:noFill/>
        </p:spPr>
        <p:txBody>
          <a:bodyPr wrap="square" rtlCol="0">
            <a:spAutoFit/>
            <a:scene3d>
              <a:camera prst="orthographicFront"/>
              <a:lightRig rig="threePt" dir="t"/>
            </a:scene3d>
            <a:sp3d extrusionH="57150" contourW="12700">
              <a:bevelT h="38100"/>
              <a:bevelB w="171450" h="88900"/>
              <a:extrusionClr>
                <a:schemeClr val="tx1"/>
              </a:extrusionClr>
              <a:contourClr>
                <a:schemeClr val="bg2">
                  <a:lumMod val="75000"/>
                </a:schemeClr>
              </a:contourClr>
            </a:sp3d>
          </a:bodyPr>
          <a:lstStyle/>
          <a:p>
            <a:r>
              <a:rPr lang="en-US" sz="4800" dirty="0">
                <a:solidFill>
                  <a:schemeClr val="bg2">
                    <a:lumMod val="75000"/>
                  </a:schemeClr>
                </a:solidFill>
                <a:effectLst>
                  <a:outerShdw blurRad="38100" dist="38100" dir="2700000" algn="tl">
                    <a:srgbClr val="000000">
                      <a:alpha val="60000"/>
                    </a:srgbClr>
                  </a:outerShdw>
                </a:effectLst>
                <a:latin typeface="Berlin Sans FB Demi" pitchFamily="34" charset="0"/>
              </a:rPr>
              <a:t>New Year in Ireland</a:t>
            </a:r>
            <a:endParaRPr lang="ru-RU" sz="4800" dirty="0">
              <a:solidFill>
                <a:schemeClr val="bg2">
                  <a:lumMod val="75000"/>
                </a:schemeClr>
              </a:solidFill>
              <a:effectLst>
                <a:outerShdw blurRad="38100" dist="38100" dir="2700000" algn="tl">
                  <a:srgbClr val="000000">
                    <a:alpha val="60000"/>
                  </a:srgbClr>
                </a:outerShdw>
              </a:effectLst>
            </a:endParaRPr>
          </a:p>
        </p:txBody>
      </p:sp>
      <p:sp>
        <p:nvSpPr>
          <p:cNvPr id="3" name="TextBox 2"/>
          <p:cNvSpPr txBox="1"/>
          <p:nvPr/>
        </p:nvSpPr>
        <p:spPr>
          <a:xfrm>
            <a:off x="251520" y="1412776"/>
            <a:ext cx="8496944" cy="1754326"/>
          </a:xfrm>
          <a:prstGeom prst="rect">
            <a:avLst/>
          </a:prstGeom>
          <a:noFill/>
        </p:spPr>
        <p:txBody>
          <a:bodyPr wrap="square" rtlCol="0">
            <a:spAutoFit/>
          </a:bodyPr>
          <a:lstStyle/>
          <a:p>
            <a:r>
              <a:rPr lang="en-US" b="1" dirty="0">
                <a:solidFill>
                  <a:schemeClr val="bg2">
                    <a:lumMod val="50000"/>
                  </a:schemeClr>
                </a:solidFill>
              </a:rPr>
              <a:t>The very meeting of the New Year is reduced to evening gatherings with friends in a bar or at </a:t>
            </a:r>
            <a:r>
              <a:rPr lang="en-US" b="1" dirty="0" smtClean="0">
                <a:solidFill>
                  <a:schemeClr val="bg2">
                    <a:lumMod val="50000"/>
                  </a:schemeClr>
                </a:solidFill>
              </a:rPr>
              <a:t>home.</a:t>
            </a:r>
            <a:endParaRPr lang="ru-RU" b="1" dirty="0" smtClean="0">
              <a:solidFill>
                <a:schemeClr val="bg2">
                  <a:lumMod val="50000"/>
                </a:schemeClr>
              </a:solidFill>
            </a:endParaRPr>
          </a:p>
          <a:p>
            <a:endParaRPr lang="ru-RU" b="1" dirty="0">
              <a:solidFill>
                <a:schemeClr val="bg2">
                  <a:lumMod val="50000"/>
                </a:schemeClr>
              </a:solidFill>
            </a:endParaRPr>
          </a:p>
          <a:p>
            <a:r>
              <a:rPr lang="en-US" b="1" dirty="0" smtClean="0">
                <a:solidFill>
                  <a:schemeClr val="bg2">
                    <a:lumMod val="50000"/>
                  </a:schemeClr>
                </a:solidFill>
              </a:rPr>
              <a:t>In </a:t>
            </a:r>
            <a:r>
              <a:rPr lang="en-US" b="1" dirty="0">
                <a:solidFill>
                  <a:schemeClr val="bg2">
                    <a:lumMod val="50000"/>
                  </a:schemeClr>
                </a:solidFill>
              </a:rPr>
              <a:t>the first minutes of the New Year, you need to knock with a dried piece of bread on the walls, accompanying the knock with a prayer to drive away evil spirits from your home.</a:t>
            </a:r>
            <a:endParaRPr lang="ru-RU" b="1" dirty="0">
              <a:solidFill>
                <a:schemeClr val="bg2">
                  <a:lumMod val="50000"/>
                </a:schemeClr>
              </a:solidFill>
            </a:endParaRPr>
          </a:p>
        </p:txBody>
      </p:sp>
      <p:pic>
        <p:nvPicPr>
          <p:cNvPr id="2050" name="Picture 2" descr="https://img-fotki.yandex.ru/get/16173/414616.3ef/0_d2907_77e56f13_orig.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16640" y="3850290"/>
            <a:ext cx="4108504" cy="2740372"/>
          </a:xfrm>
          <a:prstGeom prst="rect">
            <a:avLst/>
          </a:prstGeom>
          <a:noFill/>
          <a:effectLst>
            <a:outerShdw blurRad="635000" dist="50800" dir="5400000" sx="95000" sy="95000" algn="ctr" rotWithShape="0">
              <a:schemeClr val="tx1">
                <a:lumMod val="10000"/>
                <a:alpha val="68000"/>
              </a:schemeClr>
            </a:outerShdw>
          </a:effectLst>
          <a:extLst>
            <a:ext uri="{909E8E84-426E-40DD-AFC4-6F175D3DCCD1}">
              <a14:hiddenFill xmlns:a14="http://schemas.microsoft.com/office/drawing/2010/main">
                <a:solidFill>
                  <a:srgbClr val="FFFFFF"/>
                </a:solidFill>
              </a14:hiddenFill>
            </a:ext>
          </a:extLst>
        </p:spPr>
      </p:pic>
      <p:pic>
        <p:nvPicPr>
          <p:cNvPr id="2052" name="Picture 4" descr="https://d.newsweek.com/en/full/1358596/gettyimages-905932838.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76056" y="3974451"/>
            <a:ext cx="3885324" cy="2592288"/>
          </a:xfrm>
          <a:prstGeom prst="rect">
            <a:avLst/>
          </a:prstGeom>
          <a:noFill/>
          <a:effectLst>
            <a:outerShdw blurRad="800100" dist="50800" dir="5400000" sx="98000" sy="98000" algn="ctr" rotWithShape="0">
              <a:srgbClr val="000000">
                <a:alpha val="62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149263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barn(inVertical)">
                                      <p:cBhvr>
                                        <p:cTn id="7" dur="5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052"/>
                                        </p:tgtEl>
                                        <p:attrNameLst>
                                          <p:attrName>style.visibility</p:attrName>
                                        </p:attrNameLst>
                                      </p:cBhvr>
                                      <p:to>
                                        <p:strVal val="visible"/>
                                      </p:to>
                                    </p:set>
                                    <p:animEffect transition="in" filter="barn(inVertical)">
                                      <p:cBhvr>
                                        <p:cTn id="12" dur="500"/>
                                        <p:tgtEl>
                                          <p:spTgt spid="20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оток">
  <a:themeElements>
    <a:clrScheme name="Другая 2">
      <a:dk1>
        <a:srgbClr val="CAE9C0"/>
      </a:dk1>
      <a:lt1>
        <a:srgbClr val="CAE9C0"/>
      </a:lt1>
      <a:dk2>
        <a:srgbClr val="54A838"/>
      </a:dk2>
      <a:lt2>
        <a:srgbClr val="B0DFA0"/>
      </a:lt2>
      <a:accent1>
        <a:srgbClr val="B0DFA0"/>
      </a:accent1>
      <a:accent2>
        <a:srgbClr val="54A838"/>
      </a:accent2>
      <a:accent3>
        <a:srgbClr val="B0DFA0"/>
      </a:accent3>
      <a:accent4>
        <a:srgbClr val="CAE9C0"/>
      </a:accent4>
      <a:accent5>
        <a:srgbClr val="B0DFA0"/>
      </a:accent5>
      <a:accent6>
        <a:srgbClr val="A5C249"/>
      </a:accent6>
      <a:hlink>
        <a:srgbClr val="B0DFA0"/>
      </a:hlink>
      <a:folHlink>
        <a:srgbClr val="B0DFA0"/>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791</TotalTime>
  <Words>405</Words>
  <Application>Microsoft Office PowerPoint</Application>
  <PresentationFormat>Экран (4:3)</PresentationFormat>
  <Paragraphs>33</Paragraphs>
  <Slides>12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12</vt:i4>
      </vt:variant>
    </vt:vector>
  </HeadingPairs>
  <TitlesOfParts>
    <vt:vector size="13" baseType="lpstr">
      <vt:lpstr>Поток</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Yana</dc:creator>
  <cp:lastModifiedBy>Yana </cp:lastModifiedBy>
  <cp:revision>29</cp:revision>
  <dcterms:created xsi:type="dcterms:W3CDTF">2022-11-19T04:12:44Z</dcterms:created>
  <dcterms:modified xsi:type="dcterms:W3CDTF">2022-12-08T04:12:48Z</dcterms:modified>
</cp:coreProperties>
</file>