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70" r:id="rId3"/>
    <p:sldId id="271" r:id="rId4"/>
    <p:sldId id="272" r:id="rId5"/>
    <p:sldId id="275" r:id="rId6"/>
    <p:sldId id="276" r:id="rId7"/>
    <p:sldId id="277" r:id="rId8"/>
    <p:sldId id="278" r:id="rId9"/>
    <p:sldId id="273" r:id="rId10"/>
    <p:sldId id="279" r:id="rId11"/>
    <p:sldId id="280" r:id="rId12"/>
    <p:sldId id="281" r:id="rId13"/>
    <p:sldId id="257" r:id="rId14"/>
    <p:sldId id="259" r:id="rId15"/>
    <p:sldId id="282" r:id="rId16"/>
    <p:sldId id="283" r:id="rId17"/>
    <p:sldId id="284" r:id="rId18"/>
    <p:sldId id="285" r:id="rId19"/>
    <p:sldId id="262" r:id="rId2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27" autoAdjust="0"/>
    <p:restoredTop sz="95195" autoAdjust="0"/>
  </p:normalViewPr>
  <p:slideViewPr>
    <p:cSldViewPr>
      <p:cViewPr varScale="1">
        <p:scale>
          <a:sx n="53" d="100"/>
          <a:sy n="53" d="100"/>
        </p:scale>
        <p:origin x="-90" y="-6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plotArea>
      <c:layout/>
      <c:pieChart>
        <c:varyColors val="1"/>
        <c:ser>
          <c:idx val="0"/>
          <c:order val="0"/>
          <c:tx>
            <c:strRef>
              <c:f>Лист1!$B$1</c:f>
              <c:strCache>
                <c:ptCount val="1"/>
                <c:pt idx="0">
                  <c:v>отопление в домах</c:v>
                </c:pt>
              </c:strCache>
            </c:strRef>
          </c:tx>
          <c:cat>
            <c:numRef>
              <c:f>Лист1!$A$2:$A$5</c:f>
              <c:numCache>
                <c:formatCode>General</c:formatCode>
                <c:ptCount val="4"/>
                <c:pt idx="0">
                  <c:v>2</c:v>
                </c:pt>
                <c:pt idx="1">
                  <c:v>2</c:v>
                </c:pt>
                <c:pt idx="2">
                  <c:v>3</c:v>
                </c:pt>
                <c:pt idx="3">
                  <c:v>3</c:v>
                </c:pt>
              </c:numCache>
            </c:numRef>
          </c:cat>
          <c:val>
            <c:numRef>
              <c:f>Лист1!$B$2:$B$5</c:f>
              <c:numCache>
                <c:formatCode>General</c:formatCode>
                <c:ptCount val="4"/>
                <c:pt idx="0">
                  <c:v>20</c:v>
                </c:pt>
                <c:pt idx="1">
                  <c:v>20</c:v>
                </c:pt>
                <c:pt idx="2">
                  <c:v>30</c:v>
                </c:pt>
                <c:pt idx="3">
                  <c:v>30</c:v>
                </c:pt>
              </c:numCache>
            </c:numRef>
          </c:val>
        </c:ser>
        <c:dLbls>
          <c:showLegendKey val="0"/>
          <c:showVal val="0"/>
          <c:showCatName val="0"/>
          <c:showSerName val="0"/>
          <c:showPercent val="0"/>
          <c:showBubbleSize val="0"/>
          <c:showLeaderLines val="1"/>
        </c:dLbls>
        <c:firstSliceAng val="0"/>
      </c:pieChart>
    </c:plotArea>
    <c:legend>
      <c:legendPos val="r"/>
      <c:layout/>
      <c:overlay val="0"/>
    </c:legend>
    <c:plotVisOnly val="1"/>
    <c:dispBlanksAs val="gap"/>
    <c:showDLblsOverMax val="0"/>
  </c:chart>
  <c:txPr>
    <a:bodyPr/>
    <a:lstStyle/>
    <a:p>
      <a:pPr>
        <a:defRPr sz="1800"/>
      </a:pPr>
      <a:endParaRPr lang="ru-RU"/>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10.03.2024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10.03.2024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10.03.2024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4C71EC6-210F-42DE-9C53-41977AD35B3D}" type="datetimeFigureOut">
              <a:rPr lang="ru-RU" smtClean="0"/>
              <a:t>10.03.2024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10.03.2024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4C71EC6-210F-42DE-9C53-41977AD35B3D}" type="datetimeFigureOut">
              <a:rPr lang="ru-RU" smtClean="0"/>
              <a:t>10.03.2024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10.03.2024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t>10.03.2024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10.03.2024</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10.03.2024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10.03.2024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B4C71EC6-210F-42DE-9C53-41977AD35B3D}" type="datetimeFigureOut">
              <a:rPr lang="ru-RU" smtClean="0"/>
              <a:t>10.03.2024</a:t>
            </a:fld>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Стрелка вправо 11">
            <a:hlinkClick r:id="" action="ppaction://hlinkshowjump?jump=nextslide"/>
          </p:cNvPr>
          <p:cNvSpPr/>
          <p:nvPr/>
        </p:nvSpPr>
        <p:spPr>
          <a:xfrm>
            <a:off x="7956376" y="5877272"/>
            <a:ext cx="648072" cy="5400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extBox 1"/>
          <p:cNvSpPr txBox="1"/>
          <p:nvPr/>
        </p:nvSpPr>
        <p:spPr>
          <a:xfrm>
            <a:off x="539552" y="6093296"/>
            <a:ext cx="253596" cy="369332"/>
          </a:xfrm>
          <a:prstGeom prst="rect">
            <a:avLst/>
          </a:prstGeom>
          <a:noFill/>
        </p:spPr>
        <p:txBody>
          <a:bodyPr wrap="none" rtlCol="0">
            <a:spAutoFit/>
          </a:bodyPr>
          <a:lstStyle/>
          <a:p>
            <a:r>
              <a:rPr lang="ru-RU" dirty="0" smtClean="0"/>
              <a:t> </a:t>
            </a:r>
            <a:endParaRPr lang="ru-RU" dirty="0"/>
          </a:p>
        </p:txBody>
      </p:sp>
      <p:sp>
        <p:nvSpPr>
          <p:cNvPr id="4" name="Заголовок 3"/>
          <p:cNvSpPr>
            <a:spLocks noGrp="1"/>
          </p:cNvSpPr>
          <p:nvPr>
            <p:ph type="ctrTitle"/>
          </p:nvPr>
        </p:nvSpPr>
        <p:spPr>
          <a:xfrm>
            <a:off x="1043608" y="404664"/>
            <a:ext cx="7236803" cy="2952328"/>
          </a:xfrm>
        </p:spPr>
        <p:txBody>
          <a:bodyPr/>
          <a:lstStyle/>
          <a:p>
            <a:pPr marL="182880" indent="0">
              <a:buNone/>
            </a:pPr>
            <a:r>
              <a:rPr lang="ru-RU" sz="1600" b="0" dirty="0" smtClean="0"/>
              <a:t>                        Научно-практическая конференция:</a:t>
            </a:r>
            <a:br>
              <a:rPr lang="ru-RU" sz="1600" b="0" dirty="0" smtClean="0"/>
            </a:br>
            <a:r>
              <a:rPr lang="ru-RU" sz="1600" b="0" dirty="0" smtClean="0"/>
              <a:t/>
            </a:r>
            <a:br>
              <a:rPr lang="ru-RU" sz="1600" b="0" dirty="0" smtClean="0"/>
            </a:br>
            <a:r>
              <a:rPr lang="ru-RU" sz="1600" b="0" dirty="0" smtClean="0"/>
              <a:t>                   </a:t>
            </a:r>
            <a:r>
              <a:rPr lang="ru-RU" sz="1600" dirty="0" smtClean="0">
                <a:effectLst/>
              </a:rPr>
              <a:t> </a:t>
            </a:r>
            <a:r>
              <a:rPr lang="ru-RU" sz="1600" dirty="0">
                <a:effectLst/>
              </a:rPr>
              <a:t>«Природа: проблемы, поиск, </a:t>
            </a:r>
            <a:r>
              <a:rPr lang="ru-RU" sz="1600" dirty="0" smtClean="0">
                <a:effectLst/>
              </a:rPr>
              <a:t> решение  </a:t>
            </a:r>
            <a:br>
              <a:rPr lang="ru-RU" sz="1600" dirty="0" smtClean="0">
                <a:effectLst/>
              </a:rPr>
            </a:br>
            <a:r>
              <a:rPr lang="ru-RU" sz="1600" dirty="0" smtClean="0">
                <a:effectLst/>
              </a:rPr>
              <a:t/>
            </a:r>
            <a:br>
              <a:rPr lang="ru-RU" sz="1600" dirty="0" smtClean="0">
                <a:effectLst/>
              </a:rPr>
            </a:br>
            <a:r>
              <a:rPr lang="ru-RU" sz="1600" dirty="0" smtClean="0">
                <a:effectLst/>
              </a:rPr>
              <a:t>         </a:t>
            </a:r>
            <a:r>
              <a:rPr lang="ru-RU" sz="2400" dirty="0" err="1" smtClean="0">
                <a:effectLst/>
              </a:rPr>
              <a:t>Евродрова</a:t>
            </a:r>
            <a:r>
              <a:rPr lang="ru-RU" sz="2400" dirty="0" smtClean="0">
                <a:effectLst/>
              </a:rPr>
              <a:t>- </a:t>
            </a:r>
            <a:r>
              <a:rPr lang="ru-RU" sz="2400" dirty="0">
                <a:effectLst/>
              </a:rPr>
              <a:t>биологическое </a:t>
            </a:r>
            <a:r>
              <a:rPr lang="ru-RU" sz="2400" dirty="0" smtClean="0">
                <a:effectLst/>
              </a:rPr>
              <a:t>топливо</a:t>
            </a:r>
            <a:br>
              <a:rPr lang="ru-RU" sz="2400" dirty="0" smtClean="0">
                <a:effectLst/>
              </a:rPr>
            </a:br>
            <a:r>
              <a:rPr lang="ru-RU" sz="1600" dirty="0">
                <a:effectLst/>
              </a:rPr>
              <a:t/>
            </a:r>
            <a:br>
              <a:rPr lang="ru-RU" sz="1600" dirty="0">
                <a:effectLst/>
              </a:rPr>
            </a:br>
            <a:r>
              <a:rPr lang="ru-RU" sz="1600" dirty="0">
                <a:effectLst/>
              </a:rPr>
              <a:t/>
            </a:r>
            <a:br>
              <a:rPr lang="ru-RU" sz="1600" dirty="0">
                <a:effectLst/>
              </a:rPr>
            </a:br>
            <a:r>
              <a:rPr lang="ru-RU" sz="1600" dirty="0" smtClean="0">
                <a:effectLst/>
              </a:rPr>
              <a:t>                         </a:t>
            </a:r>
            <a:r>
              <a:rPr lang="ru-RU" sz="1600" dirty="0">
                <a:effectLst/>
              </a:rPr>
              <a:t> </a:t>
            </a:r>
            <a:r>
              <a:rPr lang="ru-RU" sz="1800" dirty="0">
                <a:effectLst/>
              </a:rPr>
              <a:t>Секция:  «Диалог с природой»</a:t>
            </a:r>
            <a:br>
              <a:rPr lang="ru-RU" sz="1800" dirty="0">
                <a:effectLst/>
              </a:rPr>
            </a:br>
            <a:r>
              <a:rPr lang="ru-RU" sz="1800" dirty="0">
                <a:effectLst/>
              </a:rPr>
              <a:t> </a:t>
            </a:r>
            <a:r>
              <a:rPr lang="ru-RU" sz="1800" dirty="0" smtClean="0">
                <a:effectLst/>
              </a:rPr>
              <a:t> </a:t>
            </a:r>
            <a:br>
              <a:rPr lang="ru-RU" sz="1800" dirty="0" smtClean="0">
                <a:effectLst/>
              </a:rPr>
            </a:br>
            <a:r>
              <a:rPr lang="ru-RU" sz="2000" dirty="0">
                <a:effectLst/>
              </a:rPr>
              <a:t> </a:t>
            </a:r>
            <a:r>
              <a:rPr lang="ru-RU" sz="2000" dirty="0" smtClean="0">
                <a:effectLst/>
              </a:rPr>
              <a:t>              </a:t>
            </a:r>
            <a:r>
              <a:rPr lang="ru-RU" sz="2000" dirty="0">
                <a:effectLst/>
              </a:rPr>
              <a:t/>
            </a:r>
            <a:br>
              <a:rPr lang="ru-RU" sz="2000" dirty="0">
                <a:effectLst/>
              </a:rPr>
            </a:br>
            <a:endParaRPr lang="ru-RU" sz="2000" b="0" dirty="0"/>
          </a:p>
        </p:txBody>
      </p:sp>
      <p:sp>
        <p:nvSpPr>
          <p:cNvPr id="5" name="Подзаголовок 4"/>
          <p:cNvSpPr>
            <a:spLocks noGrp="1"/>
          </p:cNvSpPr>
          <p:nvPr>
            <p:ph type="subTitle" idx="1"/>
          </p:nvPr>
        </p:nvSpPr>
        <p:spPr/>
        <p:txBody>
          <a:bodyPr>
            <a:normAutofit fontScale="55000" lnSpcReduction="20000"/>
          </a:bodyPr>
          <a:lstStyle/>
          <a:p>
            <a:r>
              <a:rPr lang="ru-RU" dirty="0" smtClean="0"/>
              <a:t>Автор: Панюшева Эвелина Сергеевна </a:t>
            </a:r>
          </a:p>
          <a:p>
            <a:r>
              <a:rPr lang="ru-RU" dirty="0" smtClean="0"/>
              <a:t>Ученица 3в класса МКОУ «</a:t>
            </a:r>
            <a:r>
              <a:rPr lang="ru-RU" dirty="0" err="1" smtClean="0"/>
              <a:t>Вихоревская</a:t>
            </a:r>
            <a:r>
              <a:rPr lang="ru-RU" dirty="0" smtClean="0"/>
              <a:t> СОШ №10»</a:t>
            </a:r>
          </a:p>
          <a:p>
            <a:r>
              <a:rPr lang="ru-RU" dirty="0" smtClean="0"/>
              <a:t>Руководитель: учитель начальных классов Харина Татьяна Петровна</a:t>
            </a:r>
            <a:endParaRPr lang="ru-RU" dirty="0"/>
          </a:p>
        </p:txBody>
      </p:sp>
      <p:pic>
        <p:nvPicPr>
          <p:cNvPr id="13" name="Рисунок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3608" y="2924943"/>
            <a:ext cx="2709897" cy="1800201"/>
          </a:xfrm>
          <a:prstGeom prst="rect">
            <a:avLst/>
          </a:prstGeom>
        </p:spPr>
      </p:pic>
    </p:spTree>
    <p:extLst>
      <p:ext uri="{BB962C8B-B14F-4D97-AF65-F5344CB8AC3E}">
        <p14:creationId xmlns:p14="http://schemas.microsoft.com/office/powerpoint/2010/main" val="21963993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27984" y="4372168"/>
            <a:ext cx="3877816" cy="1143000"/>
          </a:xfrm>
        </p:spPr>
        <p:txBody>
          <a:bodyPr/>
          <a:lstStyle/>
          <a:p>
            <a:endParaRPr lang="ru-RU" dirty="0"/>
          </a:p>
        </p:txBody>
      </p:sp>
      <p:sp>
        <p:nvSpPr>
          <p:cNvPr id="3" name="Объект 2"/>
          <p:cNvSpPr>
            <a:spLocks noGrp="1"/>
          </p:cNvSpPr>
          <p:nvPr>
            <p:ph sz="quarter" idx="13"/>
          </p:nvPr>
        </p:nvSpPr>
        <p:spPr/>
        <p:txBody>
          <a:bodyPr>
            <a:normAutofit lnSpcReduction="10000"/>
          </a:bodyPr>
          <a:lstStyle/>
          <a:p>
            <a:pPr fontAlgn="base"/>
            <a:r>
              <a:rPr lang="ru-RU" dirty="0"/>
              <a:t>Из всего вышеописанного можно сделать вывод о самом необходимом </a:t>
            </a:r>
            <a:r>
              <a:rPr lang="ru-RU" b="1" i="1" dirty="0"/>
              <a:t>оборудовании для производства </a:t>
            </a:r>
            <a:r>
              <a:rPr lang="ru-RU" b="1" i="1" dirty="0" err="1"/>
              <a:t>евродров</a:t>
            </a:r>
            <a:r>
              <a:rPr lang="ru-RU" dirty="0"/>
              <a:t>:</a:t>
            </a:r>
          </a:p>
          <a:p>
            <a:pPr lvl="0" fontAlgn="base"/>
            <a:r>
              <a:rPr lang="ru-RU" dirty="0"/>
              <a:t>Барабанная или дисковая дробилка для получения щепы.</a:t>
            </a:r>
          </a:p>
          <a:p>
            <a:pPr lvl="0" fontAlgn="base"/>
            <a:r>
              <a:rPr lang="ru-RU" dirty="0"/>
              <a:t>Сушильный барабан.</a:t>
            </a:r>
          </a:p>
          <a:p>
            <a:pPr lvl="0" fontAlgn="base"/>
            <a:r>
              <a:rPr lang="ru-RU" dirty="0"/>
              <a:t>Молотковая дробилка.</a:t>
            </a:r>
          </a:p>
          <a:p>
            <a:pPr lvl="0" fontAlgn="base"/>
            <a:r>
              <a:rPr lang="ru-RU" dirty="0"/>
              <a:t>Пресс.</a:t>
            </a:r>
          </a:p>
          <a:p>
            <a:pPr lvl="0" fontAlgn="base"/>
            <a:r>
              <a:rPr lang="ru-RU" dirty="0"/>
              <a:t>Торцовка.</a:t>
            </a:r>
          </a:p>
          <a:p>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19872" y="3429000"/>
            <a:ext cx="5724128" cy="3429000"/>
          </a:xfrm>
          <a:prstGeom prst="rect">
            <a:avLst/>
          </a:prstGeom>
        </p:spPr>
      </p:pic>
    </p:spTree>
    <p:extLst>
      <p:ext uri="{BB962C8B-B14F-4D97-AF65-F5344CB8AC3E}">
        <p14:creationId xmlns:p14="http://schemas.microsoft.com/office/powerpoint/2010/main" val="26752999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7944" y="4509120"/>
            <a:ext cx="2520280" cy="576064"/>
          </a:xfrm>
        </p:spPr>
        <p:txBody>
          <a:bodyPr/>
          <a:lstStyle/>
          <a:p>
            <a:endParaRPr lang="ru-RU" dirty="0"/>
          </a:p>
        </p:txBody>
      </p:sp>
      <p:graphicFrame>
        <p:nvGraphicFramePr>
          <p:cNvPr id="4" name="Объект 3"/>
          <p:cNvGraphicFramePr>
            <a:graphicFrameLocks noGrp="1"/>
          </p:cNvGraphicFramePr>
          <p:nvPr>
            <p:ph sz="quarter" idx="13"/>
            <p:extLst>
              <p:ext uri="{D42A27DB-BD31-4B8C-83A1-F6EECF244321}">
                <p14:modId xmlns:p14="http://schemas.microsoft.com/office/powerpoint/2010/main" val="875199934"/>
              </p:ext>
            </p:extLst>
          </p:nvPr>
        </p:nvGraphicFramePr>
        <p:xfrm>
          <a:off x="1547664" y="1772816"/>
          <a:ext cx="6375679" cy="4756274"/>
        </p:xfrm>
        <a:graphic>
          <a:graphicData uri="http://schemas.openxmlformats.org/drawingml/2006/table">
            <a:tbl>
              <a:tblPr firstRow="1" firstCol="1" bandRow="1">
                <a:tableStyleId>{5C22544A-7EE6-4342-B048-85BDC9FD1C3A}</a:tableStyleId>
              </a:tblPr>
              <a:tblGrid>
                <a:gridCol w="2758809"/>
                <a:gridCol w="2696381"/>
                <a:gridCol w="920489"/>
              </a:tblGrid>
              <a:tr h="581928">
                <a:tc>
                  <a:txBody>
                    <a:bodyPr/>
                    <a:lstStyle/>
                    <a:p>
                      <a:pPr>
                        <a:lnSpc>
                          <a:spcPct val="115000"/>
                        </a:lnSpc>
                        <a:spcAft>
                          <a:spcPts val="0"/>
                        </a:spcAft>
                      </a:pPr>
                      <a:r>
                        <a:rPr lang="ru-RU" sz="1200" dirty="0">
                          <a:effectLst/>
                        </a:rPr>
                        <a:t> Сырье и материалы</a:t>
                      </a:r>
                      <a:endParaRPr lang="ru-RU" sz="900" dirty="0">
                        <a:effectLst/>
                        <a:latin typeface="Calibri"/>
                        <a:ea typeface="Times New Roman"/>
                        <a:cs typeface="Times New Roman"/>
                      </a:endParaRPr>
                    </a:p>
                  </a:txBody>
                  <a:tcPr marL="0" marR="0" marT="0" marB="0" anchor="b"/>
                </a:tc>
                <a:tc>
                  <a:txBody>
                    <a:bodyPr/>
                    <a:lstStyle/>
                    <a:p>
                      <a:pPr>
                        <a:lnSpc>
                          <a:spcPct val="115000"/>
                        </a:lnSpc>
                        <a:spcAft>
                          <a:spcPts val="0"/>
                        </a:spcAft>
                      </a:pPr>
                      <a:r>
                        <a:rPr lang="ru-RU" sz="1200">
                          <a:effectLst/>
                        </a:rPr>
                        <a:t>Норма расхода на 1 тонну евродров</a:t>
                      </a:r>
                      <a:endParaRPr lang="ru-RU" sz="900">
                        <a:effectLst/>
                        <a:latin typeface="Calibri"/>
                        <a:ea typeface="Times New Roman"/>
                        <a:cs typeface="Times New Roman"/>
                      </a:endParaRPr>
                    </a:p>
                  </a:txBody>
                  <a:tcPr marL="0" marR="0" marT="0" marB="0" anchor="b"/>
                </a:tc>
                <a:tc>
                  <a:txBody>
                    <a:bodyPr/>
                    <a:lstStyle/>
                    <a:p>
                      <a:pPr>
                        <a:lnSpc>
                          <a:spcPct val="115000"/>
                        </a:lnSpc>
                        <a:spcAft>
                          <a:spcPts val="0"/>
                        </a:spcAft>
                      </a:pPr>
                      <a:r>
                        <a:rPr lang="ru-RU" sz="1200">
                          <a:effectLst/>
                        </a:rPr>
                        <a:t>Стоимость</a:t>
                      </a:r>
                      <a:endParaRPr lang="ru-RU" sz="900">
                        <a:effectLst/>
                        <a:latin typeface="Calibri"/>
                        <a:ea typeface="Times New Roman"/>
                        <a:cs typeface="Times New Roman"/>
                      </a:endParaRPr>
                    </a:p>
                  </a:txBody>
                  <a:tcPr marL="0" marR="0" marT="0" marB="0" anchor="b"/>
                </a:tc>
              </a:tr>
              <a:tr h="948534">
                <a:tc>
                  <a:txBody>
                    <a:bodyPr/>
                    <a:lstStyle/>
                    <a:p>
                      <a:pPr>
                        <a:lnSpc>
                          <a:spcPct val="115000"/>
                        </a:lnSpc>
                        <a:spcAft>
                          <a:spcPts val="0"/>
                        </a:spcAft>
                      </a:pPr>
                      <a:r>
                        <a:rPr lang="ru-RU" sz="1200" dirty="0">
                          <a:effectLst/>
                        </a:rPr>
                        <a:t>Древесина, отходы древесины влажностью 8 — 13%</a:t>
                      </a:r>
                      <a:endParaRPr lang="ru-RU" sz="900" dirty="0">
                        <a:effectLst/>
                        <a:latin typeface="Calibri"/>
                        <a:ea typeface="Times New Roman"/>
                        <a:cs typeface="Times New Roman"/>
                      </a:endParaRPr>
                    </a:p>
                  </a:txBody>
                  <a:tcPr marL="158735" marR="0" marT="158735" marB="0" anchor="b"/>
                </a:tc>
                <a:tc>
                  <a:txBody>
                    <a:bodyPr/>
                    <a:lstStyle/>
                    <a:p>
                      <a:pPr>
                        <a:lnSpc>
                          <a:spcPct val="115000"/>
                        </a:lnSpc>
                        <a:spcAft>
                          <a:spcPts val="0"/>
                        </a:spcAft>
                      </a:pPr>
                      <a:r>
                        <a:rPr lang="ru-RU" sz="1200" dirty="0">
                          <a:effectLst/>
                        </a:rPr>
                        <a:t>2,3 плотных кубометра</a:t>
                      </a:r>
                      <a:endParaRPr lang="ru-RU" sz="900" dirty="0">
                        <a:effectLst/>
                        <a:latin typeface="Calibri"/>
                        <a:ea typeface="Times New Roman"/>
                        <a:cs typeface="Times New Roman"/>
                      </a:endParaRPr>
                    </a:p>
                  </a:txBody>
                  <a:tcPr marL="158735" marR="0" marT="158735" marB="0" anchor="b"/>
                </a:tc>
                <a:tc>
                  <a:txBody>
                    <a:bodyPr/>
                    <a:lstStyle/>
                    <a:p>
                      <a:pPr>
                        <a:lnSpc>
                          <a:spcPct val="115000"/>
                        </a:lnSpc>
                        <a:spcAft>
                          <a:spcPts val="0"/>
                        </a:spcAft>
                      </a:pPr>
                      <a:r>
                        <a:rPr lang="ru-RU" sz="1200">
                          <a:effectLst/>
                        </a:rPr>
                        <a:t>800 рублей</a:t>
                      </a:r>
                      <a:endParaRPr lang="ru-RU" sz="900">
                        <a:effectLst/>
                        <a:latin typeface="Calibri"/>
                        <a:ea typeface="Times New Roman"/>
                        <a:cs typeface="Times New Roman"/>
                      </a:endParaRPr>
                    </a:p>
                  </a:txBody>
                  <a:tcPr marL="158735" marR="0" marT="158735" marB="0" anchor="b"/>
                </a:tc>
              </a:tr>
              <a:tr h="948534">
                <a:tc>
                  <a:txBody>
                    <a:bodyPr/>
                    <a:lstStyle/>
                    <a:p>
                      <a:pPr>
                        <a:lnSpc>
                          <a:spcPct val="115000"/>
                        </a:lnSpc>
                        <a:spcAft>
                          <a:spcPts val="0"/>
                        </a:spcAft>
                      </a:pPr>
                      <a:r>
                        <a:rPr lang="ru-RU" sz="1200" dirty="0">
                          <a:effectLst/>
                        </a:rPr>
                        <a:t>Древесина, отходы древесины влажностью 50%</a:t>
                      </a:r>
                      <a:endParaRPr lang="ru-RU" sz="900" dirty="0">
                        <a:effectLst/>
                        <a:latin typeface="Calibri"/>
                        <a:ea typeface="Times New Roman"/>
                        <a:cs typeface="Times New Roman"/>
                      </a:endParaRPr>
                    </a:p>
                  </a:txBody>
                  <a:tcPr marL="158735" marR="0" marT="158735" marB="0" anchor="b"/>
                </a:tc>
                <a:tc>
                  <a:txBody>
                    <a:bodyPr/>
                    <a:lstStyle/>
                    <a:p>
                      <a:pPr>
                        <a:lnSpc>
                          <a:spcPct val="115000"/>
                        </a:lnSpc>
                        <a:spcAft>
                          <a:spcPts val="0"/>
                        </a:spcAft>
                      </a:pPr>
                      <a:r>
                        <a:rPr lang="ru-RU" sz="1200" dirty="0">
                          <a:effectLst/>
                        </a:rPr>
                        <a:t>2,5 плотных кубометра</a:t>
                      </a:r>
                      <a:endParaRPr lang="ru-RU" sz="900" dirty="0">
                        <a:effectLst/>
                        <a:latin typeface="Calibri"/>
                        <a:ea typeface="Times New Roman"/>
                        <a:cs typeface="Times New Roman"/>
                      </a:endParaRPr>
                    </a:p>
                  </a:txBody>
                  <a:tcPr marL="158735" marR="0" marT="158735" marB="0" anchor="b"/>
                </a:tc>
                <a:tc>
                  <a:txBody>
                    <a:bodyPr/>
                    <a:lstStyle/>
                    <a:p>
                      <a:pPr>
                        <a:lnSpc>
                          <a:spcPct val="115000"/>
                        </a:lnSpc>
                        <a:spcAft>
                          <a:spcPts val="0"/>
                        </a:spcAft>
                      </a:pPr>
                      <a:r>
                        <a:rPr lang="ru-RU" sz="1200" dirty="0">
                          <a:effectLst/>
                        </a:rPr>
                        <a:t>800 рублей</a:t>
                      </a:r>
                      <a:endParaRPr lang="ru-RU" sz="900" dirty="0">
                        <a:effectLst/>
                        <a:latin typeface="Calibri"/>
                        <a:ea typeface="Times New Roman"/>
                        <a:cs typeface="Times New Roman"/>
                      </a:endParaRPr>
                    </a:p>
                  </a:txBody>
                  <a:tcPr marL="158735" marR="0" marT="158735" marB="0" anchor="b"/>
                </a:tc>
              </a:tr>
              <a:tr h="693658">
                <a:tc>
                  <a:txBody>
                    <a:bodyPr/>
                    <a:lstStyle/>
                    <a:p>
                      <a:pPr>
                        <a:lnSpc>
                          <a:spcPct val="115000"/>
                        </a:lnSpc>
                        <a:spcAft>
                          <a:spcPts val="0"/>
                        </a:spcAft>
                      </a:pPr>
                      <a:r>
                        <a:rPr lang="ru-RU" sz="1200">
                          <a:effectLst/>
                        </a:rPr>
                        <a:t>Электричество</a:t>
                      </a:r>
                      <a:endParaRPr lang="ru-RU" sz="900">
                        <a:effectLst/>
                        <a:latin typeface="Calibri"/>
                        <a:ea typeface="Times New Roman"/>
                        <a:cs typeface="Times New Roman"/>
                      </a:endParaRPr>
                    </a:p>
                  </a:txBody>
                  <a:tcPr marL="158735" marR="0" marT="158735" marB="0" anchor="b"/>
                </a:tc>
                <a:tc>
                  <a:txBody>
                    <a:bodyPr/>
                    <a:lstStyle/>
                    <a:p>
                      <a:pPr>
                        <a:lnSpc>
                          <a:spcPct val="115000"/>
                        </a:lnSpc>
                        <a:spcAft>
                          <a:spcPts val="0"/>
                        </a:spcAft>
                      </a:pPr>
                      <a:r>
                        <a:rPr lang="ru-RU" sz="1200" dirty="0">
                          <a:effectLst/>
                        </a:rPr>
                        <a:t>500 киловатт</a:t>
                      </a:r>
                      <a:endParaRPr lang="ru-RU" sz="900" dirty="0">
                        <a:effectLst/>
                        <a:latin typeface="Calibri"/>
                        <a:ea typeface="Times New Roman"/>
                        <a:cs typeface="Times New Roman"/>
                      </a:endParaRPr>
                    </a:p>
                  </a:txBody>
                  <a:tcPr marL="158735" marR="0" marT="158735" marB="0" anchor="b"/>
                </a:tc>
                <a:tc>
                  <a:txBody>
                    <a:bodyPr/>
                    <a:lstStyle/>
                    <a:p>
                      <a:pPr>
                        <a:lnSpc>
                          <a:spcPct val="115000"/>
                        </a:lnSpc>
                        <a:spcAft>
                          <a:spcPts val="0"/>
                        </a:spcAft>
                      </a:pPr>
                      <a:r>
                        <a:rPr lang="ru-RU" sz="1200">
                          <a:effectLst/>
                        </a:rPr>
                        <a:t>2000 рублей</a:t>
                      </a:r>
                      <a:endParaRPr lang="ru-RU" sz="900">
                        <a:effectLst/>
                        <a:latin typeface="Calibri"/>
                        <a:ea typeface="Times New Roman"/>
                        <a:cs typeface="Times New Roman"/>
                      </a:endParaRPr>
                    </a:p>
                  </a:txBody>
                  <a:tcPr marL="158735" marR="0" marT="158735" marB="0" anchor="b"/>
                </a:tc>
              </a:tr>
              <a:tr h="693658">
                <a:tc>
                  <a:txBody>
                    <a:bodyPr/>
                    <a:lstStyle/>
                    <a:p>
                      <a:pPr>
                        <a:lnSpc>
                          <a:spcPct val="115000"/>
                        </a:lnSpc>
                        <a:spcAft>
                          <a:spcPts val="0"/>
                        </a:spcAft>
                      </a:pPr>
                      <a:r>
                        <a:rPr lang="ru-RU" sz="1200">
                          <a:effectLst/>
                        </a:rPr>
                        <a:t>Заработная плата</a:t>
                      </a:r>
                      <a:endParaRPr lang="ru-RU" sz="900">
                        <a:effectLst/>
                        <a:latin typeface="Calibri"/>
                        <a:ea typeface="Times New Roman"/>
                        <a:cs typeface="Times New Roman"/>
                      </a:endParaRPr>
                    </a:p>
                  </a:txBody>
                  <a:tcPr marL="158735" marR="0" marT="158735" marB="0" anchor="b"/>
                </a:tc>
                <a:tc>
                  <a:txBody>
                    <a:bodyPr/>
                    <a:lstStyle/>
                    <a:p>
                      <a:pPr>
                        <a:lnSpc>
                          <a:spcPct val="115000"/>
                        </a:lnSpc>
                        <a:spcAft>
                          <a:spcPts val="0"/>
                        </a:spcAft>
                      </a:pPr>
                      <a:r>
                        <a:rPr lang="ru-RU" sz="1200" dirty="0">
                          <a:effectLst/>
                        </a:rPr>
                        <a:t>1 Оператор</a:t>
                      </a:r>
                      <a:endParaRPr lang="ru-RU" sz="900" dirty="0">
                        <a:effectLst/>
                        <a:latin typeface="Calibri"/>
                        <a:ea typeface="Times New Roman"/>
                        <a:cs typeface="Times New Roman"/>
                      </a:endParaRPr>
                    </a:p>
                  </a:txBody>
                  <a:tcPr marL="158735" marR="0" marT="158735" marB="0" anchor="b"/>
                </a:tc>
                <a:tc>
                  <a:txBody>
                    <a:bodyPr/>
                    <a:lstStyle/>
                    <a:p>
                      <a:pPr>
                        <a:lnSpc>
                          <a:spcPct val="115000"/>
                        </a:lnSpc>
                        <a:spcAft>
                          <a:spcPts val="0"/>
                        </a:spcAft>
                      </a:pPr>
                      <a:r>
                        <a:rPr lang="ru-RU" sz="1200" dirty="0">
                          <a:effectLst/>
                        </a:rPr>
                        <a:t>700 рублей</a:t>
                      </a:r>
                      <a:endParaRPr lang="ru-RU" sz="900" dirty="0">
                        <a:effectLst/>
                        <a:latin typeface="Calibri"/>
                        <a:ea typeface="Times New Roman"/>
                        <a:cs typeface="Times New Roman"/>
                      </a:endParaRPr>
                    </a:p>
                  </a:txBody>
                  <a:tcPr marL="158735" marR="0" marT="158735" marB="0" anchor="b"/>
                </a:tc>
              </a:tr>
              <a:tr h="889962">
                <a:tc>
                  <a:txBody>
                    <a:bodyPr/>
                    <a:lstStyle/>
                    <a:p>
                      <a:pPr>
                        <a:lnSpc>
                          <a:spcPct val="115000"/>
                        </a:lnSpc>
                        <a:spcAft>
                          <a:spcPts val="0"/>
                        </a:spcAft>
                      </a:pPr>
                      <a:r>
                        <a:rPr lang="ru-RU" sz="1200">
                          <a:effectLst/>
                        </a:rPr>
                        <a:t>Итого себестоимость одной тонны евродров:</a:t>
                      </a:r>
                      <a:br>
                        <a:rPr lang="ru-RU" sz="1200">
                          <a:effectLst/>
                        </a:rPr>
                      </a:br>
                      <a:endParaRPr lang="ru-RU" sz="900">
                        <a:effectLst/>
                        <a:latin typeface="Calibri"/>
                        <a:ea typeface="Times New Roman"/>
                        <a:cs typeface="Times New Roman"/>
                      </a:endParaRPr>
                    </a:p>
                  </a:txBody>
                  <a:tcPr marL="158735" marR="0" marT="158735" marB="0" anchor="b"/>
                </a:tc>
                <a:tc>
                  <a:txBody>
                    <a:bodyPr/>
                    <a:lstStyle/>
                    <a:p>
                      <a:pPr>
                        <a:lnSpc>
                          <a:spcPct val="115000"/>
                        </a:lnSpc>
                      </a:pPr>
                      <a:endParaRPr lang="ru-RU" sz="900">
                        <a:effectLst/>
                        <a:latin typeface="Calibri"/>
                      </a:endParaRPr>
                    </a:p>
                  </a:txBody>
                  <a:tcPr marL="0" marR="0" marT="0" marB="0" anchor="b"/>
                </a:tc>
                <a:tc>
                  <a:txBody>
                    <a:bodyPr/>
                    <a:lstStyle/>
                    <a:p>
                      <a:pPr>
                        <a:lnSpc>
                          <a:spcPct val="115000"/>
                        </a:lnSpc>
                        <a:spcAft>
                          <a:spcPts val="0"/>
                        </a:spcAft>
                      </a:pPr>
                      <a:r>
                        <a:rPr lang="ru-RU" sz="1200" dirty="0">
                          <a:effectLst/>
                        </a:rPr>
                        <a:t>3500</a:t>
                      </a:r>
                      <a:endParaRPr lang="ru-RU" sz="900" dirty="0">
                        <a:effectLst/>
                        <a:latin typeface="Calibri"/>
                        <a:ea typeface="Times New Roman"/>
                        <a:cs typeface="Times New Roman"/>
                      </a:endParaRPr>
                    </a:p>
                  </a:txBody>
                  <a:tcPr marL="0" marR="0" marT="0" marB="0" anchor="b"/>
                </a:tc>
              </a:tr>
            </a:tbl>
          </a:graphicData>
        </a:graphic>
      </p:graphicFrame>
      <p:sp>
        <p:nvSpPr>
          <p:cNvPr id="5" name="Rectangle 1"/>
          <p:cNvSpPr>
            <a:spLocks noChangeArrowheads="1"/>
          </p:cNvSpPr>
          <p:nvPr/>
        </p:nvSpPr>
        <p:spPr bwMode="auto">
          <a:xfrm>
            <a:off x="539552" y="186890"/>
            <a:ext cx="749801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Себестоимость и нормы расхода при производстве </a:t>
            </a:r>
            <a:r>
              <a:rPr kumimoji="0" lang="ru-RU" altLang="ru-RU"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евродров</a:t>
            </a:r>
            <a:endParaRPr kumimoji="0" lang="ru-RU" alt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Таблица: Себестоимость одной тонны </a:t>
            </a:r>
            <a:r>
              <a:rPr kumimoji="0" lang="ru-RU" alt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евродров</a:t>
            </a:r>
            <a:r>
              <a:rPr kumimoji="0" lang="ru-RU" alt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endParaRPr kumimoji="0" lang="ru-RU" altLang="ru-RU"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7448147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rot="10800000" flipV="1">
            <a:off x="4139952" y="5515168"/>
            <a:ext cx="1584176" cy="794152"/>
          </a:xfrm>
        </p:spPr>
        <p:txBody>
          <a:bodyPr/>
          <a:lstStyle/>
          <a:p>
            <a:endParaRPr lang="ru-RU" sz="1200" dirty="0"/>
          </a:p>
        </p:txBody>
      </p:sp>
      <p:sp>
        <p:nvSpPr>
          <p:cNvPr id="3" name="Объект 2"/>
          <p:cNvSpPr>
            <a:spLocks noGrp="1"/>
          </p:cNvSpPr>
          <p:nvPr>
            <p:ph sz="quarter" idx="13"/>
          </p:nvPr>
        </p:nvSpPr>
        <p:spPr>
          <a:xfrm>
            <a:off x="1143000" y="731520"/>
            <a:ext cx="6400800" cy="5073744"/>
          </a:xfrm>
        </p:spPr>
        <p:txBody>
          <a:bodyPr>
            <a:normAutofit fontScale="77500" lnSpcReduction="20000"/>
          </a:bodyPr>
          <a:lstStyle/>
          <a:p>
            <a:pPr fontAlgn="base"/>
            <a:r>
              <a:rPr lang="ru-RU" b="1" dirty="0"/>
              <a:t>Преимущества поленьев из опилок</a:t>
            </a:r>
            <a:endParaRPr lang="ru-RU" dirty="0"/>
          </a:p>
          <a:p>
            <a:pPr fontAlgn="base"/>
            <a:r>
              <a:rPr lang="ru-RU" dirty="0"/>
              <a:t>В пользу брикетов, спрессованных из опилок, можно привести следующие аргументы:</a:t>
            </a:r>
          </a:p>
          <a:p>
            <a:pPr lvl="0" fontAlgn="base"/>
            <a:r>
              <a:rPr lang="ru-RU" dirty="0"/>
              <a:t>Продолжительное горение — 4 часа.</a:t>
            </a:r>
          </a:p>
          <a:p>
            <a:pPr lvl="0" fontAlgn="base"/>
            <a:r>
              <a:rPr lang="ru-RU" dirty="0"/>
              <a:t>Минимальное </a:t>
            </a:r>
            <a:r>
              <a:rPr lang="ru-RU" dirty="0" err="1"/>
              <a:t>дымообразование</a:t>
            </a:r>
            <a:r>
              <a:rPr lang="ru-RU" dirty="0"/>
              <a:t>.</a:t>
            </a:r>
          </a:p>
          <a:p>
            <a:pPr lvl="0" fontAlgn="base"/>
            <a:r>
              <a:rPr lang="ru-RU" dirty="0" err="1"/>
              <a:t>Экологичность</a:t>
            </a:r>
            <a:r>
              <a:rPr lang="ru-RU" dirty="0"/>
              <a:t>. Исходное сырье — натуральные материалы, поэтому пеплом можно удобрять грядки.</a:t>
            </a:r>
          </a:p>
          <a:p>
            <a:pPr lvl="0" fontAlgn="base"/>
            <a:r>
              <a:rPr lang="ru-RU" dirty="0"/>
              <a:t>Высокая </a:t>
            </a:r>
            <a:r>
              <a:rPr lang="ru-RU" dirty="0" err="1"/>
              <a:t>энергоотдача</a:t>
            </a:r>
            <a:r>
              <a:rPr lang="ru-RU" dirty="0"/>
              <a:t>. Гораздо превышает энергетические возможности дров, сравнима только с качественным углем.</a:t>
            </a:r>
          </a:p>
          <a:p>
            <a:pPr lvl="0" fontAlgn="base"/>
            <a:r>
              <a:rPr lang="ru-RU" dirty="0"/>
              <a:t>Постоянная температура горения.</a:t>
            </a:r>
          </a:p>
          <a:p>
            <a:pPr lvl="0" fontAlgn="base"/>
            <a:r>
              <a:rPr lang="ru-RU" dirty="0"/>
              <a:t>Экономичность. Стоимость 1 т такого топлива обойдется дешевле, чем обычные дрова. </a:t>
            </a:r>
          </a:p>
          <a:p>
            <a:pPr lvl="0" fontAlgn="base"/>
            <a:r>
              <a:rPr lang="ru-RU" dirty="0"/>
              <a:t>Возможность самостоятельного изготовления.</a:t>
            </a:r>
          </a:p>
          <a:p>
            <a:r>
              <a:rPr lang="ru-RU" dirty="0"/>
              <a:t>Недостатки также присутствуют. Главный из них — боязнь влаги. Хранить их под открытым небом нельзя, т.к. они быстро впитают влагу, следовательно, будут плохо гореть. </a:t>
            </a:r>
            <a:r>
              <a:rPr lang="ru-RU" dirty="0" smtClean="0"/>
              <a:t>Поэтому для хранения необходимо выделить сухое помещение.</a:t>
            </a:r>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56176" y="5366982"/>
            <a:ext cx="2479281" cy="1491018"/>
          </a:xfrm>
          <a:prstGeom prst="rect">
            <a:avLst/>
          </a:prstGeom>
        </p:spPr>
      </p:pic>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35896" y="5366982"/>
            <a:ext cx="2169939" cy="1473606"/>
          </a:xfrm>
          <a:prstGeom prst="rect">
            <a:avLst/>
          </a:prstGeom>
        </p:spPr>
      </p:pic>
    </p:spTree>
    <p:extLst>
      <p:ext uri="{BB962C8B-B14F-4D97-AF65-F5344CB8AC3E}">
        <p14:creationId xmlns:p14="http://schemas.microsoft.com/office/powerpoint/2010/main" val="38630586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Стрелка вправо 11">
            <a:hlinkClick r:id="" action="ppaction://hlinkshowjump?jump=nextslide"/>
          </p:cNvPr>
          <p:cNvSpPr/>
          <p:nvPr/>
        </p:nvSpPr>
        <p:spPr>
          <a:xfrm>
            <a:off x="8540934" y="6255666"/>
            <a:ext cx="603065" cy="454188"/>
          </a:xfrm>
          <a:prstGeom prst="rightArrow">
            <a:avLst>
              <a:gd name="adj1" fmla="val 50000"/>
              <a:gd name="adj2" fmla="val 4720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Прямоугольник 1"/>
          <p:cNvSpPr/>
          <p:nvPr/>
        </p:nvSpPr>
        <p:spPr>
          <a:xfrm>
            <a:off x="899592" y="620688"/>
            <a:ext cx="6840760" cy="2585323"/>
          </a:xfrm>
          <a:prstGeom prst="rect">
            <a:avLst/>
          </a:prstGeom>
        </p:spPr>
        <p:txBody>
          <a:bodyPr wrap="square">
            <a:spAutoFit/>
          </a:bodyPr>
          <a:lstStyle/>
          <a:p>
            <a:r>
              <a:rPr lang="ru-RU" dirty="0"/>
              <a:t>В нашем городе есть такие небольшие предприятия, где делают эти дрова, из</a:t>
            </a:r>
          </a:p>
          <a:p>
            <a:r>
              <a:rPr lang="ru-RU" dirty="0"/>
              <a:t>древесных отходов, то есть: опилок, древесного мусора, шелухи.</a:t>
            </a:r>
          </a:p>
          <a:p>
            <a:r>
              <a:rPr lang="ru-RU" dirty="0"/>
              <a:t>Я на одном из таких предприятий побывала  и наблюдала за процессом изготовления экологически чистых дров, при их изготовлении нет никакого мусора пыли или других  вредных веществ. Мастер этого предприятия мне показал и рассказал, как  происходит  весь процесс изготовления </a:t>
            </a:r>
            <a:r>
              <a:rPr lang="ru-RU" dirty="0" err="1"/>
              <a:t>евродров</a:t>
            </a:r>
            <a:r>
              <a:rPr lang="ru-RU" dirty="0"/>
              <a:t>.</a:t>
            </a:r>
          </a:p>
        </p:txBody>
      </p:sp>
      <p:pic>
        <p:nvPicPr>
          <p:cNvPr id="10" name="Рисунок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19872" y="3219055"/>
            <a:ext cx="4139952" cy="32944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Рисунок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20" y="3861048"/>
            <a:ext cx="3853993" cy="1863342"/>
          </a:xfrm>
          <a:prstGeom prst="rect">
            <a:avLst/>
          </a:prstGeom>
        </p:spPr>
      </p:pic>
    </p:spTree>
    <p:extLst>
      <p:ext uri="{BB962C8B-B14F-4D97-AF65-F5344CB8AC3E}">
        <p14:creationId xmlns:p14="http://schemas.microsoft.com/office/powerpoint/2010/main" val="237574315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Рисунок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184666"/>
            <a:ext cx="8514939" cy="3512349"/>
          </a:xfrm>
          <a:prstGeom prst="rect">
            <a:avLst/>
          </a:prstGeom>
        </p:spPr>
      </p:pic>
      <p:sp>
        <p:nvSpPr>
          <p:cNvPr id="15" name="Стрелка вправо 14">
            <a:hlinkClick r:id="" action="ppaction://hlinkshowjump?jump=nextslide"/>
          </p:cNvPr>
          <p:cNvSpPr/>
          <p:nvPr/>
        </p:nvSpPr>
        <p:spPr>
          <a:xfrm>
            <a:off x="8567936" y="6093294"/>
            <a:ext cx="576064" cy="56766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323528" y="3789040"/>
            <a:ext cx="8894173" cy="1477328"/>
          </a:xfrm>
          <a:prstGeom prst="rect">
            <a:avLst/>
          </a:prstGeom>
          <a:noFill/>
        </p:spPr>
        <p:txBody>
          <a:bodyPr wrap="square" rtlCol="0">
            <a:spAutoFit/>
          </a:bodyPr>
          <a:lstStyle/>
          <a:p>
            <a:r>
              <a:rPr lang="ru-RU" dirty="0"/>
              <a:t>На нашей улице многие соседи уже пользуются такими дровами.</a:t>
            </a:r>
          </a:p>
          <a:p>
            <a:r>
              <a:rPr lang="ru-RU" dirty="0"/>
              <a:t>Они очень довольны ими, так как от них нет мусора, грязи, и хорошо горят</a:t>
            </a:r>
          </a:p>
          <a:p>
            <a:r>
              <a:rPr lang="ru-RU" dirty="0"/>
              <a:t>и выделяют много тепла, но конечно выбор остаётся за жителями.</a:t>
            </a:r>
          </a:p>
          <a:p>
            <a:r>
              <a:rPr lang="ru-RU" dirty="0"/>
              <a:t>Сейчас уже многие ими пользуются, хотелось бы чтобы таких жителей было больше.</a:t>
            </a:r>
          </a:p>
        </p:txBody>
      </p:sp>
    </p:spTree>
    <p:extLst>
      <p:ext uri="{BB962C8B-B14F-4D97-AF65-F5344CB8AC3E}">
        <p14:creationId xmlns:p14="http://schemas.microsoft.com/office/powerpoint/2010/main" val="33006425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3289" y="4797152"/>
            <a:ext cx="6512511" cy="1368152"/>
          </a:xfrm>
        </p:spPr>
        <p:txBody>
          <a:bodyPr/>
          <a:lstStyle/>
          <a:p>
            <a:r>
              <a:rPr lang="ru-RU" sz="1600" dirty="0" err="1"/>
              <a:t>Евродрова</a:t>
            </a:r>
            <a:r>
              <a:rPr lang="ru-RU" sz="1600" dirty="0"/>
              <a:t>  привозят на специальных машинах, оборудованные  подъёмным</a:t>
            </a:r>
            <a:br>
              <a:rPr lang="ru-RU" sz="1600" dirty="0"/>
            </a:br>
            <a:r>
              <a:rPr lang="ru-RU" sz="1600" dirty="0"/>
              <a:t>краном, которыми управляют рабочие. Это очень удобно.</a:t>
            </a:r>
            <a:br>
              <a:rPr lang="ru-RU" sz="1600" dirty="0"/>
            </a:br>
            <a:endParaRPr lang="ru-RU" sz="1600" dirty="0"/>
          </a:p>
        </p:txBody>
      </p:sp>
      <p:pic>
        <p:nvPicPr>
          <p:cNvPr id="4" name="Объект 3"/>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043608" y="620688"/>
            <a:ext cx="5832648" cy="3924465"/>
          </a:xfrm>
          <a:prstGeom prst="rect">
            <a:avLst/>
          </a:prstGeom>
        </p:spPr>
      </p:pic>
    </p:spTree>
    <p:extLst>
      <p:ext uri="{BB962C8B-B14F-4D97-AF65-F5344CB8AC3E}">
        <p14:creationId xmlns:p14="http://schemas.microsoft.com/office/powerpoint/2010/main" val="28375634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35696" y="5157192"/>
            <a:ext cx="6512511" cy="1078056"/>
          </a:xfrm>
        </p:spPr>
        <p:txBody>
          <a:bodyPr/>
          <a:lstStyle/>
          <a:p>
            <a:r>
              <a:rPr lang="ru-RU" sz="1600" dirty="0"/>
              <a:t>В отличие от </a:t>
            </a:r>
            <a:r>
              <a:rPr lang="ru-RU" sz="1600" dirty="0" err="1"/>
              <a:t>евродров</a:t>
            </a:r>
            <a:r>
              <a:rPr lang="ru-RU" sz="1600" dirty="0"/>
              <a:t> у простых дров много отходов, мусора :</a:t>
            </a:r>
            <a:br>
              <a:rPr lang="ru-RU" sz="1600" dirty="0"/>
            </a:br>
            <a:r>
              <a:rPr lang="ru-RU" sz="1600" dirty="0"/>
              <a:t>опилок , щепок, коры, что и  загрязняет  нашу природу.</a:t>
            </a:r>
            <a:br>
              <a:rPr lang="ru-RU" sz="1600" dirty="0"/>
            </a:br>
            <a:endParaRPr lang="ru-RU" sz="1600" dirty="0"/>
          </a:p>
        </p:txBody>
      </p:sp>
      <p:pic>
        <p:nvPicPr>
          <p:cNvPr id="4" name="Объект 3"/>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251520" y="511389"/>
            <a:ext cx="3867112" cy="2578075"/>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2080" y="476672"/>
            <a:ext cx="3678937" cy="2324691"/>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9512" y="3212976"/>
            <a:ext cx="5293323" cy="1628800"/>
          </a:xfrm>
          <a:prstGeom prst="rect">
            <a:avLst/>
          </a:prstGeom>
        </p:spPr>
      </p:pic>
    </p:spTree>
    <p:extLst>
      <p:ext uri="{BB962C8B-B14F-4D97-AF65-F5344CB8AC3E}">
        <p14:creationId xmlns:p14="http://schemas.microsoft.com/office/powerpoint/2010/main" val="16537833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3289" y="5517232"/>
            <a:ext cx="6512511" cy="864096"/>
          </a:xfrm>
        </p:spPr>
        <p:txBody>
          <a:bodyPr/>
          <a:lstStyle/>
          <a:p>
            <a:r>
              <a:rPr lang="ru-RU" sz="1600" dirty="0"/>
              <a:t>На нашей улице многие соседи уже пользуются такими дровами.</a:t>
            </a:r>
            <a:br>
              <a:rPr lang="ru-RU" sz="1600" dirty="0"/>
            </a:br>
            <a:r>
              <a:rPr lang="ru-RU" sz="1600" dirty="0"/>
              <a:t>Они очень довольны ими, так как от них нет мусора, грязи, и хорошо горят</a:t>
            </a:r>
            <a:br>
              <a:rPr lang="ru-RU" sz="1600" dirty="0"/>
            </a:br>
            <a:r>
              <a:rPr lang="ru-RU" sz="1600" dirty="0"/>
              <a:t>и выделяют много тепла. </a:t>
            </a:r>
            <a:br>
              <a:rPr lang="ru-RU" sz="1600" dirty="0"/>
            </a:br>
            <a:endParaRPr lang="ru-RU" sz="1600" dirty="0"/>
          </a:p>
        </p:txBody>
      </p:sp>
      <p:pic>
        <p:nvPicPr>
          <p:cNvPr id="4" name="Объект 3"/>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0" y="0"/>
            <a:ext cx="6177843" cy="3475037"/>
          </a:xfrm>
          <a:prstGeom prst="rect">
            <a:avLst/>
          </a:prstGeom>
        </p:spPr>
      </p:pic>
      <p:pic>
        <p:nvPicPr>
          <p:cNvPr id="7" name="Рисунок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2080" y="1340768"/>
            <a:ext cx="3262809" cy="3212976"/>
          </a:xfrm>
          <a:prstGeom prst="rect">
            <a:avLst/>
          </a:prstGeom>
        </p:spPr>
      </p:pic>
    </p:spTree>
    <p:extLst>
      <p:ext uri="{BB962C8B-B14F-4D97-AF65-F5344CB8AC3E}">
        <p14:creationId xmlns:p14="http://schemas.microsoft.com/office/powerpoint/2010/main" val="20439313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1400" b="0" dirty="0" smtClean="0"/>
              <a:t>20%-отапливают </a:t>
            </a:r>
            <a:r>
              <a:rPr lang="ru-RU" sz="1400" b="0" dirty="0" err="1" smtClean="0"/>
              <a:t>евродровами</a:t>
            </a:r>
            <a:r>
              <a:rPr lang="ru-RU" sz="1400" b="0" dirty="0" smtClean="0"/>
              <a:t>.</a:t>
            </a:r>
            <a:br>
              <a:rPr lang="ru-RU" sz="1400" b="0" dirty="0" smtClean="0"/>
            </a:br>
            <a:r>
              <a:rPr lang="ru-RU" sz="1400" b="0" dirty="0" smtClean="0"/>
              <a:t>20%  отапливают дома электрическими обогревателями.</a:t>
            </a:r>
            <a:br>
              <a:rPr lang="ru-RU" sz="1400" b="0" dirty="0" smtClean="0"/>
            </a:br>
            <a:r>
              <a:rPr lang="ru-RU" sz="1400" b="0" dirty="0" smtClean="0"/>
              <a:t>30%  отапливают дома и </a:t>
            </a:r>
            <a:r>
              <a:rPr lang="ru-RU" sz="1400" b="0" dirty="0" err="1" smtClean="0"/>
              <a:t>евродровами</a:t>
            </a:r>
            <a:r>
              <a:rPr lang="ru-RU" sz="1400" b="0" dirty="0" smtClean="0"/>
              <a:t> и обычными дровами.</a:t>
            </a:r>
            <a:br>
              <a:rPr lang="ru-RU" sz="1400" b="0" dirty="0" smtClean="0"/>
            </a:br>
            <a:r>
              <a:rPr lang="ru-RU" sz="1400" b="0" dirty="0" smtClean="0"/>
              <a:t>30%  отапливают своё жильё дровами.</a:t>
            </a:r>
            <a:endParaRPr lang="ru-RU" sz="1400" b="0" dirty="0"/>
          </a:p>
        </p:txBody>
      </p:sp>
      <p:graphicFrame>
        <p:nvGraphicFramePr>
          <p:cNvPr id="4" name="Объект 3"/>
          <p:cNvGraphicFramePr>
            <a:graphicFrameLocks noGrp="1"/>
          </p:cNvGraphicFramePr>
          <p:nvPr>
            <p:ph sz="quarter" idx="13"/>
            <p:extLst>
              <p:ext uri="{D42A27DB-BD31-4B8C-83A1-F6EECF244321}">
                <p14:modId xmlns:p14="http://schemas.microsoft.com/office/powerpoint/2010/main" val="528564755"/>
              </p:ext>
            </p:extLst>
          </p:nvPr>
        </p:nvGraphicFramePr>
        <p:xfrm>
          <a:off x="1143000" y="731838"/>
          <a:ext cx="6400800" cy="347503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6685116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391" y="21366"/>
            <a:ext cx="9313768" cy="2031325"/>
          </a:xfrm>
          <a:prstGeom prst="rect">
            <a:avLst/>
          </a:prstGeom>
          <a:noFill/>
        </p:spPr>
        <p:txBody>
          <a:bodyPr wrap="none" rtlCol="0">
            <a:spAutoFit/>
          </a:bodyPr>
          <a:lstStyle/>
          <a:p>
            <a:r>
              <a:rPr lang="ru-RU" dirty="0" smtClean="0"/>
              <a:t>Но конечно выбор остаётся за жителями.</a:t>
            </a:r>
          </a:p>
          <a:p>
            <a:r>
              <a:rPr lang="ru-RU" dirty="0" smtClean="0"/>
              <a:t>Сейчас уже многие ими пользуются, хотелось бы чтобы таких жителей было как</a:t>
            </a:r>
          </a:p>
          <a:p>
            <a:r>
              <a:rPr lang="ru-RU" dirty="0"/>
              <a:t>м</a:t>
            </a:r>
            <a:r>
              <a:rPr lang="ru-RU" dirty="0" smtClean="0"/>
              <a:t>ожно  больше.</a:t>
            </a:r>
          </a:p>
          <a:p>
            <a:r>
              <a:rPr lang="ru-RU" dirty="0" smtClean="0"/>
              <a:t>Зная тогда что хотя бы мы этим хоть чуть-чуть смогли улучшить экологию в своём</a:t>
            </a:r>
          </a:p>
          <a:p>
            <a:r>
              <a:rPr lang="ru-RU" dirty="0"/>
              <a:t>г</a:t>
            </a:r>
            <a:r>
              <a:rPr lang="ru-RU" dirty="0" smtClean="0"/>
              <a:t>ороде и помогли своей окружающей нас природе.</a:t>
            </a:r>
          </a:p>
          <a:p>
            <a:r>
              <a:rPr lang="ru-RU" dirty="0" smtClean="0"/>
              <a:t>Она у нас одна такая красивая. Как много радости, красоты нам она доставляет.</a:t>
            </a:r>
          </a:p>
          <a:p>
            <a:r>
              <a:rPr lang="ru-RU" dirty="0" smtClean="0"/>
              <a:t>Нужно её любить и оберегать и тогда у нас всё будет хорошо.</a:t>
            </a:r>
            <a:endParaRPr lang="ru-RU" dirty="0"/>
          </a:p>
        </p:txBody>
      </p:sp>
      <p:pic>
        <p:nvPicPr>
          <p:cNvPr id="7" name="Рисунок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35696" y="3356992"/>
            <a:ext cx="5184576" cy="3501008"/>
          </a:xfrm>
          <a:prstGeom prst="rect">
            <a:avLst/>
          </a:prstGeom>
        </p:spPr>
      </p:pic>
      <p:sp>
        <p:nvSpPr>
          <p:cNvPr id="3" name="Прямоугольник 2"/>
          <p:cNvSpPr/>
          <p:nvPr/>
        </p:nvSpPr>
        <p:spPr>
          <a:xfrm>
            <a:off x="302841" y="2132856"/>
            <a:ext cx="8478604" cy="92333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ru-RU" sz="5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Спасибо за просмотр.</a:t>
            </a:r>
            <a:endParaRPr lang="ru-RU" sz="5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4" name="Умножение 3">
            <a:hlinkClick r:id="" action="ppaction://hlinkshowjump?jump=endshow"/>
          </p:cNvPr>
          <p:cNvSpPr/>
          <p:nvPr/>
        </p:nvSpPr>
        <p:spPr>
          <a:xfrm>
            <a:off x="8172400" y="5877272"/>
            <a:ext cx="864096" cy="980728"/>
          </a:xfrm>
          <a:prstGeom prst="mathMultiply">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8674062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156118" y="4699849"/>
            <a:ext cx="2568010" cy="1321439"/>
          </a:xfrm>
        </p:spPr>
        <p:txBody>
          <a:bodyPr/>
          <a:lstStyle/>
          <a:p>
            <a:pPr marL="0" indent="0">
              <a:buNone/>
            </a:pPr>
            <a:endParaRPr lang="ru-RU" dirty="0"/>
          </a:p>
        </p:txBody>
      </p:sp>
      <p:sp>
        <p:nvSpPr>
          <p:cNvPr id="3" name="Объект 2"/>
          <p:cNvSpPr>
            <a:spLocks noGrp="1"/>
          </p:cNvSpPr>
          <p:nvPr>
            <p:ph sz="quarter" idx="13"/>
          </p:nvPr>
        </p:nvSpPr>
        <p:spPr/>
        <p:txBody>
          <a:bodyPr>
            <a:normAutofit lnSpcReduction="10000"/>
          </a:bodyPr>
          <a:lstStyle/>
          <a:p>
            <a:r>
              <a:rPr lang="ru-RU" b="1" u="sng" dirty="0"/>
              <a:t>Цель исследования:</a:t>
            </a:r>
            <a:endParaRPr lang="ru-RU" dirty="0"/>
          </a:p>
          <a:p>
            <a:r>
              <a:rPr lang="ru-RU" b="1" dirty="0"/>
              <a:t> </a:t>
            </a:r>
            <a:r>
              <a:rPr lang="ru-RU" dirty="0"/>
              <a:t>- знакомство с экологическими проблемами нашего города</a:t>
            </a:r>
          </a:p>
          <a:p>
            <a:r>
              <a:rPr lang="ru-RU" b="1" u="sng" dirty="0"/>
              <a:t>Объект</a:t>
            </a:r>
            <a:r>
              <a:rPr lang="ru-RU" dirty="0"/>
              <a:t>  </a:t>
            </a:r>
            <a:r>
              <a:rPr lang="ru-RU" b="1" u="sng" dirty="0"/>
              <a:t>исследования:</a:t>
            </a:r>
            <a:endParaRPr lang="ru-RU" dirty="0"/>
          </a:p>
          <a:p>
            <a:r>
              <a:rPr lang="ru-RU" u="sng" dirty="0"/>
              <a:t/>
            </a:r>
            <a:br>
              <a:rPr lang="ru-RU" u="sng" dirty="0"/>
            </a:br>
            <a:r>
              <a:rPr lang="ru-RU" dirty="0"/>
              <a:t> - использование отходов от лесопромышленных предприятий.</a:t>
            </a:r>
          </a:p>
          <a:p>
            <a:r>
              <a:rPr lang="ru-RU" b="1" u="sng" dirty="0"/>
              <a:t>Предмет исследования: </a:t>
            </a:r>
            <a:endParaRPr lang="ru-RU" dirty="0"/>
          </a:p>
          <a:p>
            <a:r>
              <a:rPr lang="ru-RU" dirty="0"/>
              <a:t> - изготовление </a:t>
            </a:r>
            <a:r>
              <a:rPr lang="ru-RU" dirty="0" err="1"/>
              <a:t>евродров</a:t>
            </a:r>
            <a:r>
              <a:rPr lang="ru-RU" dirty="0"/>
              <a:t> из опилок, щепы.             </a:t>
            </a:r>
          </a:p>
          <a:p>
            <a:endParaRPr lang="ru-RU" dirty="0"/>
          </a:p>
        </p:txBody>
      </p:sp>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55775" y="4362726"/>
            <a:ext cx="6321361" cy="2495274"/>
          </a:xfrm>
          <a:prstGeom prst="rect">
            <a:avLst/>
          </a:prstGeom>
        </p:spPr>
      </p:pic>
    </p:spTree>
    <p:extLst>
      <p:ext uri="{BB962C8B-B14F-4D97-AF65-F5344CB8AC3E}">
        <p14:creationId xmlns:p14="http://schemas.microsoft.com/office/powerpoint/2010/main" val="23287686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3289" y="5373216"/>
            <a:ext cx="2634695" cy="936104"/>
          </a:xfrm>
        </p:spPr>
        <p:txBody>
          <a:bodyPr/>
          <a:lstStyle/>
          <a:p>
            <a:endParaRPr lang="ru-RU" sz="1200" dirty="0"/>
          </a:p>
        </p:txBody>
      </p:sp>
      <p:sp>
        <p:nvSpPr>
          <p:cNvPr id="3" name="Объект 2"/>
          <p:cNvSpPr>
            <a:spLocks noGrp="1"/>
          </p:cNvSpPr>
          <p:nvPr>
            <p:ph sz="quarter" idx="13"/>
          </p:nvPr>
        </p:nvSpPr>
        <p:spPr>
          <a:xfrm>
            <a:off x="1143000" y="731520"/>
            <a:ext cx="7101408" cy="4641696"/>
          </a:xfrm>
        </p:spPr>
        <p:txBody>
          <a:bodyPr>
            <a:normAutofit fontScale="92500"/>
          </a:bodyPr>
          <a:lstStyle/>
          <a:p>
            <a:r>
              <a:rPr lang="ru-RU" b="1" u="sng" dirty="0"/>
              <a:t>Задачи исследования:</a:t>
            </a:r>
            <a:endParaRPr lang="ru-RU" dirty="0"/>
          </a:p>
          <a:p>
            <a:r>
              <a:rPr lang="ru-RU" dirty="0"/>
              <a:t>1. Изучить причины загрязнения нашего города</a:t>
            </a:r>
          </a:p>
          <a:p>
            <a:r>
              <a:rPr lang="ru-RU" dirty="0"/>
              <a:t>2. Узнать, как можно использовать отходы, не причиняя вреда экологии?</a:t>
            </a:r>
          </a:p>
          <a:p>
            <a:r>
              <a:rPr lang="ru-RU" dirty="0"/>
              <a:t>3. Узнать, как </a:t>
            </a:r>
            <a:r>
              <a:rPr lang="ru-RU" dirty="0" err="1"/>
              <a:t>евродрова</a:t>
            </a:r>
            <a:r>
              <a:rPr lang="ru-RU" dirty="0"/>
              <a:t> действуют на окружающую среду при сгорании.</a:t>
            </a:r>
          </a:p>
          <a:p>
            <a:r>
              <a:rPr lang="ru-RU" dirty="0"/>
              <a:t>4. Провести анкетирование среди жителей города, которые используют </a:t>
            </a:r>
            <a:r>
              <a:rPr lang="ru-RU" dirty="0" err="1" smtClean="0"/>
              <a:t>евродров</a:t>
            </a:r>
            <a:r>
              <a:rPr lang="ru-RU" dirty="0" smtClean="0"/>
              <a:t>.</a:t>
            </a:r>
            <a:r>
              <a:rPr lang="ru-RU" dirty="0"/>
              <a:t> - узнать, как изготавливают </a:t>
            </a:r>
            <a:r>
              <a:rPr lang="ru-RU" dirty="0" err="1"/>
              <a:t>евродрова</a:t>
            </a:r>
            <a:r>
              <a:rPr lang="ru-RU" dirty="0"/>
              <a:t>.</a:t>
            </a:r>
          </a:p>
          <a:p>
            <a:r>
              <a:rPr lang="ru-RU" dirty="0"/>
              <a:t>  </a:t>
            </a:r>
            <a:r>
              <a:rPr lang="ru-RU" dirty="0" smtClean="0"/>
              <a:t>5. </a:t>
            </a:r>
            <a:r>
              <a:rPr lang="ru-RU" dirty="0"/>
              <a:t>- принять участие в опросе населения, кто использует </a:t>
            </a:r>
            <a:r>
              <a:rPr lang="ru-RU" dirty="0" err="1"/>
              <a:t>евродрова</a:t>
            </a:r>
            <a:r>
              <a:rPr lang="ru-RU" dirty="0"/>
              <a:t> в качестве топлива.</a:t>
            </a:r>
          </a:p>
          <a:p>
            <a:r>
              <a:rPr lang="ru-RU" dirty="0"/>
              <a:t>  </a:t>
            </a:r>
            <a:r>
              <a:rPr lang="ru-RU" dirty="0" smtClean="0"/>
              <a:t>6. </a:t>
            </a:r>
            <a:r>
              <a:rPr lang="ru-RU" dirty="0"/>
              <a:t>- попробовать самим пользоваться </a:t>
            </a:r>
            <a:r>
              <a:rPr lang="ru-RU" dirty="0" err="1"/>
              <a:t>евродровами</a:t>
            </a:r>
            <a:r>
              <a:rPr lang="ru-RU" dirty="0"/>
              <a:t>.. </a:t>
            </a: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2398166" y="4475967"/>
            <a:ext cx="1348594" cy="2999074"/>
          </a:xfrm>
          <a:prstGeom prst="rect">
            <a:avLst/>
          </a:prstGeom>
        </p:spPr>
      </p:pic>
    </p:spTree>
    <p:extLst>
      <p:ext uri="{BB962C8B-B14F-4D97-AF65-F5344CB8AC3E}">
        <p14:creationId xmlns:p14="http://schemas.microsoft.com/office/powerpoint/2010/main" val="21892105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sz="quarter" idx="13"/>
          </p:nvPr>
        </p:nvSpPr>
        <p:spPr/>
        <p:txBody>
          <a:bodyPr/>
          <a:lstStyle/>
          <a:p>
            <a:r>
              <a:rPr lang="ru-RU" b="1" u="sng" dirty="0"/>
              <a:t>Методы исследования:</a:t>
            </a:r>
            <a:endParaRPr lang="ru-RU" dirty="0"/>
          </a:p>
          <a:p>
            <a:r>
              <a:rPr lang="ru-RU" dirty="0"/>
              <a:t>изучение, анализ и обобщение теоретического материала; беседа; наблюдение; сравнение; экскурсия; анкетирование; математическая обработка данных; </a:t>
            </a:r>
          </a:p>
          <a:p>
            <a:pPr marL="45720" indent="0">
              <a:buNone/>
            </a:pPr>
            <a:endParaRPr lang="ru-RU" dirty="0"/>
          </a:p>
          <a:p>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5656" y="2996952"/>
            <a:ext cx="6696744" cy="2892577"/>
          </a:xfrm>
          <a:prstGeom prst="rect">
            <a:avLst/>
          </a:prstGeom>
        </p:spPr>
      </p:pic>
    </p:spTree>
    <p:extLst>
      <p:ext uri="{BB962C8B-B14F-4D97-AF65-F5344CB8AC3E}">
        <p14:creationId xmlns:p14="http://schemas.microsoft.com/office/powerpoint/2010/main" val="27141777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sz="quarter" idx="13"/>
          </p:nvPr>
        </p:nvSpPr>
        <p:spPr/>
        <p:txBody>
          <a:bodyPr/>
          <a:lstStyle/>
          <a:p>
            <a:r>
              <a:rPr lang="ru-RU" b="1" u="sng" dirty="0"/>
              <a:t>Актуальность темы: </a:t>
            </a:r>
            <a:endParaRPr lang="ru-RU" dirty="0"/>
          </a:p>
          <a:p>
            <a:r>
              <a:rPr lang="ru-RU" dirty="0"/>
              <a:t>Считаю, что тема моего исследования актуальна, т.к. проблемы загрязнения окружающей среды волнуют многих жителей нашего города. Необходимо думать над тем, как улучшить жизнь людей нашего города. Сделать город красивым, чистым, экологически чистым.</a:t>
            </a:r>
          </a:p>
          <a:p>
            <a:r>
              <a:rPr lang="ru-RU" dirty="0"/>
              <a:t>       </a:t>
            </a:r>
          </a:p>
          <a:p>
            <a:endParaRPr lang="ru-RU" dirty="0"/>
          </a:p>
        </p:txBody>
      </p:sp>
      <p:pic>
        <p:nvPicPr>
          <p:cNvPr id="4" name="Рисунок 3" descr="https://isp-irk.ru/wp-content/uploads/2019/05/vihorevka3.jpg"/>
          <p:cNvPicPr/>
          <p:nvPr/>
        </p:nvPicPr>
        <p:blipFill>
          <a:blip r:embed="rId2">
            <a:extLst>
              <a:ext uri="{28A0092B-C50C-407E-A947-70E740481C1C}">
                <a14:useLocalDpi xmlns:a14="http://schemas.microsoft.com/office/drawing/2010/main" val="0"/>
              </a:ext>
            </a:extLst>
          </a:blip>
          <a:srcRect/>
          <a:stretch>
            <a:fillRect/>
          </a:stretch>
        </p:blipFill>
        <p:spPr bwMode="auto">
          <a:xfrm>
            <a:off x="1475656" y="3645024"/>
            <a:ext cx="6840760" cy="2808312"/>
          </a:xfrm>
          <a:prstGeom prst="rect">
            <a:avLst/>
          </a:prstGeom>
          <a:noFill/>
          <a:ln>
            <a:noFill/>
          </a:ln>
        </p:spPr>
      </p:pic>
    </p:spTree>
    <p:extLst>
      <p:ext uri="{BB962C8B-B14F-4D97-AF65-F5344CB8AC3E}">
        <p14:creationId xmlns:p14="http://schemas.microsoft.com/office/powerpoint/2010/main" val="20598422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63888" y="4372168"/>
            <a:ext cx="4741912" cy="1143000"/>
          </a:xfrm>
        </p:spPr>
        <p:txBody>
          <a:bodyPr/>
          <a:lstStyle/>
          <a:p>
            <a:endParaRPr lang="ru-RU"/>
          </a:p>
        </p:txBody>
      </p:sp>
      <p:sp>
        <p:nvSpPr>
          <p:cNvPr id="3" name="Объект 2"/>
          <p:cNvSpPr>
            <a:spLocks noGrp="1"/>
          </p:cNvSpPr>
          <p:nvPr>
            <p:ph sz="quarter" idx="13"/>
          </p:nvPr>
        </p:nvSpPr>
        <p:spPr>
          <a:xfrm>
            <a:off x="1143000" y="332656"/>
            <a:ext cx="6400800" cy="3096344"/>
          </a:xfrm>
        </p:spPr>
        <p:txBody>
          <a:bodyPr/>
          <a:lstStyle/>
          <a:p>
            <a:r>
              <a:rPr lang="ru-RU" dirty="0"/>
              <a:t>История </a:t>
            </a:r>
            <a:r>
              <a:rPr lang="ru-RU" dirty="0" err="1"/>
              <a:t>евродров</a:t>
            </a:r>
            <a:r>
              <a:rPr lang="ru-RU" dirty="0"/>
              <a:t> начинается с древесных гранул, которые были произведены баварцем </a:t>
            </a:r>
            <a:r>
              <a:rPr lang="ru-RU" dirty="0" err="1"/>
              <a:t>Руди</a:t>
            </a:r>
            <a:r>
              <a:rPr lang="ru-RU" dirty="0"/>
              <a:t> </a:t>
            </a:r>
            <a:r>
              <a:rPr lang="ru-RU" dirty="0" err="1"/>
              <a:t>Гуннерманом</a:t>
            </a:r>
            <a:r>
              <a:rPr lang="ru-RU" dirty="0"/>
              <a:t>, живущим в США. Он применил технологию гранулирования для безотходности своего производства и экономии перевозок.</a:t>
            </a:r>
          </a:p>
        </p:txBody>
      </p:sp>
      <p:pic>
        <p:nvPicPr>
          <p:cNvPr id="4" name="Рисунок 3" descr="Rendezvous With Inventor Rudolf Gunnerman. Rudolf W GUNNERMAN, 77 ans, patron de la société SulphCo et inventeur d'un procédé, le Sonocracking, qui,..."/>
          <p:cNvPicPr/>
          <p:nvPr/>
        </p:nvPicPr>
        <p:blipFill>
          <a:blip r:embed="rId2">
            <a:extLst>
              <a:ext uri="{28A0092B-C50C-407E-A947-70E740481C1C}">
                <a14:useLocalDpi xmlns:a14="http://schemas.microsoft.com/office/drawing/2010/main" val="0"/>
              </a:ext>
            </a:extLst>
          </a:blip>
          <a:srcRect/>
          <a:stretch>
            <a:fillRect/>
          </a:stretch>
        </p:blipFill>
        <p:spPr bwMode="auto">
          <a:xfrm>
            <a:off x="2843808" y="2492896"/>
            <a:ext cx="5472608" cy="3672408"/>
          </a:xfrm>
          <a:prstGeom prst="rect">
            <a:avLst/>
          </a:prstGeom>
          <a:noFill/>
          <a:ln>
            <a:noFill/>
          </a:ln>
        </p:spPr>
      </p:pic>
    </p:spTree>
    <p:extLst>
      <p:ext uri="{BB962C8B-B14F-4D97-AF65-F5344CB8AC3E}">
        <p14:creationId xmlns:p14="http://schemas.microsoft.com/office/powerpoint/2010/main" val="31824756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3289" y="3501008"/>
            <a:ext cx="5731039" cy="2160240"/>
          </a:xfrm>
        </p:spPr>
        <p:txBody>
          <a:bodyPr/>
          <a:lstStyle/>
          <a:p>
            <a:pPr marL="0" indent="0" fontAlgn="base">
              <a:buNone/>
            </a:pPr>
            <a:r>
              <a:rPr lang="ru-RU" sz="2000" dirty="0">
                <a:effectLst/>
              </a:rPr>
              <a:t>Сосна – 27,05 %</a:t>
            </a:r>
            <a:br>
              <a:rPr lang="ru-RU" sz="2000" dirty="0">
                <a:effectLst/>
              </a:rPr>
            </a:br>
            <a:r>
              <a:rPr lang="ru-RU" sz="2000" dirty="0">
                <a:effectLst/>
              </a:rPr>
              <a:t>Ель – 27,00 %</a:t>
            </a:r>
            <a:br>
              <a:rPr lang="ru-RU" sz="2000" dirty="0">
                <a:effectLst/>
              </a:rPr>
            </a:br>
            <a:r>
              <a:rPr lang="ru-RU" sz="2000" dirty="0">
                <a:effectLst/>
              </a:rPr>
              <a:t>Пихта – 29,89 %</a:t>
            </a:r>
            <a:br>
              <a:rPr lang="ru-RU" sz="2000" dirty="0">
                <a:effectLst/>
              </a:rPr>
            </a:br>
            <a:r>
              <a:rPr lang="ru-RU" sz="2000" dirty="0">
                <a:effectLst/>
              </a:rPr>
              <a:t>Бук – 27,72 %</a:t>
            </a:r>
            <a:br>
              <a:rPr lang="ru-RU" sz="2000" dirty="0">
                <a:effectLst/>
              </a:rPr>
            </a:br>
            <a:r>
              <a:rPr lang="ru-RU" sz="2000" dirty="0">
                <a:effectLst/>
              </a:rPr>
              <a:t>Береза – 19,10 %</a:t>
            </a:r>
            <a:br>
              <a:rPr lang="ru-RU" sz="2000" dirty="0">
                <a:effectLst/>
              </a:rPr>
            </a:br>
            <a:r>
              <a:rPr lang="ru-RU" sz="2000" dirty="0">
                <a:effectLst/>
              </a:rPr>
              <a:t>Осина – 21,67 </a:t>
            </a:r>
            <a:r>
              <a:rPr lang="ru-RU" sz="2000" dirty="0" smtClean="0">
                <a:effectLst/>
              </a:rPr>
              <a:t>%</a:t>
            </a:r>
            <a:br>
              <a:rPr lang="ru-RU" sz="2000" dirty="0" smtClean="0">
                <a:effectLst/>
              </a:rPr>
            </a:br>
            <a:r>
              <a:rPr lang="ru-RU" sz="2000" dirty="0">
                <a:effectLst/>
              </a:rPr>
              <a:t>Из выше написанного мы видим, что наилучшим сырьем по содержанию лигнина является пихта, затем бук и самая «не склеиваемая» древесина — береза.</a:t>
            </a:r>
            <a:br>
              <a:rPr lang="ru-RU" sz="2000" dirty="0">
                <a:effectLst/>
              </a:rPr>
            </a:br>
            <a:r>
              <a:rPr lang="ru-RU" sz="2000" dirty="0">
                <a:effectLst/>
              </a:rPr>
              <a:t/>
            </a:r>
            <a:br>
              <a:rPr lang="ru-RU" sz="2000" dirty="0">
                <a:effectLst/>
              </a:rPr>
            </a:br>
            <a:endParaRPr lang="ru-RU" sz="2000" dirty="0"/>
          </a:p>
        </p:txBody>
      </p:sp>
      <p:sp>
        <p:nvSpPr>
          <p:cNvPr id="3" name="Объект 2"/>
          <p:cNvSpPr>
            <a:spLocks noGrp="1"/>
          </p:cNvSpPr>
          <p:nvPr>
            <p:ph sz="quarter" idx="13"/>
          </p:nvPr>
        </p:nvSpPr>
        <p:spPr>
          <a:xfrm>
            <a:off x="1143000" y="731520"/>
            <a:ext cx="6400800" cy="2913504"/>
          </a:xfrm>
        </p:spPr>
        <p:txBody>
          <a:bodyPr/>
          <a:lstStyle/>
          <a:p>
            <a:pPr fontAlgn="base"/>
            <a:r>
              <a:rPr lang="ru-RU" b="1" dirty="0"/>
              <a:t>Сырье для производства </a:t>
            </a:r>
            <a:r>
              <a:rPr lang="ru-RU" b="1" dirty="0" err="1"/>
              <a:t>евродров</a:t>
            </a:r>
            <a:endParaRPr lang="ru-RU" dirty="0"/>
          </a:p>
          <a:p>
            <a:r>
              <a:rPr lang="ru-RU" dirty="0"/>
              <a:t>Сырьем для производства </a:t>
            </a:r>
            <a:r>
              <a:rPr lang="ru-RU" b="1" i="1" dirty="0" err="1"/>
              <a:t>евродров</a:t>
            </a:r>
            <a:r>
              <a:rPr lang="ru-RU" dirty="0"/>
              <a:t> является древесина без наличия минеральных и металлических примесей, преимуществом пользуется древесина без гнили, коры, грязи. </a:t>
            </a:r>
            <a:endParaRPr lang="ru-RU" dirty="0" smtClean="0"/>
          </a:p>
          <a:p>
            <a:r>
              <a:rPr lang="ru-RU" dirty="0" smtClean="0"/>
              <a:t>Содержание лигнина в разных породах.</a:t>
            </a:r>
            <a:endParaRPr lang="ru-RU" dirty="0"/>
          </a:p>
        </p:txBody>
      </p:sp>
      <p:pic>
        <p:nvPicPr>
          <p:cNvPr id="4" name="Рисунок 3" descr="Пихта: фото, видео, виды и сорта abies, целебные свойства, способы размножения и"/>
          <p:cNvPicPr/>
          <p:nvPr/>
        </p:nvPicPr>
        <p:blipFill>
          <a:blip r:embed="rId2">
            <a:extLst>
              <a:ext uri="{28A0092B-C50C-407E-A947-70E740481C1C}">
                <a14:useLocalDpi xmlns:a14="http://schemas.microsoft.com/office/drawing/2010/main" val="0"/>
              </a:ext>
            </a:extLst>
          </a:blip>
          <a:srcRect/>
          <a:stretch>
            <a:fillRect/>
          </a:stretch>
        </p:blipFill>
        <p:spPr bwMode="auto">
          <a:xfrm>
            <a:off x="899592" y="3429000"/>
            <a:ext cx="2160240" cy="1944216"/>
          </a:xfrm>
          <a:prstGeom prst="rect">
            <a:avLst/>
          </a:prstGeom>
          <a:noFill/>
          <a:ln>
            <a:noFill/>
          </a:ln>
        </p:spPr>
      </p:pic>
    </p:spTree>
    <p:extLst>
      <p:ext uri="{BB962C8B-B14F-4D97-AF65-F5344CB8AC3E}">
        <p14:creationId xmlns:p14="http://schemas.microsoft.com/office/powerpoint/2010/main" val="28289045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sz="quarter" idx="13"/>
          </p:nvPr>
        </p:nvSpPr>
        <p:spPr/>
        <p:txBody>
          <a:bodyPr>
            <a:normAutofit fontScale="92500" lnSpcReduction="10000"/>
          </a:bodyPr>
          <a:lstStyle/>
          <a:p>
            <a:pPr lvl="1" fontAlgn="base"/>
            <a:r>
              <a:rPr lang="ru-RU" b="1" dirty="0"/>
              <a:t>Описание технологического процесса</a:t>
            </a:r>
            <a:endParaRPr lang="ru-RU" dirty="0"/>
          </a:p>
          <a:p>
            <a:pPr fontAlgn="base"/>
            <a:r>
              <a:rPr lang="ru-RU" dirty="0"/>
              <a:t>Большой сложностью этот процесс не отличается и в общих чертах состоит из пяти этапов:</a:t>
            </a:r>
          </a:p>
          <a:p>
            <a:pPr lvl="0" fontAlgn="base"/>
            <a:r>
              <a:rPr lang="ru-RU" dirty="0"/>
              <a:t>Очистка сырья. Необходимо убрать грязь, лишние примеси.</a:t>
            </a:r>
          </a:p>
          <a:p>
            <a:pPr lvl="0" fontAlgn="base"/>
            <a:r>
              <a:rPr lang="ru-RU" dirty="0"/>
              <a:t>Измельчение. Размер опилок имеет значение — максимум 0,6 см.</a:t>
            </a:r>
          </a:p>
          <a:p>
            <a:pPr lvl="0" fontAlgn="base"/>
            <a:r>
              <a:rPr lang="ru-RU" dirty="0"/>
              <a:t>Прессовка.</a:t>
            </a:r>
          </a:p>
          <a:p>
            <a:pPr lvl="0" fontAlgn="base"/>
            <a:r>
              <a:rPr lang="ru-RU" dirty="0"/>
              <a:t>Высушивание.</a:t>
            </a:r>
          </a:p>
          <a:p>
            <a:pPr lvl="0" fontAlgn="base"/>
            <a:r>
              <a:rPr lang="ru-RU" dirty="0"/>
              <a:t>Складирование.</a:t>
            </a:r>
          </a:p>
          <a:p>
            <a:endParaRPr lang="ru-RU" dirty="0"/>
          </a:p>
        </p:txBody>
      </p:sp>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8024" y="4221088"/>
            <a:ext cx="3960440" cy="2304256"/>
          </a:xfrm>
          <a:prstGeom prst="rect">
            <a:avLst/>
          </a:prstGeom>
        </p:spPr>
      </p:pic>
      <p:pic>
        <p:nvPicPr>
          <p:cNvPr id="7" name="Рисунок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1560" y="4437112"/>
            <a:ext cx="4039759" cy="1944216"/>
          </a:xfrm>
          <a:prstGeom prst="rect">
            <a:avLst/>
          </a:prstGeom>
        </p:spPr>
      </p:pic>
    </p:spTree>
    <p:extLst>
      <p:ext uri="{BB962C8B-B14F-4D97-AF65-F5344CB8AC3E}">
        <p14:creationId xmlns:p14="http://schemas.microsoft.com/office/powerpoint/2010/main" val="10418654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9155" y="1052736"/>
            <a:ext cx="8171562" cy="3450437"/>
          </a:xfrm>
          <a:prstGeom prst="rect">
            <a:avLst/>
          </a:prstGeom>
        </p:spPr>
      </p:pic>
      <p:sp>
        <p:nvSpPr>
          <p:cNvPr id="5" name="TextBox 4"/>
          <p:cNvSpPr txBox="1"/>
          <p:nvPr/>
        </p:nvSpPr>
        <p:spPr>
          <a:xfrm>
            <a:off x="159154" y="4872972"/>
            <a:ext cx="8991564" cy="1477328"/>
          </a:xfrm>
          <a:prstGeom prst="rect">
            <a:avLst/>
          </a:prstGeom>
          <a:noFill/>
        </p:spPr>
        <p:txBody>
          <a:bodyPr wrap="none" rtlCol="0">
            <a:spAutoFit/>
          </a:bodyPr>
          <a:lstStyle/>
          <a:p>
            <a:r>
              <a:rPr lang="ru-RU" dirty="0" smtClean="0"/>
              <a:t>Сначала весь мусор: опилки,  древесные отходы, шелуха загружается в </a:t>
            </a:r>
          </a:p>
          <a:p>
            <a:r>
              <a:rPr lang="ru-RU" dirty="0"/>
              <a:t>с</a:t>
            </a:r>
            <a:r>
              <a:rPr lang="ru-RU" dirty="0" smtClean="0"/>
              <a:t>пециальную  машину, где всё  измельчается почти до пыли, затем всё это</a:t>
            </a:r>
          </a:p>
          <a:p>
            <a:r>
              <a:rPr lang="ru-RU" dirty="0" smtClean="0"/>
              <a:t> помещают в  специальный бункер, туда добавляют вещества всё перемешивают </a:t>
            </a:r>
          </a:p>
          <a:p>
            <a:r>
              <a:rPr lang="ru-RU" dirty="0" smtClean="0"/>
              <a:t>и эту смесь заливают в специальные формы и они движутся  в аппарат, где их </a:t>
            </a:r>
          </a:p>
          <a:p>
            <a:r>
              <a:rPr lang="ru-RU" dirty="0"/>
              <a:t>о</a:t>
            </a:r>
            <a:r>
              <a:rPr lang="ru-RU" dirty="0" smtClean="0"/>
              <a:t>хлаждают  ставят штамп </a:t>
            </a:r>
            <a:r>
              <a:rPr lang="en-US" dirty="0" smtClean="0"/>
              <a:t> R U F</a:t>
            </a:r>
            <a:r>
              <a:rPr lang="ru-RU" dirty="0" smtClean="0"/>
              <a:t> и отправляют в сушилку.</a:t>
            </a:r>
            <a:endParaRPr lang="ru-RU" dirty="0"/>
          </a:p>
        </p:txBody>
      </p:sp>
      <p:sp>
        <p:nvSpPr>
          <p:cNvPr id="6" name="Стрелка вправо 5">
            <a:hlinkClick r:id="" action="ppaction://hlinkshowjump?jump=nextslide"/>
          </p:cNvPr>
          <p:cNvSpPr/>
          <p:nvPr/>
        </p:nvSpPr>
        <p:spPr>
          <a:xfrm>
            <a:off x="8460430" y="6021288"/>
            <a:ext cx="657315" cy="658025"/>
          </a:xfrm>
          <a:prstGeom prst="rightArrow">
            <a:avLst>
              <a:gd name="adj1" fmla="val 50000"/>
              <a:gd name="adj2" fmla="val 5103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extBox 1"/>
          <p:cNvSpPr txBox="1"/>
          <p:nvPr/>
        </p:nvSpPr>
        <p:spPr>
          <a:xfrm>
            <a:off x="2483768" y="184063"/>
            <a:ext cx="4070345" cy="36933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0">
            <a:spAutoFit/>
          </a:bodyPr>
          <a:lstStyle/>
          <a:p>
            <a:r>
              <a:rPr lang="ru-RU" dirty="0" smtClean="0"/>
              <a:t>ЦЕХ ПО ИЗГОТОВЛЕНИЮ ЕВРОДРОВ.</a:t>
            </a:r>
            <a:endParaRPr lang="ru-RU" dirty="0"/>
          </a:p>
        </p:txBody>
      </p:sp>
    </p:spTree>
    <p:extLst>
      <p:ext uri="{BB962C8B-B14F-4D97-AF65-F5344CB8AC3E}">
        <p14:creationId xmlns:p14="http://schemas.microsoft.com/office/powerpoint/2010/main" val="2284316274"/>
      </p:ext>
    </p:extLst>
  </p:cSld>
  <p:clrMapOvr>
    <a:masterClrMapping/>
  </p:clrMapOvr>
  <p:timing>
    <p:tnLst>
      <p:par>
        <p:cTn id="1" dur="indefinite" restart="never" nodeType="tmRoot"/>
      </p:par>
    </p:tnLst>
  </p:timing>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684</TotalTime>
  <Words>775</Words>
  <Application>Microsoft Office PowerPoint</Application>
  <PresentationFormat>Экран (4:3)</PresentationFormat>
  <Paragraphs>96</Paragraphs>
  <Slides>19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Воздушный поток</vt:lpstr>
      <vt:lpstr>                        Научно-практическая конференция:                      «Природа: проблемы, поиск,  решение             Евродрова- биологическое топливо                             Секция:  «Диалог с природой»                    </vt:lpstr>
      <vt:lpstr>Презентация PowerPoint</vt:lpstr>
      <vt:lpstr>Презентация PowerPoint</vt:lpstr>
      <vt:lpstr>Презентация PowerPoint</vt:lpstr>
      <vt:lpstr>Презентация PowerPoint</vt:lpstr>
      <vt:lpstr>Презентация PowerPoint</vt:lpstr>
      <vt:lpstr>Сосна – 27,05 % Ель – 27,00 % Пихта – 29,89 % Бук – 27,72 % Береза – 19,10 % Осина – 21,67 % Из выше написанного мы видим, что наилучшим сырьем по содержанию лигнина является пихта, затем бук и самая «не склеиваемая» древесина — береза.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Евродрова  привозят на специальных машинах, оборудованные  подъёмным краном, которыми управляют рабочие. Это очень удобно. </vt:lpstr>
      <vt:lpstr>В отличие от евродров у простых дров много отходов, мусора : опилок , щепок, коры, что и  загрязняет  нашу природу. </vt:lpstr>
      <vt:lpstr>На нашей улице многие соседи уже пользуются такими дровами. Они очень довольны ими, так как от них нет мусора, грязи, и хорошо горят и выделяют много тепла.  </vt:lpstr>
      <vt:lpstr>20%-отапливают евродровами. 20%  отапливают дома электрическими обогревателями. 30%  отапливают дома и евродровами и обычными дровами. 30%  отапливают своё жильё дровами.</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Пользователь</dc:creator>
  <cp:lastModifiedBy>Пользователь</cp:lastModifiedBy>
  <cp:revision>55</cp:revision>
  <dcterms:created xsi:type="dcterms:W3CDTF">2024-02-28T12:02:56Z</dcterms:created>
  <dcterms:modified xsi:type="dcterms:W3CDTF">2024-03-10T05:15:36Z</dcterms:modified>
</cp:coreProperties>
</file>