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77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046420-212D-6719-C939-B60A9D06110D}" v="48" dt="2024-02-25T06:34:31.386"/>
    <p1510:client id="{239FF935-740C-3F7F-2642-4D8CD9F41CCB}" v="76" dt="2024-02-25T07:55:50.522"/>
    <p1510:client id="{7023EAD8-1EF8-5699-3695-D23189F1E10C}" v="12" dt="2024-02-24T16:58:52.424"/>
    <p1510:client id="{BA89D508-FB21-BEEE-2D06-F919B274561F}" v="648" dt="2024-02-24T16:54:27.325"/>
    <p1510:client id="{FA6BD8D8-0554-170B-E834-F5295B2E065C}" v="45" dt="2024-02-24T07:58:20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-1464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8">
            <a:extLst>
              <a:ext uri="{FF2B5EF4-FFF2-40B4-BE49-F238E27FC236}">
                <a16:creationId xmlns:a16="http://schemas.microsoft.com/office/drawing/2014/main" xmlns="" id="{8555C5B3-193A-4749-9AFD-682E53CDDE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10">
            <a:extLst>
              <a:ext uri="{FF2B5EF4-FFF2-40B4-BE49-F238E27FC236}">
                <a16:creationId xmlns:a16="http://schemas.microsoft.com/office/drawing/2014/main" xmlns="" id="{2EAE06A6-F76A-41C9-827A-C561B0044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12">
            <a:extLst>
              <a:ext uri="{FF2B5EF4-FFF2-40B4-BE49-F238E27FC236}">
                <a16:creationId xmlns:a16="http://schemas.microsoft.com/office/drawing/2014/main" xmlns="" id="{89F9D4E8-0639-444B-949B-9518585061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14">
            <a:extLst>
              <a:ext uri="{FF2B5EF4-FFF2-40B4-BE49-F238E27FC236}">
                <a16:creationId xmlns:a16="http://schemas.microsoft.com/office/drawing/2014/main" xmlns="" id="{7E3DA7A2-ED70-4BBA-AB72-00AD461FA4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3830" y="713089"/>
            <a:ext cx="5601954" cy="1563765"/>
          </a:xfrm>
        </p:spPr>
        <p:txBody>
          <a:bodyPr anchor="b">
            <a:normAutofit fontScale="90000"/>
          </a:bodyPr>
          <a:lstStyle/>
          <a:p>
            <a:pPr algn="l"/>
            <a:r>
              <a:rPr lang="ru-RU" sz="3000" b="1" dirty="0">
                <a:solidFill>
                  <a:srgbClr val="FFFFFF"/>
                </a:solidFill>
                <a:latin typeface="Times New Roman"/>
                <a:ea typeface="+mj-lt"/>
                <a:cs typeface="+mj-lt"/>
              </a:rPr>
              <a:t>Проект по приобретению интерактивной доски для воспитанников </a:t>
            </a:r>
            <a:r>
              <a:rPr lang="ru-RU" sz="3000" b="1" dirty="0" err="1">
                <a:solidFill>
                  <a:srgbClr val="FFFFFF"/>
                </a:solidFill>
                <a:latin typeface="Times New Roman"/>
                <a:ea typeface="+mj-lt"/>
                <a:cs typeface="+mj-lt"/>
              </a:rPr>
              <a:t>Панаевской</a:t>
            </a:r>
            <a:r>
              <a:rPr lang="ru-RU" sz="3000" b="1" dirty="0">
                <a:solidFill>
                  <a:srgbClr val="FFFFFF"/>
                </a:solidFill>
                <a:latin typeface="Times New Roman"/>
                <a:ea typeface="+mj-lt"/>
                <a:cs typeface="+mj-lt"/>
              </a:rPr>
              <a:t> школы -интернат</a:t>
            </a:r>
            <a:endParaRPr lang="ru-RU" sz="3000" b="1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3" name="Rectangle 16">
            <a:extLst>
              <a:ext uri="{FF2B5EF4-FFF2-40B4-BE49-F238E27FC236}">
                <a16:creationId xmlns:a16="http://schemas.microsoft.com/office/drawing/2014/main" xmlns="" id="{FC485432-3647-4218-B5D3-15D3FA222B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751" y="4202263"/>
            <a:ext cx="4853736" cy="2465238"/>
          </a:xfrm>
        </p:spPr>
        <p:txBody>
          <a:bodyPr anchor="t">
            <a:normAutofit lnSpcReduction="10000"/>
          </a:bodyPr>
          <a:lstStyle/>
          <a:p>
            <a:pPr algn="l"/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Выполнили воспитанники 4 группы 3б класс:</a:t>
            </a:r>
          </a:p>
          <a:p>
            <a:pPr algn="l"/>
            <a:r>
              <a:rPr lang="ru-RU"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Сусой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Егор Дмитриевич</a:t>
            </a:r>
          </a:p>
          <a:p>
            <a:pPr algn="l"/>
            <a:r>
              <a:rPr lang="ru-RU"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Кондыгин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Илья Юрьевич</a:t>
            </a:r>
          </a:p>
          <a:p>
            <a:pPr algn="l"/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Пырирко Тимур Денисович</a:t>
            </a:r>
          </a:p>
          <a:p>
            <a:pPr algn="l"/>
            <a:r>
              <a:rPr lang="ru-RU"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Лаптандер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Ольга Евгеньевна</a:t>
            </a:r>
          </a:p>
          <a:p>
            <a:pPr algn="l"/>
            <a:r>
              <a:rPr lang="ru-RU"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Сэротэтто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Ирина Станиславовна</a:t>
            </a:r>
          </a:p>
          <a:p>
            <a:pPr algn="l"/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Руководитель:</a:t>
            </a:r>
          </a:p>
          <a:p>
            <a:pPr algn="l"/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Хороля Елена Петровна</a:t>
            </a:r>
          </a:p>
          <a:p>
            <a:pPr algn="l"/>
            <a:endParaRPr lang="ru-RU" sz="1400" b="1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l"/>
            <a:endParaRPr lang="ru-RU" sz="1400" b="1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4" name="Oval 18">
            <a:extLst>
              <a:ext uri="{FF2B5EF4-FFF2-40B4-BE49-F238E27FC236}">
                <a16:creationId xmlns:a16="http://schemas.microsoft.com/office/drawing/2014/main" xmlns="" id="{F4AFDDCA-6ABA-4D23-8A5C-1BF0F43081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панель (мультиборд) ITL — MEDINAT — конструктор роботов в  Минске">
            <a:extLst>
              <a:ext uri="{FF2B5EF4-FFF2-40B4-BE49-F238E27FC236}">
                <a16:creationId xmlns:a16="http://schemas.microsoft.com/office/drawing/2014/main" xmlns="" id="{9A9CB9D3-3709-611B-4767-286E42747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59" y="2670025"/>
            <a:ext cx="3737164" cy="15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8">
            <a:extLst>
              <a:ext uri="{FF2B5EF4-FFF2-40B4-BE49-F238E27FC236}">
                <a16:creationId xmlns:a16="http://schemas.microsoft.com/office/drawing/2014/main" xmlns="" id="{4F7EBAE4-9945-4473-9E34-B2C66EA0F0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5F10F7-193E-39CB-F177-14A3FBD63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Улучшение визуализации и понимания материала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7426E9-A5C5-209B-4D34-4C6DCED96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7972"/>
            <a:ext cx="4695688" cy="40089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Интерактивная доска значительно улучшает визуализацию и понимание материала благодаря своим возможностям. Она позволяет визуализировать сложные концепции и процессы с помощью графиков, диаграмм, иллюстраций и анимаций. Это помогает учащимся лучше усвоить информацию, стимулирует их воображение и позволяет лучше запомнить учебный материал.</a:t>
            </a:r>
            <a:endParaRPr lang="ru-RU" sz="20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Интерактивная доска для школы против традиционного образования. Екатеринбург">
            <a:extLst>
              <a:ext uri="{FF2B5EF4-FFF2-40B4-BE49-F238E27FC236}">
                <a16:creationId xmlns:a16="http://schemas.microsoft.com/office/drawing/2014/main" xmlns="" id="{6C9A4133-D9C2-B5C5-6C30-B20E0E8313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0" r="-1" b="-1"/>
          <a:stretch/>
        </p:blipFill>
        <p:spPr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23" name="!!Arc">
            <a:extLst>
              <a:ext uri="{FF2B5EF4-FFF2-40B4-BE49-F238E27FC236}">
                <a16:creationId xmlns:a16="http://schemas.microsoft.com/office/drawing/2014/main" xmlns="" id="{70BEB1E7-2F88-40BC-B73D-42E5B6F80B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!!Oval">
            <a:extLst>
              <a:ext uri="{FF2B5EF4-FFF2-40B4-BE49-F238E27FC236}">
                <a16:creationId xmlns:a16="http://schemas.microsoft.com/office/drawing/2014/main" xmlns="" id="{A7B99495-F43F-4D80-A44F-2CB4764EB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87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xmlns="" id="{2EB492CD-616E-47F8-933B-5E2D952A05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Arc 10">
            <a:extLst>
              <a:ext uri="{FF2B5EF4-FFF2-40B4-BE49-F238E27FC236}">
                <a16:creationId xmlns:a16="http://schemas.microsoft.com/office/drawing/2014/main" xmlns="" id="{59383CF9-23B5-4335-9B21-1791C4CF1C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B13A9B-0178-FF54-246E-62B87CB07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Стимулирование активного участия в уроке и воспитательном процессе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0007FE00-9498-4706-B255-6437B0252C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 descr="Где найти серийный номер интерактивной доски или другого продукта SMART? /  Вопросы-ответы / EdGuru.RU">
            <a:extLst>
              <a:ext uri="{FF2B5EF4-FFF2-40B4-BE49-F238E27FC236}">
                <a16:creationId xmlns:a16="http://schemas.microsoft.com/office/drawing/2014/main" xmlns="" id="{D07BEEBD-5CE8-B2EF-C234-0C494B018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82" y="1144974"/>
            <a:ext cx="4777381" cy="339947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6867E5-D750-9258-B0E0-623D9546D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5854" y="2344848"/>
            <a:ext cx="5458838" cy="41925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Интерактивная доска способствует активному участию в уроке и воспитательном процессе. Благодаря возможности взаимодействия с контентом, учащиеся могут выражать свои мысли, задавать вопросы, решать задания и участвовать в дискуссиях. Это не только повышает уровень вовлеченности и мотивации учащихся, но и способствует развитию коммуникативных навыков, критического мышления и творческого потенциала.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740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xmlns="" id="{D1D34770-47A8-402C-AF23-2B653F2D88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D09B4-3760-D3EB-62AC-8D90E0613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Влияние на обучение и развитие воспитанников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F4F669-8F87-6A1D-C382-751A0F242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Использование интерактивной доски способствует повышению эффективности учебного процесса, активизирует внимание и интерес учащихся к урокам, а также развивает их критическое мышление, коммуникативные и творческие способности. Благодаря инновационным возможностям доски, образовательные занятия становятся более интерактивными, увлекательными и привлекательными, что способствует успешному обучению и развитию каждого воспитанника.</a:t>
            </a:r>
            <a:endParaRPr lang="ru-RU" sz="20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Оправдывают ли интерактивные доски свою стоимость? — Дидактор">
            <a:extLst>
              <a:ext uri="{FF2B5EF4-FFF2-40B4-BE49-F238E27FC236}">
                <a16:creationId xmlns:a16="http://schemas.microsoft.com/office/drawing/2014/main" xmlns="" id="{31D1651C-6901-94E0-842F-0E192BF48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12" r="16289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76983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Особенности работы с интерактивной доской на уроке">
            <a:extLst>
              <a:ext uri="{FF2B5EF4-FFF2-40B4-BE49-F238E27FC236}">
                <a16:creationId xmlns:a16="http://schemas.microsoft.com/office/drawing/2014/main" xmlns="" id="{C7579B64-08A6-88A5-BF40-4B8507F257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02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75E138-CF0E-DF2D-9D9A-051A62322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880" y="4720"/>
            <a:ext cx="4295864" cy="1899912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Повышение мотивации к обучению и активной деятельности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4402D5-0790-2786-B1E3-ECCCBC356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8934" y="2022308"/>
            <a:ext cx="4460621" cy="458714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    Интерактивная доска играет ключевую роль в повышении мотивации воспитанников к обучению и активной деятельности. Благодаря возможности взаимодействия с интерактивным контентом, дети получают больше удовольствия от учебного процесса, чувствуют себя более вовлеченными и заинтересованными в учении. Это способствует улучшению результатов обучения, формированию позитивного отношения к учебе и развитию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самомотивации</a:t>
            </a:r>
            <a:r>
              <a:rPr lang="ru-RU" sz="2000" dirty="0">
                <a:latin typeface="Times New Roman"/>
                <a:ea typeface="+mn-lt"/>
                <a:cs typeface="+mn-lt"/>
              </a:rPr>
              <a:t>.</a:t>
            </a:r>
            <a:r>
              <a:rPr lang="en-US" dirty="0">
                <a:latin typeface="Times New Roman"/>
              </a:rPr>
              <a:t/>
            </a:r>
            <a:br>
              <a:rPr lang="en-US" dirty="0">
                <a:latin typeface="Times New Roman"/>
              </a:rPr>
            </a:br>
            <a:endParaRPr lang="en-US"/>
          </a:p>
          <a:p>
            <a:pPr marL="0" indent="0">
              <a:buNone/>
            </a:pPr>
            <a:endParaRPr lang="ru-RU"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6067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доска в классе. Преимущества и трудности использования">
            <a:extLst>
              <a:ext uri="{FF2B5EF4-FFF2-40B4-BE49-F238E27FC236}">
                <a16:creationId xmlns:a16="http://schemas.microsoft.com/office/drawing/2014/main" xmlns="" id="{7E19A5CC-886A-F9C9-FFFB-8694893977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25" r="1425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BF34B7-D588-AA65-2062-4B89654C8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7698" y="508690"/>
            <a:ext cx="4186623" cy="1899912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Создание комфортной и стимулирующей образовательной среды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E16DF7-4672-5867-3EF0-426C89A9C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7697" y="2500463"/>
            <a:ext cx="4308102" cy="426180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Использование интерактивной доски помогает сделать учебный процесс более интересным, разнообразным и доступным для каждого учащегося. Возможность взаимодействия с контентом позволяет адаптировать обучающие материалы под индивидуальные потребности и способности детей. Создание такой образовательной среды является важным условием для развития личности и достижения успехов в учебе.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7189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26">
            <a:extLst>
              <a:ext uri="{FF2B5EF4-FFF2-40B4-BE49-F238E27FC236}">
                <a16:creationId xmlns:a16="http://schemas.microsoft.com/office/drawing/2014/main" xmlns="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FF1B9F-D96B-80F6-103C-4FF1055EA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Процесс обучения персонала и подготовка к внедрению новых технологий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43" name="Oval 28">
            <a:extLst>
              <a:ext uri="{FF2B5EF4-FFF2-40B4-BE49-F238E27FC236}">
                <a16:creationId xmlns:a16="http://schemas.microsoft.com/office/drawing/2014/main" xmlns="" id="{C1F06963-6374-4B48-844F-071A9BAAAE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Как подключить интерактивную доску">
            <a:extLst>
              <a:ext uri="{FF2B5EF4-FFF2-40B4-BE49-F238E27FC236}">
                <a16:creationId xmlns:a16="http://schemas.microsoft.com/office/drawing/2014/main" xmlns="" id="{B7A62873-C788-F2B9-EA08-061954996E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5748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44" name="!!plus graphic">
            <a:extLst>
              <a:ext uri="{FF2B5EF4-FFF2-40B4-BE49-F238E27FC236}">
                <a16:creationId xmlns:a16="http://schemas.microsoft.com/office/drawing/2014/main" xmlns="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!!circle graphic">
            <a:extLst>
              <a:ext uri="{FF2B5EF4-FFF2-40B4-BE49-F238E27FC236}">
                <a16:creationId xmlns:a16="http://schemas.microsoft.com/office/drawing/2014/main" xmlns="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3D0A57-33F7-9DE7-B996-32FC4F0C0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747862"/>
            <a:ext cx="4626368" cy="313474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Процесс обучения и подготовки персонала включает в себя ознакомление с основными функциями и возможностями доски, обучение методике работы с интерактивным контентом, а также проведение практических занятий и тренингов. Эффективное обучение персонала обеспечит успешное внедрение новых технологий и максимальную эффективность их использования в образовательном процессе.</a:t>
            </a:r>
            <a:endParaRPr lang="ru-RU" sz="2000">
              <a:solidFill>
                <a:schemeClr val="tx1">
                  <a:alpha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6" name="!!dot graphic">
            <a:extLst>
              <a:ext uri="{FF2B5EF4-FFF2-40B4-BE49-F238E27FC236}">
                <a16:creationId xmlns:a16="http://schemas.microsoft.com/office/drawing/2014/main" xmlns="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7" name="!!Straight Connector">
            <a:extLst>
              <a:ext uri="{FF2B5EF4-FFF2-40B4-BE49-F238E27FC236}">
                <a16:creationId xmlns:a16="http://schemas.microsoft.com/office/drawing/2014/main" xmlns="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180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ые панели (мультиборды) для школ">
            <a:extLst>
              <a:ext uri="{FF2B5EF4-FFF2-40B4-BE49-F238E27FC236}">
                <a16:creationId xmlns:a16="http://schemas.microsoft.com/office/drawing/2014/main" xmlns="" id="{A102B88F-885C-C9FA-522A-B779063AC2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4" r="-1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B1D76B-BF2D-40B7-7B65-C507B3CDE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2015" y="313638"/>
            <a:ext cx="4100216" cy="1899912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Предполагаемые позитивные изменения в учебном и воспитательном процессе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FEB5DC-C5E7-4874-A36B-77DCEA7F3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556" y="2382714"/>
            <a:ext cx="4306161" cy="43091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Внедрение интерактивной доски предполагает ряд позитивных изменений в учебном и воспитательном процессе. Это включает в себя улучшение визуализации и понимания учебного материала, повышение мотивации учащихся к обучению и активной деятельности, стимулирование развития критического мышления и творческих способностей, а также создание комфортной и стимулирующей образовательной среды. 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830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доска на уроке. Советы учителя">
            <a:extLst>
              <a:ext uri="{FF2B5EF4-FFF2-40B4-BE49-F238E27FC236}">
                <a16:creationId xmlns:a16="http://schemas.microsoft.com/office/drawing/2014/main" xmlns="" id="{3492EFD5-C263-0231-0B7B-5615AA9C11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36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74F917-F35D-877D-D726-FA032D99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4131406" cy="1656956"/>
          </a:xfrm>
        </p:spPr>
        <p:txBody>
          <a:bodyPr>
            <a:normAutofit fontScale="90000"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Улучшение успеваемости и активности воспитанников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951376-9176-8DA7-ECA9-DF48EC106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191245"/>
            <a:ext cx="4462710" cy="412928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Внедрение интерактивной доски способствует значительному улучшению успеваемости и активности воспитанников. Использование новых технологий делает учебный процесс более интересным и привлекательным для учащихся, что ведет к повышению их мотивации и вовлеченности в учебу. В результате наблюдается значительное улучшение учебных показателей и активности воспитанников, что важно для успешного обучения и развития личности.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8557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Типы интерактивных досок | Блог ГК-ХТ">
            <a:extLst>
              <a:ext uri="{FF2B5EF4-FFF2-40B4-BE49-F238E27FC236}">
                <a16:creationId xmlns:a16="http://schemas.microsoft.com/office/drawing/2014/main" xmlns="" id="{10324606-6059-58C9-F4DF-C4C7D12507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10804B-7B60-0474-2D7B-FDC46BF9F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Развитие профессиональных навыков педагогов и воспитателей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959667-8F4A-C9F3-6520-995CF4082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4045" y="2268549"/>
            <a:ext cx="4838188" cy="443850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Внедрение интерактивной доски способствует развитию профессиональных навыков педагогов и воспитателей. Обучение работе с новыми технологиями помогает учителям и воспитателям расширить свой методический арсенал, совершенствовать методы обучения и воспитания, адаптировать учебный материал под потребности каждого ученика. Это повышает качество образования и эффективность педагогической работы, способствуя развитию компетенций и профессионального роста педагогического коллектива.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7604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27EE93-968F-39D8-ECE1-1E03CD99E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3328" y="299652"/>
            <a:ext cx="4172383" cy="1616203"/>
          </a:xfrm>
        </p:spPr>
        <p:txBody>
          <a:bodyPr anchor="b"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Подведение итогов и обобщение основных моментов презентации</a:t>
            </a:r>
            <a:endParaRPr lang="ru-RU" sz="3000" b="1">
              <a:latin typeface="Times New Roman"/>
              <a:cs typeface="Times New Roman"/>
            </a:endParaRPr>
          </a:p>
        </p:txBody>
      </p:sp>
      <p:pic>
        <p:nvPicPr>
          <p:cNvPr id="4" name="Рисунок 3" descr="ПАНАЕВСКАЯ АКАДЕМИЯ 2024 | ВКонтакте">
            <a:extLst>
              <a:ext uri="{FF2B5EF4-FFF2-40B4-BE49-F238E27FC236}">
                <a16:creationId xmlns:a16="http://schemas.microsoft.com/office/drawing/2014/main" xmlns="" id="{32B7BE85-AB4C-9A4E-3BCE-FEC41C94D3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46" r="19555" b="-1"/>
          <a:stretch/>
        </p:blipFill>
        <p:spPr>
          <a:xfrm>
            <a:off x="555201" y="697933"/>
            <a:ext cx="6681462" cy="525897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5E3D25-FA98-DDD2-7355-052E09CBD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3329" y="1870867"/>
            <a:ext cx="4448469" cy="47509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В данной презентации мы рассмотрели значимость внедрения интерактивной доски в образовательный процесс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Панаевской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школы-интерната. Мы осветили преимущества данной технологии, включая повышение мотивации учащихся, улучшение успеваемости, развитие профессиональных навыков педагогов, а также создание комфортной образовательной среды. Внедрение интерактивной доски представляет собой значимый шаг в развитии образования, содействует улучшению качества обучения и воспитания, а также подготовке воспитанников к успешной жизни. </a:t>
            </a:r>
          </a:p>
        </p:txBody>
      </p:sp>
      <p:grpSp>
        <p:nvGrpSpPr>
          <p:cNvPr id="35" name="Group 30">
            <a:extLst>
              <a:ext uri="{FF2B5EF4-FFF2-40B4-BE49-F238E27FC236}">
                <a16:creationId xmlns:a16="http://schemas.microsoft.com/office/drawing/2014/main" xmlns="" id="{31C49F18-8757-4E87-5C2E-9D6D7B82BA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25C84D91-E5BF-B919-ACEF-4A25262CEE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2">
              <a:extLst>
                <a:ext uri="{FF2B5EF4-FFF2-40B4-BE49-F238E27FC236}">
                  <a16:creationId xmlns:a16="http://schemas.microsoft.com/office/drawing/2014/main" xmlns="" id="{DD889E38-27CA-E23F-B646-8D7B4BB17D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3986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xmlns="" id="{A2679492-7988-4050-9056-5424444524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BD81AB-AEFA-B95D-B62A-684BF982E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1048" y="501651"/>
            <a:ext cx="4417426" cy="611908"/>
          </a:xfrm>
        </p:spPr>
        <p:txBody>
          <a:bodyPr anchor="b"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Введение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xmlns="" id="{B091B163-7D61-4891-ABCF-5C13D9C418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доска ActivBoard 10 Touch для школы, цена, характеристики -  Promethean інтерактивні панелі для освіти">
            <a:extLst>
              <a:ext uri="{FF2B5EF4-FFF2-40B4-BE49-F238E27FC236}">
                <a16:creationId xmlns:a16="http://schemas.microsoft.com/office/drawing/2014/main" xmlns="" id="{B8EDFFBF-3101-145F-B47B-2A44C8AA4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3" y="1714567"/>
            <a:ext cx="5221625" cy="342886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8E2F56-6A83-FA9D-58D7-50DA12869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626" y="1674095"/>
            <a:ext cx="4854373" cy="472642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Проект по приобретению интерактивной доски для воспитанников </a:t>
            </a:r>
            <a:r>
              <a:rPr lang="ru-RU" sz="2000" dirty="0" err="1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Панаевской</a:t>
            </a:r>
            <a:r>
              <a:rPr lang="ru-RU" sz="2000" dirty="0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 школы-интерната направлен на совершенствование воспитательного процесса и обогащение образовательного опыта учащихся. Этот проект призван обеспечить современные образовательные методики и создать комфортную обучающую среду для развития навыков и знаний детей.</a:t>
            </a:r>
            <a:endParaRPr lang="ru-RU" sz="2000" dirty="0">
              <a:solidFill>
                <a:schemeClr val="tx1">
                  <a:alpha val="80000"/>
                </a:schemeClr>
              </a:solidFill>
              <a:latin typeface="Times New Roman"/>
              <a:cs typeface="Times New Roman"/>
            </a:endParaRPr>
          </a:p>
        </p:txBody>
      </p:sp>
      <p:cxnSp>
        <p:nvCxnSpPr>
          <p:cNvPr id="23" name="Straight Connector 12">
            <a:extLst>
              <a:ext uri="{FF2B5EF4-FFF2-40B4-BE49-F238E27FC236}">
                <a16:creationId xmlns:a16="http://schemas.microsoft.com/office/drawing/2014/main" xmlns="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224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>
            <a:extLst>
              <a:ext uri="{FF2B5EF4-FFF2-40B4-BE49-F238E27FC236}">
                <a16:creationId xmlns:a16="http://schemas.microsoft.com/office/drawing/2014/main" xmlns="" id="{D7A453D2-15D8-4403-815F-291FA16340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xmlns="" id="{8161EA6B-09CA-445B-AB0D-8DF76FA92D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12">
            <a:extLst>
              <a:ext uri="{FF2B5EF4-FFF2-40B4-BE49-F238E27FC236}">
                <a16:creationId xmlns:a16="http://schemas.microsoft.com/office/drawing/2014/main" xmlns="" id="{1EA1DAFF-CECA-492F-BFA1-22C64956B8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2075420"/>
            <a:ext cx="12048729" cy="4093306"/>
            <a:chOff x="1" y="2075420"/>
            <a:chExt cx="12048729" cy="409330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5D3D3744-142C-4653-90AB-546FE6B849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14">
              <a:extLst>
                <a:ext uri="{FF2B5EF4-FFF2-40B4-BE49-F238E27FC236}">
                  <a16:creationId xmlns:a16="http://schemas.microsoft.com/office/drawing/2014/main" xmlns="" id="{0BC69CAC-820B-41BA-BFCA-79B4557683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15">
              <a:extLst>
                <a:ext uri="{FF2B5EF4-FFF2-40B4-BE49-F238E27FC236}">
                  <a16:creationId xmlns:a16="http://schemas.microsoft.com/office/drawing/2014/main" xmlns="" id="{3D205E7A-88AB-4C4B-B8D1-5A76AA878B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D4286E9-8501-4EBF-874C-74897B4B6F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45586ADC-910E-45C9-BAB4-CB0EFBEE5B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DAB594C5-5BB0-49AE-8AAC-AE40A6F8A3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8114C98-A349-4111-A123-E8EAB86ABE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10438146" y="1042605"/>
            <a:ext cx="2796461" cy="7112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670FB431-AE18-414D-92F4-1D12D1991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1259539" y="317578"/>
            <a:ext cx="548640" cy="549007"/>
            <a:chOff x="7029447" y="3514725"/>
            <a:chExt cx="1285875" cy="54900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24467063-D74E-4D42-8790-B9F6D69584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A1D19BAC-1681-47BC-AAF5-92FAFFF6F4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94347C2B-E846-452C-97AA-7E254FC1CE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10EA2B35-7959-4C2A-84AA-FF5D94FEDE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Рисунок 3" descr="ПАНАЕВСКАЯ АКАДЕМИЯ | ВКонтакте">
            <a:extLst>
              <a:ext uri="{FF2B5EF4-FFF2-40B4-BE49-F238E27FC236}">
                <a16:creationId xmlns:a16="http://schemas.microsoft.com/office/drawing/2014/main" xmlns="" id="{DE6D2CCE-D7F0-3348-923E-B3CCEB9EA5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09" r="1" b="8761"/>
          <a:stretch/>
        </p:blipFill>
        <p:spPr>
          <a:xfrm>
            <a:off x="626590" y="317578"/>
            <a:ext cx="10851111" cy="350843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AF19A774-30A5-488B-9BAF-629C644029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rot="16200000">
            <a:off x="474192" y="482489"/>
            <a:ext cx="304800" cy="429768"/>
            <a:chOff x="215328" y="-46937"/>
            <a:chExt cx="304800" cy="2773841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291EBF88-5B98-4258-A542-14C3AF2E52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8FBC2D58-9E3C-490D-BD7A-61EF07EA79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B6CF1BB4-1C1D-4EDE-BA26-0243FCF83BB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00C83729-E02F-4512-AFE7-F4792228BD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E2D3D3F2-ABBB-4453-B1C5-1BEBF7E4DD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-1" y="6140785"/>
            <a:ext cx="6095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8214E4A5-A0D2-42C4-8D14-D2A7E495F0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rot="5400000">
            <a:off x="616345" y="5940560"/>
            <a:ext cx="1285875" cy="549007"/>
            <a:chOff x="7029447" y="3514725"/>
            <a:chExt cx="1285875" cy="549007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7494D7A0-6B21-41E8-A7D3-0033BBB791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1E141D7D-32B0-448E-A666-EA8703AFCF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8D87E268-6345-420F-8B97-B37ED04100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35E1622E-7FA6-4760-A2BF-A8105EBF7BB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52721D-DF9C-A44F-8134-2A60EBD50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018137"/>
            <a:ext cx="2614365" cy="2118543"/>
          </a:xfrm>
          <a:noFill/>
        </p:spPr>
        <p:txBody>
          <a:bodyPr anchor="t">
            <a:norm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  <a:t>Заключение</a:t>
            </a:r>
            <a:endParaRPr lang="ru-RU" sz="3000" b="1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F1255B-030B-FBF5-1D58-30EF2D62F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4255" y="4018143"/>
            <a:ext cx="8512277" cy="2527164"/>
          </a:xfrm>
          <a:noFill/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Внедрение интерактивной доски в образовательный процесс </a:t>
            </a:r>
            <a:r>
              <a:rPr lang="ru-RU" sz="2000" dirty="0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Панаевской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школы-интерната представляет собой важный шаг в совершенствовании обучения и воспитания воспитанников. Это инновационное решение способствует созданию увлекательной и эффективной образовательной среды, стимулирует активное взаимодействие и развитие каждого учащегося, а также помогает совершенствовать профессиональные навыки педагогов и воспитателей. Внедрение интерактивной доски открывает новые возможности для успешного обучения и развития воспитанников, содействует формированию их личностных качеств и обеспечивает подготовку к активной жизненной деятельности.</a:t>
            </a:r>
            <a:endParaRPr lang="ru-RU"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4466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Кочевые школы Якутии,иx особенности">
            <a:extLst>
              <a:ext uri="{FF2B5EF4-FFF2-40B4-BE49-F238E27FC236}">
                <a16:creationId xmlns:a16="http://schemas.microsoft.com/office/drawing/2014/main" xmlns="" id="{21CD997A-A756-A73A-5CF4-8DC71F1B3B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68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ECF3E6-FD2D-927F-BDA3-98DEC01DA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US" sz="3100" dirty="0"/>
              <a:t/>
            </a:r>
            <a:br>
              <a:rPr lang="en-US" sz="3100" dirty="0"/>
            </a:br>
            <a:r>
              <a:rPr lang="ru-RU" sz="3000" b="1" dirty="0">
                <a:latin typeface="Times New Roman"/>
                <a:ea typeface="+mj-lt"/>
                <a:cs typeface="+mj-lt"/>
              </a:rPr>
              <a:t>Общая характеристика школы-интерната</a:t>
            </a:r>
            <a:endParaRPr lang="en-US" sz="3000" b="1">
              <a:latin typeface="Times New Roman"/>
              <a:ea typeface="+mj-lt"/>
              <a:cs typeface="+mj-lt"/>
            </a:endParaRPr>
          </a:p>
          <a:p>
            <a:endParaRPr lang="en-US" sz="3000" b="1" dirty="0">
              <a:latin typeface="Times New Roman"/>
              <a:cs typeface="Times New Roman"/>
            </a:endParaRPr>
          </a:p>
          <a:p>
            <a:endParaRPr lang="ru-RU" sz="31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DCCEA3C-379A-EB05-D159-1B817C5ED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sz="2000" dirty="0" err="1">
                <a:latin typeface="Times New Roman"/>
                <a:ea typeface="+mn-lt"/>
                <a:cs typeface="+mn-lt"/>
              </a:rPr>
              <a:t>Панаевская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школа-интернат является учебным заведением, предназначенным для обучения и проживания детей с особыми образовательными потребностями. Наша школа стремится к созданию поддерживающей и инклюзивной образовательной среды, где каждый ребенок может раскрыть свой потенциал. 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698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спользование интерактивные доски на уроках в школе, возможности и  преимущества - Делайт 2000">
            <a:extLst>
              <a:ext uri="{FF2B5EF4-FFF2-40B4-BE49-F238E27FC236}">
                <a16:creationId xmlns:a16="http://schemas.microsoft.com/office/drawing/2014/main" xmlns="" id="{EE7FD093-9483-FCB1-F6E5-97DBA253F3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68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D2D898-C219-D63E-B072-F895CCA7D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87" y="365125"/>
            <a:ext cx="4054102" cy="1899912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Описание потребностей воспитанников и воспитателей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9130E1-5071-7DA4-1327-8BA23EFF3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853" y="2434201"/>
            <a:ext cx="3921579" cy="40519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Для воспитанников это включает доступ к инновационным образовательным методикам, увлекательным урокам и возможности активного участия в учебном процессе. Для воспитателей интерактивная доска станет эффективным инструментом создания интересных и адаптированных под каждого ребенка занятий, способствующих их индивидуальному развитию.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5689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доска в Екатеринбурге">
            <a:extLst>
              <a:ext uri="{FF2B5EF4-FFF2-40B4-BE49-F238E27FC236}">
                <a16:creationId xmlns:a16="http://schemas.microsoft.com/office/drawing/2014/main" xmlns="" id="{4689869B-FF6E-830D-AD1E-46DE1FFA3A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15" r="311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17DB70-A8FA-AEE5-B2CB-7F3C39F4E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0044" y="365125"/>
            <a:ext cx="3568189" cy="2187042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Необходимость современных образовательных и воспитательных методик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AD33B7-071D-F442-E91E-F56D4B339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3783" y="2809679"/>
            <a:ext cx="3766972" cy="387528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В связи с постоянными изменениями в образовательной среде и потребностями учащихся, использование инновационных методик становится все более важным. Они позволяют эффективно адаптировать учебный процесс к индивидуальным особенностям каждого ребенка, способствуя их полноценному развитию и успешной адаптации в обществе.</a:t>
            </a:r>
            <a:endParaRPr lang="ru-RU"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360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8">
            <a:extLst>
              <a:ext uri="{FF2B5EF4-FFF2-40B4-BE49-F238E27FC236}">
                <a16:creationId xmlns:a16="http://schemas.microsoft.com/office/drawing/2014/main" xmlns="" id="{12609869-9E80-471B-A487-A53288E0E7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86BA7D-075A-7C35-9A18-E36166F6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Участие интерактивной доски в достижении воспитательных целей</a:t>
            </a:r>
            <a:endParaRPr lang="ru-RU" sz="30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D59B6F-0EF6-DA64-37DD-9BBDE534E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3" y="2405894"/>
            <a:ext cx="5315189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>
                <a:latin typeface="Times New Roman"/>
                <a:ea typeface="+mn-lt"/>
                <a:cs typeface="+mn-lt"/>
              </a:rPr>
              <a:t>Интерактивная доска представляет собой мощный инструмент, способный поддержать воспитательные цели школы-интерната. Ее использование позволяет создавать увлекательные и интерактивные уроки, вовлекая каждого ребенка в обучающий процесс. Благодаря инновационным функциям доски, воспитатели могут адаптировать материал под индивидуальные потребности учащихся, стимулируя их активное участие и развитие.</a:t>
            </a:r>
            <a:endParaRPr lang="ru-RU" sz="2000">
              <a:latin typeface="Times New Roman"/>
              <a:cs typeface="Times New Roman"/>
            </a:endParaRP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xmlns="" id="{7004738A-9D34-43E8-97D2-CA0EED4F8B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xmlns="" id="{B8B8D07F-F13E-443E-BA68-2D26672D76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xmlns="" id="{2813A4FA-24A5-41ED-A534-3807D1B2F3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xmlns="" id="{C3944F27-CA70-4E84-A51A-E6BF895589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Рисунок 3" descr="Интерактивная панель — Блог о видеоконференцсвязи">
            <a:extLst>
              <a:ext uri="{FF2B5EF4-FFF2-40B4-BE49-F238E27FC236}">
                <a16:creationId xmlns:a16="http://schemas.microsoft.com/office/drawing/2014/main" xmlns="" id="{2993B8B3-1594-8C29-7AB3-9D6A1DAE3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967" y="1359681"/>
            <a:ext cx="4170530" cy="4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7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Отличие интерактивной панели от интерактивной доски: возможности  интерактивных панелей">
            <a:extLst>
              <a:ext uri="{FF2B5EF4-FFF2-40B4-BE49-F238E27FC236}">
                <a16:creationId xmlns:a16="http://schemas.microsoft.com/office/drawing/2014/main" xmlns="" id="{9EF89AA0-157C-78C8-86E5-5C39FC7790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5" r="9088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5F2B2-05C7-6CF1-B578-6AD52D98D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444" y="365125"/>
            <a:ext cx="6108188" cy="1251183"/>
          </a:xfrm>
        </p:spPr>
        <p:txBody>
          <a:bodyPr>
            <a:normAutofit/>
          </a:bodyPr>
          <a:lstStyle/>
          <a:p>
            <a:r>
              <a:rPr lang="ru-RU" sz="2800" b="1">
                <a:latin typeface="Times New Roman"/>
                <a:ea typeface="+mj-lt"/>
                <a:cs typeface="+mj-lt"/>
              </a:rPr>
              <a:t>Описание функциональных возможностей интерактивной доски</a:t>
            </a:r>
            <a:endParaRPr lang="ru-RU" sz="28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983BF72-EF28-7826-63C7-109604B27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443" y="1620715"/>
            <a:ext cx="5315296" cy="485487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Основные функций доски:</a:t>
            </a:r>
            <a:endParaRPr lang="ru-RU" sz="2000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Письмо и рисование: возможность писать, рисовать и выделять текст или изображения с помощью специального маркера или пальца.</a:t>
            </a:r>
            <a:endParaRPr lang="ru-RU" sz="2000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Интерактивные приложения: доступ к образовательным приложениям и программам, способствующим активной взаимодействующим с учащимися.</a:t>
            </a:r>
            <a:endParaRPr lang="ru-RU" sz="2000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Мультимедийные возможности: воспроизведение видео и аудиофайлов, отображение изображений и презентаций.</a:t>
            </a:r>
            <a:endParaRPr lang="ru-RU" sz="2000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000" dirty="0">
                <a:latin typeface="Times New Roman"/>
                <a:ea typeface="+mn-lt"/>
                <a:cs typeface="+mn-lt"/>
              </a:rPr>
              <a:t>Интерактивные задания: создание и проведение интерактивных уроков, тестирование знаний учащихся и обратная связь.</a:t>
            </a:r>
            <a:endParaRPr lang="ru-RU" sz="2000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2578305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8">
            <a:extLst>
              <a:ext uri="{FF2B5EF4-FFF2-40B4-BE49-F238E27FC236}">
                <a16:creationId xmlns:a16="http://schemas.microsoft.com/office/drawing/2014/main" xmlns="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DAAFDC-E21C-CC11-3FBC-17EFD0794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193" y="467271"/>
            <a:ext cx="4074196" cy="1776436"/>
          </a:xfrm>
        </p:spPr>
        <p:txBody>
          <a:bodyPr anchor="b">
            <a:normAutofit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Поддержка воспитателей в работе с неуспевающими детьми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40" name="Oval 10">
            <a:extLst>
              <a:ext uri="{FF2B5EF4-FFF2-40B4-BE49-F238E27FC236}">
                <a16:creationId xmlns:a16="http://schemas.microsoft.com/office/drawing/2014/main" xmlns="" id="{C1F06963-6374-4B48-844F-071A9BAAAE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нтерактивная доска для детского сада, купить интерактивную доску в ДОУ,  школу">
            <a:extLst>
              <a:ext uri="{FF2B5EF4-FFF2-40B4-BE49-F238E27FC236}">
                <a16:creationId xmlns:a16="http://schemas.microsoft.com/office/drawing/2014/main" xmlns="" id="{4AD9CBAE-94CA-2681-D324-228FC3EF06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-2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41" name="!!plus graphic">
            <a:extLst>
              <a:ext uri="{FF2B5EF4-FFF2-40B4-BE49-F238E27FC236}">
                <a16:creationId xmlns:a16="http://schemas.microsoft.com/office/drawing/2014/main" xmlns="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!!circle graphic">
            <a:extLst>
              <a:ext uri="{FF2B5EF4-FFF2-40B4-BE49-F238E27FC236}">
                <a16:creationId xmlns:a16="http://schemas.microsoft.com/office/drawing/2014/main" xmlns="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C78771-30C5-DCCC-CA5E-32CE3B46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063" y="2780992"/>
            <a:ext cx="4361325" cy="360961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None/>
            </a:pPr>
            <a:r>
              <a:rPr lang="ru-RU" sz="1700" dirty="0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    </a:t>
            </a:r>
            <a:r>
              <a:rPr lang="ru-RU" sz="2000" dirty="0">
                <a:solidFill>
                  <a:schemeClr val="tx1">
                    <a:alpha val="80000"/>
                  </a:schemeClr>
                </a:solidFill>
                <a:latin typeface="Times New Roman"/>
                <a:ea typeface="+mn-lt"/>
                <a:cs typeface="+mn-lt"/>
              </a:rPr>
              <a:t>Интерактивная доска предоставляет воспитателям эффективный инструмент для работы с неуспевающими детьми. С ее помощью воспитатели могут создавать индивидуальные образовательные программы, проводить интерактивные занятия и адаптировать материал под индивидуальные потребности каждого ученика.</a:t>
            </a:r>
            <a:endParaRPr lang="ru-RU" sz="2000" dirty="0">
              <a:solidFill>
                <a:schemeClr val="tx1">
                  <a:alpha val="80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en-US" sz="1700" dirty="0"/>
              <a:t/>
            </a:r>
            <a:br>
              <a:rPr lang="en-US" sz="1700" dirty="0"/>
            </a:br>
            <a:endParaRPr lang="en-US" sz="1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endParaRPr lang="ru-RU" sz="170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43" name="!!dot graphic">
            <a:extLst>
              <a:ext uri="{FF2B5EF4-FFF2-40B4-BE49-F238E27FC236}">
                <a16:creationId xmlns:a16="http://schemas.microsoft.com/office/drawing/2014/main" xmlns="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4" name="!!Straight Connector">
            <a:extLst>
              <a:ext uri="{FF2B5EF4-FFF2-40B4-BE49-F238E27FC236}">
                <a16:creationId xmlns:a16="http://schemas.microsoft.com/office/drawing/2014/main" xmlns="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493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ABDE0-730A-F4C8-BF13-3A6F7DC5C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3857415" cy="1060149"/>
          </a:xfrm>
        </p:spPr>
        <p:txBody>
          <a:bodyPr anchor="b">
            <a:normAutofit fontScale="90000"/>
          </a:bodyPr>
          <a:lstStyle/>
          <a:p>
            <a:r>
              <a:rPr lang="ru-RU" sz="3000" b="1" dirty="0">
                <a:latin typeface="Times New Roman"/>
                <a:ea typeface="+mj-lt"/>
                <a:cs typeface="+mj-lt"/>
              </a:rPr>
              <a:t>Мероприятия для развития и воспитания</a:t>
            </a:r>
            <a:endParaRPr lang="ru-RU" sz="3000" b="1" dirty="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60203B-CDB0-74DF-06E0-FBE08A9A5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2214260"/>
            <a:ext cx="3672064" cy="37670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1900">
                <a:latin typeface="Times New Roman"/>
                <a:ea typeface="+mn-lt"/>
                <a:cs typeface="+mn-lt"/>
              </a:rPr>
              <a:t>Интерактивная доска также станет незаменимым инструментом для проведения разнообразных мероприятий воспитателями. Они смогут использовать доску для организации интересных профилактических бесед, часов общения, игровых мероприятий и других форм взаимодействия с воспитанниками.</a:t>
            </a:r>
            <a:endParaRPr lang="ru-RU" sz="1900">
              <a:latin typeface="Times New Roman"/>
              <a:cs typeface="Times New Roman"/>
            </a:endParaRPr>
          </a:p>
        </p:txBody>
      </p:sp>
      <p:pic>
        <p:nvPicPr>
          <p:cNvPr id="4" name="Рисунок 3" descr="Интерактивные доски для детских садов: особенности использования">
            <a:extLst>
              <a:ext uri="{FF2B5EF4-FFF2-40B4-BE49-F238E27FC236}">
                <a16:creationId xmlns:a16="http://schemas.microsoft.com/office/drawing/2014/main" xmlns="" id="{F5802E6C-F40E-996C-66EC-9B83E01BD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72" y="1389066"/>
            <a:ext cx="6389346" cy="4089178"/>
          </a:xfrm>
          <a:prstGeom prst="rect">
            <a:avLst/>
          </a:prstGeom>
        </p:spPr>
      </p:pic>
      <p:grpSp>
        <p:nvGrpSpPr>
          <p:cNvPr id="20" name="Group 8">
            <a:extLst>
              <a:ext uri="{FF2B5EF4-FFF2-40B4-BE49-F238E27FC236}">
                <a16:creationId xmlns:a16="http://schemas.microsoft.com/office/drawing/2014/main" xmlns="" id="{6258F736-B256-8039-9DC6-F4E49A5C5A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10B4520A-996E-330C-99DA-69CA4D89E9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10">
              <a:extLst>
                <a:ext uri="{FF2B5EF4-FFF2-40B4-BE49-F238E27FC236}">
                  <a16:creationId xmlns:a16="http://schemas.microsoft.com/office/drawing/2014/main" xmlns="" id="{EC8FA945-E356-695F-18D6-CAD4EF34FE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42550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1007</Words>
  <Application>Microsoft Office PowerPoint</Application>
  <PresentationFormat>Произвольный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Проект по приобретению интерактивной доски для воспитанников Панаевской школы -интернат</vt:lpstr>
      <vt:lpstr>Введение</vt:lpstr>
      <vt:lpstr> Общая характеристика школы-интерната  </vt:lpstr>
      <vt:lpstr>Описание потребностей воспитанников и воспитателей</vt:lpstr>
      <vt:lpstr>Необходимость современных образовательных и воспитательных методик</vt:lpstr>
      <vt:lpstr>Участие интерактивной доски в достижении воспитательных целей</vt:lpstr>
      <vt:lpstr>Описание функциональных возможностей интерактивной доски</vt:lpstr>
      <vt:lpstr>Поддержка воспитателей в работе с неуспевающими детьми</vt:lpstr>
      <vt:lpstr>Мероприятия для развития и воспитания</vt:lpstr>
      <vt:lpstr>Улучшение визуализации и понимания материала</vt:lpstr>
      <vt:lpstr>Стимулирование активного участия в уроке и воспитательном процессе</vt:lpstr>
      <vt:lpstr>Влияние на обучение и развитие воспитанников</vt:lpstr>
      <vt:lpstr>Повышение мотивации к обучению и активной деятельности</vt:lpstr>
      <vt:lpstr>Создание комфортной и стимулирующей образовательной среды</vt:lpstr>
      <vt:lpstr>Процесс обучения персонала и подготовка к внедрению новых технологий</vt:lpstr>
      <vt:lpstr>Предполагаемые позитивные изменения в учебном и воспитательном процессе</vt:lpstr>
      <vt:lpstr>Улучшение успеваемости и активности воспитанников</vt:lpstr>
      <vt:lpstr>Развитие профессиональных навыков педагогов и воспитателей</vt:lpstr>
      <vt:lpstr>Подведение итогов и обобщение основных моментов презентации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Ученик</cp:lastModifiedBy>
  <cp:revision>545</cp:revision>
  <dcterms:created xsi:type="dcterms:W3CDTF">2024-02-24T07:23:55Z</dcterms:created>
  <dcterms:modified xsi:type="dcterms:W3CDTF">2024-03-08T12:17:11Z</dcterms:modified>
</cp:coreProperties>
</file>