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4" r:id="rId3"/>
    <p:sldId id="273" r:id="rId4"/>
    <p:sldId id="275" r:id="rId5"/>
    <p:sldId id="307" r:id="rId6"/>
    <p:sldId id="276" r:id="rId7"/>
    <p:sldId id="277" r:id="rId8"/>
    <p:sldId id="306" r:id="rId9"/>
    <p:sldId id="303" r:id="rId10"/>
    <p:sldId id="30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D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56" y="1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8279-F2BF-45D8-A503-DD4F788589B9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CAC66-4D00-46F5-87E9-0C5F01CA0C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8279-F2BF-45D8-A503-DD4F788589B9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CAC66-4D00-46F5-87E9-0C5F01CA0C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8279-F2BF-45D8-A503-DD4F788589B9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CAC66-4D00-46F5-87E9-0C5F01CA0C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8279-F2BF-45D8-A503-DD4F788589B9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CAC66-4D00-46F5-87E9-0C5F01CA0C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8279-F2BF-45D8-A503-DD4F788589B9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CAC66-4D00-46F5-87E9-0C5F01CA0C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8279-F2BF-45D8-A503-DD4F788589B9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CAC66-4D00-46F5-87E9-0C5F01CA0C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8279-F2BF-45D8-A503-DD4F788589B9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CAC66-4D00-46F5-87E9-0C5F01CA0C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8279-F2BF-45D8-A503-DD4F788589B9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CAC66-4D00-46F5-87E9-0C5F01CA0C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8279-F2BF-45D8-A503-DD4F788589B9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CAC66-4D00-46F5-87E9-0C5F01CA0C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8279-F2BF-45D8-A503-DD4F788589B9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CAC66-4D00-46F5-87E9-0C5F01CA0C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8279-F2BF-45D8-A503-DD4F788589B9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CAC66-4D00-46F5-87E9-0C5F01CA0C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prstClr val="black"/>
              <a:schemeClr val="accent6">
                <a:tint val="45000"/>
                <a:satMod val="400000"/>
              </a:schemeClr>
            </a:duotone>
            <a:lum bright="27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E8279-F2BF-45D8-A503-DD4F788589B9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1CAC66-4D00-46F5-87E9-0C5F01CA0CD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88641"/>
            <a:ext cx="7846640" cy="3411810"/>
          </a:xfrm>
        </p:spPr>
        <p:txBody>
          <a:bodyPr>
            <a:noAutofit/>
          </a:bodyPr>
          <a:lstStyle/>
          <a:p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 русского языка</a:t>
            </a:r>
            <a:b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7200" b="1" dirty="0"/>
              <a:t> </a:t>
            </a:r>
            <a:endParaRPr lang="ru-RU" sz="7200" dirty="0"/>
          </a:p>
        </p:txBody>
      </p:sp>
      <p:pic>
        <p:nvPicPr>
          <p:cNvPr id="5" name="Рисунок 4" descr="https://i.pinimg.com/originals/82/45/d9/8245d999ca7cf3d911d92ec54bd4aa13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284984"/>
            <a:ext cx="7128792" cy="33843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209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Описание: https://fs00.infourok.ru/images/doc/318/317744/1/img26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18" y="0"/>
            <a:ext cx="9087982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avatars.mds.yandex.net/get-zen_doc/1862846/pub_5dca673c24f3107fe31446ff_5dca6f2c4eb2430b60f6d757/scale_120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365104"/>
            <a:ext cx="3168352" cy="2053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kgku_amur.mszn27.ru/sites/files/mszn/kgu/kgkucspnkms/picture/2012/3850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429000"/>
            <a:ext cx="1944215" cy="29899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891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65527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Грамоте учиться-всегда пригодится!</a:t>
            </a:r>
            <a:endParaRPr lang="ru-RU" sz="72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obninsk.poliglotiki.ru/images/site/cache/93/53/9353c66e8d4b45bffe9f9a04587a12ba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924944"/>
            <a:ext cx="5400600" cy="32403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5355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Минута чистописания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5141168"/>
          </a:xfrm>
        </p:spPr>
        <p:txBody>
          <a:bodyPr>
            <a:normAutofit/>
          </a:bodyPr>
          <a:lstStyle/>
          <a:p>
            <a:pPr marL="0" lvl="0" indent="0" algn="ctr">
              <a:buClr>
                <a:srgbClr val="31B6FD"/>
              </a:buClr>
              <a:buSzPct val="100000"/>
              <a:buNone/>
            </a:pPr>
            <a:endParaRPr lang="ru-RU" sz="4400" b="1" dirty="0">
              <a:solidFill>
                <a:srgbClr val="073E87"/>
              </a:solidFill>
              <a:latin typeface="Candara"/>
            </a:endParaRPr>
          </a:p>
          <a:p>
            <a:endParaRPr lang="ru-RU" dirty="0"/>
          </a:p>
        </p:txBody>
      </p:sp>
      <p:pic>
        <p:nvPicPr>
          <p:cNvPr id="5" name="Рисунок 4" descr="https://i.pinimg.com/originals/7c/a1/2e/7ca12e1abaed1a04e667f2003e023bc8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174" y="1124744"/>
            <a:ext cx="2304256" cy="284779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i.pinimg.com/originals/a2/24/20/a224208ebbeef718515667e1690093a9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1" y="332656"/>
            <a:ext cx="1345493" cy="1440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C:\Users\МКШИ-1\Desktop\22-mi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414530"/>
            <a:ext cx="4386065" cy="328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843808" y="3056291"/>
            <a:ext cx="936104" cy="22869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ED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 rot="10800000">
            <a:off x="5436096" y="1772816"/>
            <a:ext cx="1368152" cy="1872208"/>
          </a:xfrm>
          <a:prstGeom prst="triangle">
            <a:avLst/>
          </a:prstGeom>
          <a:solidFill>
            <a:srgbClr val="FED0FF"/>
          </a:solidFill>
          <a:ln>
            <a:solidFill>
              <a:srgbClr val="FED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46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478888" cy="1988840"/>
          </a:xfrm>
        </p:spPr>
        <p:txBody>
          <a:bodyPr>
            <a:normAutofit fontScale="90000"/>
          </a:bodyPr>
          <a:lstStyle/>
          <a:p>
            <a:pPr algn="l">
              <a:spcAft>
                <a:spcPts val="0"/>
              </a:spcAft>
            </a:pPr>
            <a:r>
              <a:rPr lang="ru-RU" sz="4800" b="1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sz="4800" b="1" dirty="0" smtClean="0">
                <a:latin typeface="Times New Roman"/>
                <a:ea typeface="Calibri"/>
                <a:cs typeface="Times New Roman"/>
              </a:rPr>
            </a:br>
            <a:r>
              <a:rPr lang="ru-RU" sz="48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Тема урока: </a:t>
            </a:r>
            <a:r>
              <a:rPr lang="ru-RU" sz="48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Отличие предложения от текста.</a:t>
            </a:r>
            <a:endParaRPr lang="ru-RU" sz="49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12776"/>
            <a:ext cx="8928992" cy="5328592"/>
          </a:xfrm>
        </p:spPr>
        <p:txBody>
          <a:bodyPr>
            <a:normAutofit/>
          </a:bodyPr>
          <a:lstStyle/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	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551837"/>
            <a:ext cx="84249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0000"/>
                </a:solidFill>
                <a:latin typeface="PT Sans"/>
              </a:rPr>
              <a:t>Мы будем говорить о </a:t>
            </a:r>
            <a:r>
              <a:rPr lang="ru-RU" sz="3600" b="1" dirty="0" smtClean="0">
                <a:solidFill>
                  <a:srgbClr val="000000"/>
                </a:solidFill>
                <a:latin typeface="PT Sans"/>
              </a:rPr>
              <a:t>_________ и ______.</a:t>
            </a:r>
          </a:p>
          <a:p>
            <a:r>
              <a:rPr lang="ru-RU" sz="3600" b="1" dirty="0" smtClean="0">
                <a:solidFill>
                  <a:srgbClr val="000000"/>
                </a:solidFill>
                <a:latin typeface="PT Sans"/>
              </a:rPr>
              <a:t>Будем  </a:t>
            </a:r>
            <a:r>
              <a:rPr lang="ru-RU" sz="3600" b="1" dirty="0">
                <a:solidFill>
                  <a:srgbClr val="000000"/>
                </a:solidFill>
                <a:latin typeface="PT Sans"/>
              </a:rPr>
              <a:t>учиться </a:t>
            </a:r>
            <a:r>
              <a:rPr lang="ru-RU" sz="3600" b="1" dirty="0" smtClean="0">
                <a:solidFill>
                  <a:srgbClr val="000000"/>
                </a:solidFill>
                <a:latin typeface="PT Sans"/>
              </a:rPr>
              <a:t>отличать ____  от </a:t>
            </a:r>
          </a:p>
          <a:p>
            <a:r>
              <a:rPr lang="ru-RU" sz="3600" b="1" dirty="0" smtClean="0">
                <a:solidFill>
                  <a:srgbClr val="000000"/>
                </a:solidFill>
                <a:latin typeface="PT Sans"/>
              </a:rPr>
              <a:t>________ .</a:t>
            </a:r>
            <a:endParaRPr lang="ru-RU" sz="3600" b="1" dirty="0">
              <a:solidFill>
                <a:srgbClr val="000000"/>
              </a:solidFill>
              <a:latin typeface="PT Sans"/>
            </a:endParaRPr>
          </a:p>
          <a:p>
            <a:r>
              <a:rPr lang="ru-RU" sz="3600" b="1" dirty="0" smtClean="0">
                <a:solidFill>
                  <a:srgbClr val="000000"/>
                </a:solidFill>
                <a:latin typeface="PT Sans"/>
              </a:rPr>
              <a:t>Делить _______________ .</a:t>
            </a:r>
            <a:endParaRPr lang="ru-RU" sz="3600" dirty="0">
              <a:solidFill>
                <a:srgbClr val="000000"/>
              </a:solidFill>
              <a:latin typeface="PT Sans"/>
            </a:endParaRPr>
          </a:p>
          <a:p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5436096" y="2636912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предложении</a:t>
            </a:r>
            <a:endParaRPr lang="ru-RU" sz="2400" b="1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3212976"/>
            <a:ext cx="1476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тексте</a:t>
            </a:r>
            <a:endParaRPr lang="ru-RU" sz="2800" b="1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28184" y="3736196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текст</a:t>
            </a:r>
            <a:endParaRPr lang="ru-RU" sz="2800" b="1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0593" y="4253175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предложения</a:t>
            </a:r>
            <a:endParaRPr lang="ru-RU" sz="2400" b="1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91270" y="4797152"/>
            <a:ext cx="46445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Book Antiqua" panose="02040602050305030304" pitchFamily="18" charset="0"/>
              </a:rPr>
              <a:t>текст на предложения</a:t>
            </a:r>
          </a:p>
        </p:txBody>
      </p:sp>
    </p:spTree>
    <p:extLst>
      <p:ext uri="{BB962C8B-B14F-4D97-AF65-F5344CB8AC3E}">
        <p14:creationId xmlns:p14="http://schemas.microsoft.com/office/powerpoint/2010/main" val="3211224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8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/>
                <a:ea typeface="Calibri"/>
              </a:rPr>
              <a:t>Проверьте 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4976983"/>
              </p:ext>
            </p:extLst>
          </p:nvPr>
        </p:nvGraphicFramePr>
        <p:xfrm>
          <a:off x="179512" y="2060849"/>
          <a:ext cx="3598793" cy="4176463"/>
        </p:xfrm>
        <a:graphic>
          <a:graphicData uri="http://schemas.openxmlformats.org/drawingml/2006/table">
            <a:tbl>
              <a:tblPr firstRow="1" firstCol="1" bandRow="1"/>
              <a:tblGrid>
                <a:gridCol w="3598793"/>
              </a:tblGrid>
              <a:tr h="3700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Предложение</a:t>
                      </a:r>
                      <a:endParaRPr lang="ru-RU" sz="28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761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Около дома росла маленькая яблонька.</a:t>
                      </a:r>
                      <a:endParaRPr lang="ru-RU" sz="28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212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i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Выражает законченную мысль.</a:t>
                      </a:r>
                      <a:endParaRPr lang="ru-RU" sz="2400" dirty="0">
                        <a:solidFill>
                          <a:srgbClr val="00B05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1016901"/>
              </p:ext>
            </p:extLst>
          </p:nvPr>
        </p:nvGraphicFramePr>
        <p:xfrm>
          <a:off x="3779912" y="2060848"/>
          <a:ext cx="5112568" cy="4176464"/>
        </p:xfrm>
        <a:graphic>
          <a:graphicData uri="http://schemas.openxmlformats.org/drawingml/2006/table">
            <a:tbl>
              <a:tblPr firstRow="1" firstCol="1" bandRow="1"/>
              <a:tblGrid>
                <a:gridCol w="5112568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Текст</a:t>
                      </a:r>
                      <a:endParaRPr lang="ru-RU" sz="28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Около дома росла маленькая яблонька. Поднялся сильный ветер и стал ломать деревце. Саша принёс колья,  подвязал яблоньку. Яблонька была спасена.</a:t>
                      </a:r>
                      <a:r>
                        <a:rPr lang="ru-RU" sz="2800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28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94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995936" y="5013176"/>
            <a:ext cx="403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00B050"/>
                </a:solidFill>
                <a:latin typeface="Book Antiqua" panose="02040602050305030304" pitchFamily="18" charset="0"/>
              </a:rPr>
              <a:t>развивает эту  мысль</a:t>
            </a:r>
            <a:r>
              <a:rPr lang="ru-RU" sz="2400" i="1" dirty="0">
                <a:solidFill>
                  <a:srgbClr val="00B050"/>
                </a:solidFill>
                <a:latin typeface="Book Antiqua" panose="02040602050305030304" pitchFamily="18" charset="0"/>
              </a:rPr>
              <a:t> в двух и более предложениях.</a:t>
            </a:r>
            <a:endParaRPr lang="ru-RU" sz="2400" dirty="0">
              <a:solidFill>
                <a:srgbClr val="00B050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262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с учебником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712968" cy="5616624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MS Mincho"/>
                <a:cs typeface="Times New Roman"/>
              </a:rPr>
              <a:t>стр. 40</a:t>
            </a:r>
            <a:r>
              <a:rPr lang="ru-RU" sz="4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MS Mincho"/>
                <a:cs typeface="Times New Roman"/>
              </a:rPr>
              <a:t> </a:t>
            </a:r>
            <a:r>
              <a:rPr lang="ru-RU" sz="4800" b="1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MS Mincho"/>
                <a:cs typeface="Times New Roman" pitchFamily="18" charset="0"/>
              </a:rPr>
              <a:t>у</a:t>
            </a:r>
            <a:r>
              <a:rPr lang="ru-RU" sz="4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MS Mincho"/>
                <a:cs typeface="Times New Roman" pitchFamily="18" charset="0"/>
              </a:rPr>
              <a:t>пражнение 56.</a:t>
            </a:r>
            <a:endParaRPr lang="ru-RU" sz="4400" b="1" i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MS Mincho"/>
              <a:cs typeface="Times New Roman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endParaRPr lang="ru-RU" sz="44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3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Сведения 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о тексте. 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Предложения </a:t>
            </a:r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выражают законченную мысль. Текст развивает эту мысль в 2-ух и более 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предложениях</a:t>
            </a:r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.</a:t>
            </a:r>
            <a:endParaRPr lang="ru-RU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www.combook.ru/imgrab/0001/11990678_nviss_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0319">
            <a:off x="6920069" y="1274084"/>
            <a:ext cx="1897585" cy="257892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059" y="5301208"/>
            <a:ext cx="1901825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369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91264" cy="908720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MS Mincho"/>
              </a:rPr>
              <a:t>Закрепление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76664"/>
          </a:xfrm>
        </p:spPr>
        <p:txBody>
          <a:bodyPr/>
          <a:lstStyle/>
          <a:p>
            <a:pPr marL="0" indent="0" algn="ctr">
              <a:buNone/>
            </a:pPr>
            <a:endParaRPr lang="ru-RU" sz="4400" b="1" i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MS Mincho"/>
            </a:endParaRPr>
          </a:p>
        </p:txBody>
      </p:sp>
      <p:pic>
        <p:nvPicPr>
          <p:cNvPr id="4" name="Рисунок 3" descr="https://www.combook.ru/imgrab/0001/11990678_nviss_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36209">
            <a:off x="1097026" y="1825431"/>
            <a:ext cx="2483747" cy="3163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img14.postila.ru/resize?w=660&amp;src=%2Fdata%2Ff9%2F55%2F8f%2Fea%2Ff9558fea0f0ec2c4bd243b77aada0a0a031b971e3358563cfd6a5de0972c17d0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84" y="4221088"/>
            <a:ext cx="2272840" cy="20162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7212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856984" cy="6624736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Составь из слов предложения и запиши получившийся текст. 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осени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дни,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холодные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наступили.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в, плавали. жёлтые, лужах,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листья.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н.ебу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низкие,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ползли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по,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тучи.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послышался, птичий, вдруг,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крик.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поднял, журавлей, увидел,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голову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и,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	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Times New Roman"/>
              </a:rPr>
              <a:t>Наступили </a:t>
            </a:r>
            <a: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Times New Roman"/>
              </a:rPr>
              <a:t>холодные дни осени. В лужах плавали жёлтые листья. По небу ползли низкие тучи. Вдруг послышался птичий крик. Я поднял голову и увидел журавлей.</a:t>
            </a:r>
          </a:p>
          <a:p>
            <a:endParaRPr lang="ru-RU" dirty="0"/>
          </a:p>
        </p:txBody>
      </p:sp>
      <p:pic>
        <p:nvPicPr>
          <p:cNvPr id="5" name="Рисунок 4" descr="https://img14.postila.ru/resize?w=660&amp;src=%2Fdata%2Ff9%2F55%2F8f%2Fea%2Ff9558fea0f0ec2c4bd243b77aada0a0a031b971e3358563cfd6a5de0972c17d0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420887"/>
            <a:ext cx="1912487" cy="15761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81001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static.my-shop.ru/product/3/316/315553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076056" y="1268760"/>
            <a:ext cx="33843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MS Mincho"/>
              </a:rPr>
              <a:t>стр.40(правило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MS Mincho"/>
              </a:rPr>
              <a:t>),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MS Mincho"/>
              </a:rPr>
              <a:t>упр.57.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76056" y="2204865"/>
            <a:ext cx="360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/>
                <a:ea typeface="MS Mincho"/>
              </a:rPr>
              <a:t>Спишите текст. Правильно обозначьте границы предложений. 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16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167</Words>
  <Application>Microsoft Office PowerPoint</Application>
  <PresentationFormat>Экран (4:3)</PresentationFormat>
  <Paragraphs>39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Урок русского языка  </vt:lpstr>
      <vt:lpstr>Презентация PowerPoint</vt:lpstr>
      <vt:lpstr>Минута чистописания</vt:lpstr>
      <vt:lpstr> Тема урока: Отличие предложения от текста.</vt:lpstr>
      <vt:lpstr>Проверьте </vt:lpstr>
      <vt:lpstr>Работа с учебником</vt:lpstr>
      <vt:lpstr>Закрепление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</dc:title>
  <dc:creator>ПК</dc:creator>
  <cp:lastModifiedBy>МКШИ-1</cp:lastModifiedBy>
  <cp:revision>46</cp:revision>
  <dcterms:created xsi:type="dcterms:W3CDTF">2015-04-04T15:20:50Z</dcterms:created>
  <dcterms:modified xsi:type="dcterms:W3CDTF">2023-10-06T02:13:08Z</dcterms:modified>
</cp:coreProperties>
</file>