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90" d="100"/>
          <a:sy n="90" d="100"/>
        </p:scale>
        <p:origin x="5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64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605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938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673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98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48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790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45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049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1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1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0D487-B60A-479C-B9DB-5DAF03AB6BE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A290B-F300-4907-85BF-4168CA03E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189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ideouroki.net/video/26-semejstva-paslyonovye-bobovye-slozhnocvetnye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31537"/>
          </a:xfrm>
        </p:spPr>
        <p:txBody>
          <a:bodyPr/>
          <a:lstStyle/>
          <a:p>
            <a:pPr algn="r"/>
            <a:r>
              <a:rPr lang="ru-RU" dirty="0" smtClean="0"/>
              <a:t>Дети – цветы жизни! </a:t>
            </a:r>
            <a:br>
              <a:rPr lang="ru-RU" dirty="0" smtClean="0"/>
            </a:br>
            <a:r>
              <a:rPr lang="ru-RU" dirty="0" smtClean="0"/>
              <a:t>(М. Горький) </a:t>
            </a:r>
            <a:r>
              <a:rPr lang="ru-RU" sz="3600" dirty="0" smtClean="0"/>
              <a:t> </a:t>
            </a:r>
            <a:endParaRPr lang="ru-RU" dirty="0"/>
          </a:p>
        </p:txBody>
      </p:sp>
      <p:pic>
        <p:nvPicPr>
          <p:cNvPr id="1026" name="Picture 2" descr="https://i.pinimg.com/736x/94/cf/d0/94cfd0ce9e67d297fd38ddc599833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3670190" cy="438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7104" y="2430706"/>
            <a:ext cx="7034049" cy="1569660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Соберите букет цветов.</a:t>
            </a:r>
          </a:p>
          <a:p>
            <a:pPr algn="ctr"/>
            <a:r>
              <a:rPr lang="ru-RU" sz="2400" dirty="0" smtClean="0"/>
              <a:t>1 вариант </a:t>
            </a:r>
            <a:r>
              <a:rPr lang="ru-RU" sz="2400" dirty="0" smtClean="0"/>
              <a:t>–</a:t>
            </a:r>
            <a:r>
              <a:rPr lang="ru-RU" sz="2400" dirty="0" smtClean="0"/>
              <a:t> из цветков сем. Розоцветные</a:t>
            </a:r>
          </a:p>
          <a:p>
            <a:pPr algn="ctr"/>
            <a:r>
              <a:rPr lang="ru-RU" sz="2400" dirty="0" smtClean="0"/>
              <a:t>2 вариант – из цветков сем. Крестоцветные (Капустные)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4418845"/>
            <a:ext cx="7034049" cy="830997"/>
          </a:xfrm>
          <a:prstGeom prst="rect">
            <a:avLst/>
          </a:prstGeom>
          <a:noFill/>
          <a:ln w="19050">
            <a:solidFill>
              <a:srgbClr val="FFC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400" dirty="0" smtClean="0"/>
              <a:t>Как определить представителей </a:t>
            </a:r>
            <a:r>
              <a:rPr lang="ru-RU" sz="2400" b="1" dirty="0" smtClean="0"/>
              <a:t>крестоцветных</a:t>
            </a:r>
            <a:r>
              <a:rPr lang="ru-RU" sz="2400" dirty="0" smtClean="0"/>
              <a:t> по внешнему виду?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5677432"/>
            <a:ext cx="7034049" cy="830997"/>
          </a:xfrm>
          <a:prstGeom prst="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2. Как определить представителей </a:t>
            </a:r>
            <a:r>
              <a:rPr lang="ru-RU" sz="2400" b="1" dirty="0" smtClean="0"/>
              <a:t>розоцветных</a:t>
            </a:r>
            <a:r>
              <a:rPr lang="ru-RU" sz="2400" dirty="0" smtClean="0"/>
              <a:t> по внешнему виду?</a:t>
            </a:r>
          </a:p>
        </p:txBody>
      </p:sp>
    </p:spTree>
    <p:extLst>
      <p:ext uri="{BB962C8B-B14F-4D97-AF65-F5344CB8AC3E}">
        <p14:creationId xmlns:p14="http://schemas.microsoft.com/office/powerpoint/2010/main" val="304950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5004"/>
            <a:ext cx="10515600" cy="1325563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/>
              <a:t>Картофель – опасно для жизни! </a:t>
            </a:r>
            <a:endParaRPr lang="ru-RU" dirty="0"/>
          </a:p>
        </p:txBody>
      </p:sp>
      <p:pic>
        <p:nvPicPr>
          <p:cNvPr id="8194" name="Picture 2" descr="https://cf3.ppt-online.org/files3/slide/o/ovumTKcA1di8Bqes4PLgrp7xVWbEy2zXYfGNak/slide-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4" t="37242" r="10026" b="5778"/>
          <a:stretch/>
        </p:blipFill>
        <p:spPr bwMode="auto">
          <a:xfrm>
            <a:off x="838200" y="1743740"/>
            <a:ext cx="3434316" cy="311534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.vclip.vn/img.video/0/0/378/387387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06" y="5166110"/>
            <a:ext cx="2132736" cy="159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un9-47.userapi.com/impg/jXhhzLUEFky-aYL6RKdUrzIsRnkFZ9pKTcEdGg/ksextKCwtMs.jpg?size=604x550&amp;quality=95&amp;sign=fc77a4add1d38a6d688d75c0ff127580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03079"/>
            <a:ext cx="3510516" cy="319666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i.pinimg.com/originals/94/28/25/9428256ee54e6516830d0fc6557eba9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607" y="1446139"/>
            <a:ext cx="3491393" cy="463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ogorod.ru/images/cache/1000x764/crop/images%257Ccms-image-00004320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06" y="1703079"/>
            <a:ext cx="4293873" cy="32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ok-berta.ru/uploads/qpics766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29" y="5166110"/>
            <a:ext cx="20383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48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dzotvet.ru/images/bio-pas-uch-6/27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11"/>
          <a:stretch/>
        </p:blipFill>
        <p:spPr bwMode="auto">
          <a:xfrm>
            <a:off x="461538" y="65873"/>
            <a:ext cx="1926234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0895" y="3172653"/>
            <a:ext cx="1826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Редька дикая</a:t>
            </a:r>
            <a:endParaRPr lang="ru-RU" dirty="0"/>
          </a:p>
        </p:txBody>
      </p:sp>
      <p:pic>
        <p:nvPicPr>
          <p:cNvPr id="2052" name="Picture 4" descr="https://thumbs.dreamstime.com/b/%D1%86%D0%B2%D0%B5%D1%82%D0%BE%D0%BA-matronalis-hesperis-s-%D1%80%D0%B0%D0%BA%D0%B5%D1%82%D1%8B-%D0%B0%D0%BC%D1%8B-835486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9"/>
          <a:stretch/>
        </p:blipFill>
        <p:spPr bwMode="auto">
          <a:xfrm>
            <a:off x="5256755" y="156292"/>
            <a:ext cx="2369412" cy="306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83528" y="3399470"/>
            <a:ext cx="235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Вечерница ночная (</a:t>
            </a:r>
            <a:r>
              <a:rPr lang="ru-RU" dirty="0" err="1" smtClean="0"/>
              <a:t>метиола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4" name="Picture 6" descr="https://d2706s3txi0125.cloudfront.net/53818/ODE4MzU1NTIxOWIzYWE4/thum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3" t="22283" r="29944" b="387"/>
          <a:stretch/>
        </p:blipFill>
        <p:spPr bwMode="auto">
          <a:xfrm rot="5400000">
            <a:off x="2304990" y="407665"/>
            <a:ext cx="3417333" cy="248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98813" y="3459978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Шиповник садовый </a:t>
            </a:r>
            <a:endParaRPr lang="ru-RU" dirty="0"/>
          </a:p>
        </p:txBody>
      </p:sp>
      <p:pic>
        <p:nvPicPr>
          <p:cNvPr id="2062" name="Picture 14" descr="https://otvet.imgsmail.ru/download/7179130_cbf6ca5d68c852ff66088a8f4886b038_8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2" t="552" r="15835" b="-552"/>
          <a:stretch/>
        </p:blipFill>
        <p:spPr bwMode="auto">
          <a:xfrm>
            <a:off x="633055" y="3902671"/>
            <a:ext cx="2023520" cy="245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7426" y="6350027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Гравилат городской</a:t>
            </a:r>
            <a:endParaRPr lang="ru-RU" dirty="0"/>
          </a:p>
        </p:txBody>
      </p:sp>
      <p:pic>
        <p:nvPicPr>
          <p:cNvPr id="2064" name="Picture 16" descr="https://npostroyka.ru/img/page_fotopechat_625/vse/6/cvety_07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2" t="11453" r="4980" b="11393"/>
          <a:stretch/>
        </p:blipFill>
        <p:spPr bwMode="auto">
          <a:xfrm>
            <a:off x="8011065" y="324607"/>
            <a:ext cx="2711669" cy="245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9938022" y="1494568"/>
            <a:ext cx="2354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Вишня мелкопильчатая </a:t>
            </a:r>
          </a:p>
          <a:p>
            <a:pPr algn="ctr"/>
            <a:r>
              <a:rPr lang="ru-RU" dirty="0" smtClean="0"/>
              <a:t>(Сакура)</a:t>
            </a:r>
            <a:endParaRPr lang="ru-RU" dirty="0"/>
          </a:p>
        </p:txBody>
      </p:sp>
      <p:pic>
        <p:nvPicPr>
          <p:cNvPr id="2068" name="Picture 20" descr="https://svetlana-anael.ru/wp-content/uploads/sites/6/2018/04/%D1%8D%D1%81%D0%BF%D0%B0%D1%80%D1%86%D0%B5%D1%82-%D0%B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104" y="2966979"/>
            <a:ext cx="2275624" cy="362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9245977" y="6358673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Эспарцет донской</a:t>
            </a:r>
            <a:endParaRPr lang="ru-RU" dirty="0"/>
          </a:p>
        </p:txBody>
      </p:sp>
      <p:pic>
        <p:nvPicPr>
          <p:cNvPr id="2070" name="Picture 22" descr="https://pro-dachnikov.com/uploads/posts/2021-11/thumbs/1638044771_51-pro-dachnikov-com-p-belena-foto-5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6" b="13130"/>
          <a:stretch/>
        </p:blipFill>
        <p:spPr bwMode="auto">
          <a:xfrm>
            <a:off x="2992141" y="3950328"/>
            <a:ext cx="2672163" cy="252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286561" y="6478307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Белена черная</a:t>
            </a:r>
            <a:endParaRPr lang="ru-RU" dirty="0"/>
          </a:p>
        </p:txBody>
      </p:sp>
      <p:pic>
        <p:nvPicPr>
          <p:cNvPr id="2072" name="Picture 24" descr="https://media.istockphoto.com/id/181064645/de/foto/bl%C3%BChenden-hawthorn.jpg?s=612x612&amp;w=0&amp;k=20&amp;c=PZTudKkIWc2z9CMh1wrwJlka2R2XjBFu2LTduHL_hZQ=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870" y="3950328"/>
            <a:ext cx="3097798" cy="206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338542" y="6155141"/>
            <a:ext cx="235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Боярышник кроваво-красный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383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4425D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4121" y="23548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Семейство Бобовые (Мотыльковые), семейство Пасленовые </a:t>
            </a:r>
            <a:endParaRPr lang="ru-RU" dirty="0"/>
          </a:p>
        </p:txBody>
      </p:sp>
      <p:pic>
        <p:nvPicPr>
          <p:cNvPr id="4" name="Picture 22" descr="https://pro-dachnikov.com/uploads/posts/2021-11/thumbs/1638044771_51-pro-dachnikov-com-p-belena-foto-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6" b="13130"/>
          <a:stretch/>
        </p:blipFill>
        <p:spPr bwMode="auto">
          <a:xfrm>
            <a:off x="2218330" y="2875347"/>
            <a:ext cx="3419908" cy="323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23461" y="6279137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Белена черная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533773" y="6036590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Эспарцет донской</a:t>
            </a:r>
            <a:endParaRPr lang="ru-RU" dirty="0"/>
          </a:p>
        </p:txBody>
      </p:sp>
      <p:pic>
        <p:nvPicPr>
          <p:cNvPr id="3074" name="Picture 2" descr="https://thumbs.dreamstime.com/b/%D1%86%D0%B2%D0%B5%D1%82%D0%BA%D0%B8-sainfoin-3114611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312" y="2586091"/>
            <a:ext cx="2513735" cy="377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68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4425D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6354"/>
          </a:xfrm>
        </p:spPr>
        <p:txBody>
          <a:bodyPr/>
          <a:lstStyle/>
          <a:p>
            <a:pPr algn="ctr"/>
            <a:r>
              <a:rPr lang="ru-RU" dirty="0" smtClean="0"/>
              <a:t>Характеристика семейств по плану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648229"/>
              </p:ext>
            </p:extLst>
          </p:nvPr>
        </p:nvGraphicFramePr>
        <p:xfrm>
          <a:off x="1073890" y="1276130"/>
          <a:ext cx="10504968" cy="5273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1656">
                  <a:extLst>
                    <a:ext uri="{9D8B030D-6E8A-4147-A177-3AD203B41FA5}">
                      <a16:colId xmlns:a16="http://schemas.microsoft.com/office/drawing/2014/main" val="3446183080"/>
                    </a:ext>
                  </a:extLst>
                </a:gridCol>
                <a:gridCol w="3501656">
                  <a:extLst>
                    <a:ext uri="{9D8B030D-6E8A-4147-A177-3AD203B41FA5}">
                      <a16:colId xmlns:a16="http://schemas.microsoft.com/office/drawing/2014/main" val="527104679"/>
                    </a:ext>
                  </a:extLst>
                </a:gridCol>
                <a:gridCol w="3501656">
                  <a:extLst>
                    <a:ext uri="{9D8B030D-6E8A-4147-A177-3AD203B41FA5}">
                      <a16:colId xmlns:a16="http://schemas.microsoft.com/office/drawing/2014/main" val="2142389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Характеристика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Сем. Пасленовые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Сем. Бобовые (Мотыльковые)</a:t>
                      </a:r>
                      <a:endParaRPr lang="ru-RU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143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 Форма</a:t>
                      </a:r>
                      <a:r>
                        <a:rPr lang="ru-RU" baseline="0" dirty="0" smtClean="0"/>
                        <a:t> жизни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188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 Корневая система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174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Стебель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748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Листья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271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Листорасположение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1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r>
                        <a:rPr lang="ru-RU" baseline="0" dirty="0" smtClean="0"/>
                        <a:t> Жилкование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2733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7. Формула Цветка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496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8. Околоцветник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6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9. Соцветия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7873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10. Плоды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801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11. Семена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913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12. Примеры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160385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21619" y="27230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hlinkClick r:id="rId2"/>
              </a:rPr>
              <a:t>https://videouroki.net/video/26-semejstva-paslyonovye-bobovye-slozhnocvetnye.html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0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995" y="260689"/>
            <a:ext cx="10515600" cy="1325563"/>
          </a:xfrm>
          <a:ln>
            <a:solidFill>
              <a:schemeClr val="accent4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/>
              <a:t>Характеристика сем. Бобовые 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955128" y="1809401"/>
            <a:ext cx="6189127" cy="2101175"/>
          </a:xfrm>
          <a:ln>
            <a:solidFill>
              <a:schemeClr val="accent4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1800" dirty="0" smtClean="0"/>
              <a:t>1. </a:t>
            </a:r>
            <a:r>
              <a:rPr lang="ru-RU" sz="1800" dirty="0"/>
              <a:t>Стебель: прямостоячий (донник), ползучий (клевер), вьющийся (фасоль), цепляющийся (чина, горох). </a:t>
            </a:r>
          </a:p>
          <a:p>
            <a:pPr marL="0" indent="0">
              <a:buNone/>
              <a:defRPr/>
            </a:pPr>
            <a:r>
              <a:rPr lang="ru-RU" sz="1800" dirty="0" smtClean="0"/>
              <a:t>2. </a:t>
            </a:r>
            <a:r>
              <a:rPr lang="ru-RU" sz="1800" dirty="0"/>
              <a:t>Листья сложные: тройчатые (клевер), пальчатые (люпин), парноперистые (акация). Есть прилистники. </a:t>
            </a:r>
          </a:p>
          <a:p>
            <a:pPr marL="0" indent="0">
              <a:buNone/>
              <a:defRPr/>
            </a:pPr>
            <a:r>
              <a:rPr lang="ru-RU" sz="1800" dirty="0" smtClean="0"/>
              <a:t>3. </a:t>
            </a:r>
            <a:r>
              <a:rPr lang="ru-RU" sz="1800" dirty="0"/>
              <a:t>Листорасположение: очередное. </a:t>
            </a:r>
          </a:p>
          <a:p>
            <a:pPr marL="0" indent="0">
              <a:buNone/>
              <a:defRPr/>
            </a:pPr>
            <a:r>
              <a:rPr lang="en-US" sz="1800" dirty="0" smtClean="0"/>
              <a:t>4</a:t>
            </a:r>
            <a:r>
              <a:rPr lang="ru-RU" sz="1800" dirty="0" smtClean="0"/>
              <a:t>. Жилкование </a:t>
            </a:r>
            <a:r>
              <a:rPr lang="ru-RU" sz="1800" dirty="0"/>
              <a:t>листьев: перистое. </a:t>
            </a:r>
          </a:p>
          <a:p>
            <a:pPr marL="0" indent="0">
              <a:buNone/>
              <a:defRPr/>
            </a:pPr>
            <a:endParaRPr lang="ru-RU" sz="1800" dirty="0"/>
          </a:p>
        </p:txBody>
      </p:sp>
      <p:pic>
        <p:nvPicPr>
          <p:cNvPr id="4100" name="Picture 4" descr="http://xn--80ackvdsdbdldy8cve.xn--p1ai/wp-content/uploads/2018/06/20140401102754-559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37" y="4067206"/>
            <a:ext cx="1231605" cy="225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konspekta.net/studopedianet/baza13/599228615887.files/image0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197" y="4223841"/>
            <a:ext cx="2396879" cy="234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81119" y="6421721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Донник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61181" y="6421721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Клевер  </a:t>
            </a:r>
            <a:endParaRPr lang="ru-RU" dirty="0"/>
          </a:p>
        </p:txBody>
      </p:sp>
      <p:pic>
        <p:nvPicPr>
          <p:cNvPr id="4104" name="Picture 8" descr="https://upload.wikimedia.org/wikipedia/commons/thumb/0/03/Vigna_unguiculata_Blanco2.286.png/557px-Vigna_unguiculata_Blanco2.2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9"/>
          <a:stretch/>
        </p:blipFill>
        <p:spPr bwMode="auto">
          <a:xfrm>
            <a:off x="4813979" y="3941116"/>
            <a:ext cx="2030881" cy="266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606133" y="6438300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Люпин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548338" y="6442986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Чина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717491" y="6442986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Фасоль  </a:t>
            </a:r>
            <a:endParaRPr lang="ru-RU" dirty="0"/>
          </a:p>
        </p:txBody>
      </p:sp>
      <p:pic>
        <p:nvPicPr>
          <p:cNvPr id="4108" name="Picture 12" descr="https://i.ytimg.com/vi/KQKJDxYkO1A/hqdefaul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25" t="13592" r="34364" b="13541"/>
          <a:stretch/>
        </p:blipFill>
        <p:spPr bwMode="auto">
          <a:xfrm>
            <a:off x="6941348" y="3809953"/>
            <a:ext cx="1568297" cy="276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www.plants.bg/image/cache/catalog/C-semena/Ukrasna-LUPINA-MIX-Visegodisnja-Seme_slika_O_47816629-350x46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263" y="3891056"/>
            <a:ext cx="1943077" cy="259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stihi.ru/pics/2016/04/02/7477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630" r="1213" b="44446"/>
          <a:stretch/>
        </p:blipFill>
        <p:spPr bwMode="auto">
          <a:xfrm>
            <a:off x="7240743" y="1774321"/>
            <a:ext cx="3531722" cy="196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0240437" y="2675322"/>
            <a:ext cx="235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Акация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09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5161"/>
            <a:ext cx="10515600" cy="1325563"/>
          </a:xfrm>
          <a:ln>
            <a:solidFill>
              <a:schemeClr val="accent4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/>
              <a:t>Характеристика сем. Бобовые 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551063"/>
            <a:ext cx="5232991" cy="2624119"/>
          </a:xfrm>
          <a:ln>
            <a:solidFill>
              <a:schemeClr val="accent4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1800" dirty="0" smtClean="0"/>
              <a:t>4 </a:t>
            </a:r>
            <a:r>
              <a:rPr lang="ru-RU" sz="1800" dirty="0"/>
              <a:t>Формула цветка: Ч (5) Л 1+2+(2)Т (9)+1 П1 → </a:t>
            </a:r>
            <a:endParaRPr lang="ru-RU" sz="1800" dirty="0" smtClean="0"/>
          </a:p>
          <a:p>
            <a:pPr marL="0" indent="0">
              <a:buNone/>
              <a:defRPr/>
            </a:pPr>
            <a:r>
              <a:rPr lang="ru-RU" sz="1800" dirty="0" smtClean="0"/>
              <a:t>5 </a:t>
            </a:r>
            <a:r>
              <a:rPr lang="ru-RU" sz="1800" dirty="0"/>
              <a:t>Околоцветник: двойной. </a:t>
            </a:r>
          </a:p>
          <a:p>
            <a:pPr marL="0" indent="0">
              <a:buNone/>
              <a:defRPr/>
            </a:pPr>
            <a:r>
              <a:rPr lang="ru-RU" sz="1800" dirty="0" smtClean="0"/>
              <a:t>6. Соцветия</a:t>
            </a:r>
            <a:r>
              <a:rPr lang="ru-RU" sz="1800" dirty="0"/>
              <a:t>: </a:t>
            </a:r>
            <a:endParaRPr lang="ru-RU" sz="1800" dirty="0" smtClean="0"/>
          </a:p>
          <a:p>
            <a:pPr marL="0" indent="0">
              <a:buNone/>
              <a:defRPr/>
            </a:pPr>
            <a:r>
              <a:rPr lang="ru-RU" sz="1800" dirty="0" smtClean="0"/>
              <a:t>▪ </a:t>
            </a:r>
            <a:r>
              <a:rPr lang="ru-RU" sz="1800" dirty="0"/>
              <a:t>кисть (горох, люпин); </a:t>
            </a:r>
            <a:endParaRPr lang="ru-RU" sz="1800" dirty="0" smtClean="0"/>
          </a:p>
          <a:p>
            <a:pPr marL="0" indent="0">
              <a:buNone/>
              <a:defRPr/>
            </a:pPr>
            <a:r>
              <a:rPr lang="ru-RU" sz="1800" dirty="0" smtClean="0"/>
              <a:t>▪ </a:t>
            </a:r>
            <a:r>
              <a:rPr lang="ru-RU" sz="1800" dirty="0"/>
              <a:t>головка (клевер). </a:t>
            </a:r>
          </a:p>
          <a:p>
            <a:pPr marL="0" indent="0">
              <a:buNone/>
              <a:defRPr/>
            </a:pPr>
            <a:r>
              <a:rPr lang="ru-RU" sz="1800" dirty="0" smtClean="0"/>
              <a:t>7. </a:t>
            </a:r>
            <a:r>
              <a:rPr lang="ru-RU" sz="1800" dirty="0"/>
              <a:t>Плод: боб</a:t>
            </a:r>
          </a:p>
          <a:p>
            <a:pPr marL="0" indent="0">
              <a:buNone/>
              <a:defRPr/>
            </a:pPr>
            <a:r>
              <a:rPr lang="ru-RU" sz="1800" dirty="0" smtClean="0"/>
              <a:t>8. </a:t>
            </a:r>
            <a:r>
              <a:rPr lang="ru-RU" sz="1800" dirty="0"/>
              <a:t>Семена без эндосперма, 2 семядоли в семени.</a:t>
            </a:r>
          </a:p>
          <a:p>
            <a:pPr marL="0" indent="0">
              <a:buNone/>
              <a:defRPr/>
            </a:pPr>
            <a:endParaRPr lang="ru-RU" sz="1800" dirty="0"/>
          </a:p>
        </p:txBody>
      </p:sp>
      <p:pic>
        <p:nvPicPr>
          <p:cNvPr id="5122" name="Picture 2" descr="https://otvet.imgsmail.ru/download/85f076d3f2c4ada290a27f720fade3ae_i-7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21" y="4175182"/>
            <a:ext cx="2954964" cy="232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89784" y="6395595"/>
            <a:ext cx="275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Соцветие гороха: кисть</a:t>
            </a:r>
            <a:endParaRPr lang="ru-RU" dirty="0"/>
          </a:p>
        </p:txBody>
      </p:sp>
      <p:pic>
        <p:nvPicPr>
          <p:cNvPr id="5124" name="Picture 4" descr="https://nauka.club/upload/medialibrary/898/898433a9bd6904d06435d6511325cef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EF6FA"/>
              </a:clrFrom>
              <a:clrTo>
                <a:srgbClr val="DEF6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486" y="4175182"/>
            <a:ext cx="3544555" cy="253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31137" y="6118596"/>
            <a:ext cx="1982175" cy="646331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Сравнение боба и стручка </a:t>
            </a:r>
            <a:endParaRPr lang="ru-RU" dirty="0"/>
          </a:p>
        </p:txBody>
      </p:sp>
      <p:pic>
        <p:nvPicPr>
          <p:cNvPr id="5126" name="Picture 6" descr="https://0tvet.com/tpl/images/3788/3609/62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988" y="4175182"/>
            <a:ext cx="3156440" cy="264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otvet.imgsmail.ru/download/66918810_57f9e5f05786a9d9bd5b695e1f89d85e_80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186" y="1551063"/>
            <a:ext cx="4489635" cy="250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39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4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/>
              <a:t>Значение Бобовых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38200" y="1995746"/>
            <a:ext cx="10515600" cy="2852701"/>
          </a:xfrm>
        </p:spPr>
        <p:txBody>
          <a:bodyPr/>
          <a:lstStyle/>
          <a:p>
            <a:pPr>
              <a:defRPr/>
            </a:pPr>
            <a:r>
              <a:rPr lang="ru-RU" sz="1800" dirty="0"/>
              <a:t>▪ ценные пищевые культуры – фасоль, горох, бобы, соя, арахис и др. </a:t>
            </a:r>
          </a:p>
          <a:p>
            <a:pPr>
              <a:defRPr/>
            </a:pPr>
            <a:r>
              <a:rPr lang="ru-RU" sz="1800" dirty="0"/>
              <a:t>Многообразие бобовых ▪ «зеленые удобрения» – все бобовые после отмирания обогащают почву веществами, содержащими азот; </a:t>
            </a:r>
          </a:p>
          <a:p>
            <a:pPr>
              <a:defRPr/>
            </a:pPr>
            <a:r>
              <a:rPr lang="ru-RU" sz="1800" dirty="0"/>
              <a:t>▪ декоративные – люпин, желтая акация, душистый горошек, глициния; </a:t>
            </a:r>
          </a:p>
          <a:p>
            <a:pPr>
              <a:defRPr/>
            </a:pPr>
            <a:r>
              <a:rPr lang="ru-RU" sz="1800" dirty="0"/>
              <a:t>▪ кормовые культуры – кормовые бобы, клевер, люцерна; </a:t>
            </a:r>
          </a:p>
          <a:p>
            <a:pPr>
              <a:defRPr/>
            </a:pPr>
            <a:r>
              <a:rPr lang="ru-RU" sz="1800" dirty="0"/>
              <a:t>▪ масличные культуры – арахис; </a:t>
            </a:r>
          </a:p>
          <a:p>
            <a:pPr>
              <a:defRPr/>
            </a:pPr>
            <a:r>
              <a:rPr lang="ru-RU" sz="1800" dirty="0"/>
              <a:t>▪ сорняки – донник, чина; ▪ медоносы – желтая акация; </a:t>
            </a:r>
          </a:p>
          <a:p>
            <a:pPr>
              <a:defRPr/>
            </a:pPr>
            <a:r>
              <a:rPr lang="ru-RU" sz="1800" dirty="0"/>
              <a:t>▪ лекарственные – донник, солодка</a:t>
            </a:r>
          </a:p>
        </p:txBody>
      </p:sp>
      <p:pic>
        <p:nvPicPr>
          <p:cNvPr id="6" name="Рисунок 4" descr="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425" y="3422096"/>
            <a:ext cx="30003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5" descr="bakterii-vnutri-klubenk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708" y="4876173"/>
            <a:ext cx="38957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57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4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/>
              <a:t>Характеристика сем. Пасленовые</a:t>
            </a:r>
            <a:endParaRPr lang="ru-RU" dirty="0"/>
          </a:p>
        </p:txBody>
      </p:sp>
      <p:sp>
        <p:nvSpPr>
          <p:cNvPr id="5" name="Содержимое 3"/>
          <p:cNvSpPr>
            <a:spLocks noGrp="1"/>
          </p:cNvSpPr>
          <p:nvPr>
            <p:ph idx="1"/>
          </p:nvPr>
        </p:nvSpPr>
        <p:spPr>
          <a:xfrm>
            <a:off x="838200" y="1846890"/>
            <a:ext cx="5488172" cy="2661315"/>
          </a:xfrm>
          <a:ln>
            <a:solidFill>
              <a:schemeClr val="accent4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1600" dirty="0" smtClean="0"/>
              <a:t>1. Формы </a:t>
            </a:r>
            <a:r>
              <a:rPr lang="ru-RU" sz="1600" dirty="0"/>
              <a:t>жизни: преимущественно травы. </a:t>
            </a:r>
          </a:p>
          <a:p>
            <a:pPr marL="0" indent="0">
              <a:buNone/>
              <a:defRPr/>
            </a:pPr>
            <a:r>
              <a:rPr lang="ru-RU" sz="1600" dirty="0" smtClean="0"/>
              <a:t>2. Корневая </a:t>
            </a:r>
            <a:r>
              <a:rPr lang="ru-RU" sz="1600" dirty="0"/>
              <a:t>система: стержневая. </a:t>
            </a:r>
          </a:p>
          <a:p>
            <a:pPr marL="0" indent="0">
              <a:buNone/>
              <a:defRPr/>
            </a:pPr>
            <a:r>
              <a:rPr lang="ru-RU" sz="1600" dirty="0" smtClean="0"/>
              <a:t>3. Стебель</a:t>
            </a:r>
            <a:r>
              <a:rPr lang="ru-RU" sz="1600" dirty="0"/>
              <a:t>: прямостоячий или ползучий. </a:t>
            </a:r>
            <a:endParaRPr lang="ru-RU" sz="1600" dirty="0" smtClean="0"/>
          </a:p>
          <a:p>
            <a:pPr marL="0" indent="0">
              <a:buNone/>
              <a:defRPr/>
            </a:pPr>
            <a:r>
              <a:rPr lang="ru-RU" sz="1600" dirty="0" smtClean="0"/>
              <a:t>У </a:t>
            </a:r>
            <a:r>
              <a:rPr lang="ru-RU" sz="1600" dirty="0"/>
              <a:t>некоторых </a:t>
            </a:r>
            <a:r>
              <a:rPr lang="ru-RU" sz="1600" dirty="0" smtClean="0"/>
              <a:t>есть </a:t>
            </a:r>
            <a:r>
              <a:rPr lang="ru-RU" sz="1600" dirty="0"/>
              <a:t>подземный побег – клубень (картофель). </a:t>
            </a:r>
          </a:p>
          <a:p>
            <a:pPr marL="0" indent="0">
              <a:buNone/>
              <a:defRPr/>
            </a:pPr>
            <a:r>
              <a:rPr lang="ru-RU" sz="1600" dirty="0" smtClean="0"/>
              <a:t>3. Листья</a:t>
            </a:r>
            <a:r>
              <a:rPr lang="ru-RU" sz="1600" dirty="0"/>
              <a:t>: простые, без прилистников. </a:t>
            </a:r>
          </a:p>
          <a:p>
            <a:pPr marL="0" indent="0">
              <a:buNone/>
              <a:defRPr/>
            </a:pPr>
            <a:r>
              <a:rPr lang="ru-RU" sz="1600" dirty="0" smtClean="0"/>
              <a:t>4. Листорасположение</a:t>
            </a:r>
            <a:r>
              <a:rPr lang="ru-RU" sz="1600" dirty="0"/>
              <a:t>: очередное. </a:t>
            </a:r>
          </a:p>
          <a:p>
            <a:pPr marL="0" indent="0">
              <a:buNone/>
              <a:defRPr/>
            </a:pPr>
            <a:r>
              <a:rPr lang="ru-RU" sz="1600" dirty="0" smtClean="0"/>
              <a:t>5. Жилкование </a:t>
            </a:r>
            <a:r>
              <a:rPr lang="ru-RU" sz="1600" dirty="0"/>
              <a:t>листьев: перистое. </a:t>
            </a:r>
          </a:p>
        </p:txBody>
      </p:sp>
      <p:pic>
        <p:nvPicPr>
          <p:cNvPr id="6146" name="Picture 2" descr="https://diagram.com.ua/info/plants/plants530-6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6F4DF"/>
              </a:clrFrom>
              <a:clrTo>
                <a:srgbClr val="F6F4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0" t="894" r="15750" b="2214"/>
          <a:stretch/>
        </p:blipFill>
        <p:spPr bwMode="auto">
          <a:xfrm>
            <a:off x="10152321" y="1846890"/>
            <a:ext cx="1572006" cy="222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thumbs.dreamstime.com/b/flowers-berries-bittersweet-bittersweet-purple-flowers-ripe-red-unripe-green-poisonous-berries-15657682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7" r="10645" b="6907"/>
          <a:stretch/>
        </p:blipFill>
        <p:spPr bwMode="auto">
          <a:xfrm>
            <a:off x="9152684" y="4205874"/>
            <a:ext cx="2741868" cy="243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281433" y="6040004"/>
            <a:ext cx="1982175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Паслен сладко-горький</a:t>
            </a:r>
            <a:endParaRPr lang="ru-RU" dirty="0"/>
          </a:p>
        </p:txBody>
      </p:sp>
      <p:pic>
        <p:nvPicPr>
          <p:cNvPr id="6156" name="Picture 12" descr="http://otvet.imgsmail.ru/download/99330694_7688940d8dee70123df1f91375010bad_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072" y="1804864"/>
            <a:ext cx="1776699" cy="273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17333" y="4575044"/>
            <a:ext cx="19821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Паслен черный</a:t>
            </a:r>
            <a:endParaRPr lang="ru-RU" dirty="0"/>
          </a:p>
        </p:txBody>
      </p:sp>
      <p:pic>
        <p:nvPicPr>
          <p:cNvPr id="15" name="Picture 8" descr="https://img.myloview.ru/stickers/triangular-red-warning-hazard-symbol-vector-illustration-400-1877784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549" y="5992783"/>
            <a:ext cx="823080" cy="7407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i.pinimg.com/originals/5e/aa/e5/5eaae5c153ae6ce5be19a3920f5aee9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77" y="4325609"/>
            <a:ext cx="1641766" cy="23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36552" y="6449672"/>
            <a:ext cx="19821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Баклажан </a:t>
            </a:r>
            <a:endParaRPr lang="ru-RU" dirty="0"/>
          </a:p>
        </p:txBody>
      </p:sp>
      <p:pic>
        <p:nvPicPr>
          <p:cNvPr id="6160" name="Picture 16" descr="https://img3.stockfresh.com/files/d/digitalr/m/18/253740_stock-photo-chili-pepper-plan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996" y="3184105"/>
            <a:ext cx="2182487" cy="326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180043" y="6337890"/>
            <a:ext cx="19821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Перец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752697" y="3723482"/>
            <a:ext cx="19821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Томат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11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4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/>
              <a:t>Характеристика сем. Пасленовые</a:t>
            </a:r>
            <a:endParaRPr lang="ru-RU" dirty="0"/>
          </a:p>
        </p:txBody>
      </p:sp>
      <p:sp>
        <p:nvSpPr>
          <p:cNvPr id="5" name="Содержимое 3"/>
          <p:cNvSpPr>
            <a:spLocks noGrp="1"/>
          </p:cNvSpPr>
          <p:nvPr>
            <p:ph idx="1"/>
          </p:nvPr>
        </p:nvSpPr>
        <p:spPr>
          <a:xfrm>
            <a:off x="838200" y="1825625"/>
            <a:ext cx="4722628" cy="2842068"/>
          </a:xfrm>
          <a:ln>
            <a:solidFill>
              <a:schemeClr val="accent4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1600" dirty="0" smtClean="0"/>
              <a:t>6</a:t>
            </a:r>
            <a:r>
              <a:rPr lang="ru-RU" sz="1600" dirty="0" smtClean="0"/>
              <a:t>. Формула </a:t>
            </a:r>
            <a:r>
              <a:rPr lang="ru-RU" sz="1600" dirty="0"/>
              <a:t>цветка: Ч (5)Л (5)Т5 П1 </a:t>
            </a:r>
          </a:p>
          <a:p>
            <a:pPr marL="0" indent="0">
              <a:buNone/>
              <a:defRPr/>
            </a:pPr>
            <a:r>
              <a:rPr lang="ru-RU" sz="1600" dirty="0" smtClean="0"/>
              <a:t>7.  </a:t>
            </a:r>
            <a:r>
              <a:rPr lang="ru-RU" sz="1600" dirty="0"/>
              <a:t>Околоцветник: двойной. </a:t>
            </a:r>
          </a:p>
          <a:p>
            <a:pPr marL="0" indent="0">
              <a:buNone/>
              <a:defRPr/>
            </a:pPr>
            <a:r>
              <a:rPr lang="ru-RU" sz="1600" dirty="0" smtClean="0"/>
              <a:t>8. </a:t>
            </a:r>
            <a:r>
              <a:rPr lang="ru-RU" sz="1600" dirty="0"/>
              <a:t>Цветы или соцветия: </a:t>
            </a:r>
          </a:p>
          <a:p>
            <a:pPr marL="0" indent="0">
              <a:buNone/>
              <a:defRPr/>
            </a:pPr>
            <a:r>
              <a:rPr lang="ru-RU" sz="1600" dirty="0"/>
              <a:t>▪ одиночный цветок (дурман, красавка); </a:t>
            </a:r>
            <a:endParaRPr lang="ru-RU" sz="1600" dirty="0" smtClean="0"/>
          </a:p>
          <a:p>
            <a:pPr marL="0" indent="0">
              <a:buNone/>
              <a:defRPr/>
            </a:pPr>
            <a:r>
              <a:rPr lang="ru-RU" sz="1600" dirty="0" smtClean="0"/>
              <a:t>▪ </a:t>
            </a:r>
            <a:r>
              <a:rPr lang="ru-RU" sz="1600" dirty="0"/>
              <a:t>завиток (картофель); ▪ кисть</a:t>
            </a:r>
          </a:p>
          <a:p>
            <a:pPr marL="0" indent="0">
              <a:buNone/>
              <a:defRPr/>
            </a:pPr>
            <a:r>
              <a:rPr lang="ru-RU" sz="1600" dirty="0" smtClean="0"/>
              <a:t>9. Плоды:  ягода </a:t>
            </a:r>
            <a:r>
              <a:rPr lang="ru-RU" sz="1600" dirty="0"/>
              <a:t>(паслен, томат, картофель);</a:t>
            </a:r>
          </a:p>
          <a:p>
            <a:pPr marL="0" indent="0">
              <a:buNone/>
              <a:defRPr/>
            </a:pPr>
            <a:r>
              <a:rPr lang="ru-RU" sz="1600" dirty="0"/>
              <a:t>  </a:t>
            </a:r>
            <a:r>
              <a:rPr lang="ru-RU" sz="1600" dirty="0" smtClean="0"/>
              <a:t>                  коробочка </a:t>
            </a:r>
            <a:r>
              <a:rPr lang="ru-RU" sz="1600" dirty="0"/>
              <a:t>(табак, белена).</a:t>
            </a:r>
          </a:p>
          <a:p>
            <a:pPr marL="0" indent="0">
              <a:buNone/>
              <a:defRPr/>
            </a:pPr>
            <a:r>
              <a:rPr lang="ru-RU" sz="1600" dirty="0" smtClean="0"/>
              <a:t>10.  </a:t>
            </a:r>
            <a:r>
              <a:rPr lang="ru-RU" sz="1600" dirty="0"/>
              <a:t>Семена с эндоспермом, 2 семядоли в семени.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63926" y="2239596"/>
            <a:ext cx="1690577" cy="52878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Яд Соланин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Picture 4" descr="https://image.shutterstock.com/image-photo/datura-daturas-devils-trumpets-angels-260nw-4717079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53"/>
          <a:stretch/>
        </p:blipFill>
        <p:spPr bwMode="auto">
          <a:xfrm>
            <a:off x="6410214" y="1846890"/>
            <a:ext cx="3038475" cy="231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semki.su/800/600/https/rgtravnik.ru/wp-content/uploads/2019/02/%D0%B4%D1%83%D1%80%D0%BC%D0%BC%D0%BC-768x3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995" y="2742103"/>
            <a:ext cx="2757746" cy="136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532531" y="1893230"/>
            <a:ext cx="1982175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Дурман обыкновенный</a:t>
            </a:r>
            <a:endParaRPr lang="ru-RU" dirty="0"/>
          </a:p>
        </p:txBody>
      </p:sp>
      <p:pic>
        <p:nvPicPr>
          <p:cNvPr id="10" name="Picture 8" descr="https://img.myloview.ru/stickers/triangular-red-warning-hazard-symbol-vector-illustration-400-1877784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980" y="1874573"/>
            <a:ext cx="823080" cy="7407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53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nstantia/Franklin Gothic Book">
      <a:maj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502</Words>
  <Application>Microsoft Office PowerPoint</Application>
  <PresentationFormat>Широкоэкранный</PresentationFormat>
  <Paragraphs>89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Constantia</vt:lpstr>
      <vt:lpstr>Franklin Gothic Book</vt:lpstr>
      <vt:lpstr>Тема Office</vt:lpstr>
      <vt:lpstr>Дети – цветы жизни!  (М. Горький)  </vt:lpstr>
      <vt:lpstr>Презентация PowerPoint</vt:lpstr>
      <vt:lpstr>Семейство Бобовые (Мотыльковые), семейство Пасленовые </vt:lpstr>
      <vt:lpstr>Характеристика семейств по плану</vt:lpstr>
      <vt:lpstr>Характеристика сем. Бобовые </vt:lpstr>
      <vt:lpstr>Характеристика сем. Бобовые </vt:lpstr>
      <vt:lpstr>Значение Бобовых</vt:lpstr>
      <vt:lpstr>Характеристика сем. Пасленовые</vt:lpstr>
      <vt:lpstr>Характеристика сем. Пасленовые</vt:lpstr>
      <vt:lpstr>Картофель – опасно для жизни!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– цветы жизни!  М. Горький)</dc:title>
  <dc:creator>Пользователь</dc:creator>
  <cp:lastModifiedBy>Пользователь</cp:lastModifiedBy>
  <cp:revision>20</cp:revision>
  <dcterms:created xsi:type="dcterms:W3CDTF">2024-01-08T18:48:43Z</dcterms:created>
  <dcterms:modified xsi:type="dcterms:W3CDTF">2024-01-08T22:12:14Z</dcterms:modified>
</cp:coreProperties>
</file>