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emf" ContentType="image/x-emf"/>
  <Default Extension="rels" ContentType="application/vnd.openxmlformats-package.relationships+xml"/>
  <Default Extension="png" ContentType="image/png"/>
  <Default Extension="bmp" ContentType="image/bmp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theme/theme3.xml" ContentType="application/vnd.openxmlformats-officedocument.theme+xml"/>
  <Override PartName="/ppt/theme/theme2.xml" ContentType="application/vnd.openxmlformats-officedocument.them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1" r:id="rId3"/>
    <p:sldId id="265" r:id="rId4"/>
    <p:sldId id="260" r:id="rId5"/>
    <p:sldId id="259" r:id="rId6"/>
    <p:sldId id="263" r:id="rId7"/>
    <p:sldId id="258" r:id="rId8"/>
    <p:sldId id="266" r:id="rId9"/>
    <p:sldId id="256" r:id="rId10"/>
    <p:sldId id="262" r:id="rId11"/>
    <p:sldId id="268" r:id="rId12"/>
    <p:sldId id="267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324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tableStyles" Target="tableStyles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3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/>
          <a:p>
            <a:r>
              <a:rPr lang="en-US" smtClean="0"/>
              <a:t>*</a:t>
            </a:r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/>
          <a:p>
            <a:r>
              <a:rPr lang="en-US" smtClean="0"/>
              <a:t>#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F0E9C17-A677-4BF5-8065-69DD084D9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4242814-06B7-4D3B-9D61-86F16EBFD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27AE063-35A0-42E8-A65D-593BFCD56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27AE063-35A0-42E8-A65D-593BFCD56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F0E9C17-A677-4BF5-8065-69DD084D9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0904364-6463-4261-931A-E42227439E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488F343-3202-4C4C-801F-D58A7FF901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488F343-3202-4C4C-801F-D58A7FF901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A8755A7-07E3-40C0-A288-6009C5DFE6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A8755A7-07E3-40C0-A288-6009C5DFE6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27AE063-35A0-42E8-A65D-593BFCD56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4242814-06B7-4D3B-9D61-86F16EBFD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V="1">
            <a:off x="5541054" y="2505113"/>
            <a:ext cx="6674761" cy="322856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V="1">
            <a:off x="19052" y="2299011"/>
            <a:ext cx="6674761" cy="322856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476157"/>
            <a:ext cx="12172948" cy="601495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519349" y="1673658"/>
            <a:ext cx="9167815" cy="4135005"/>
          </a:xfrm>
          <a:prstGeom prst="rect">
            <a:avLst/>
          </a:prstGeom>
          <a:solidFill>
            <a:schemeClr val="tx2">
              <a:alpha val="94000"/>
            </a:schemeClr>
          </a:solidFill>
          <a:ln>
            <a:noFill/>
          </a:ln>
          <a:effectLst>
            <a:outerShdw blurRad="1270000" dist="50800" dir="5400000" algn="ctr" rotWithShape="0">
              <a:schemeClr val="accent5">
                <a:lumMod val="20000"/>
                <a:lumOff val="80000"/>
                <a:alpha val="3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1524000" y="1678955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1524000" y="4158630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 altLang="en-US"/>
              <a:t>Щелкните для изменения стиля основного подзаголовка</a:t>
            </a:r>
          </a:p>
        </p:txBody>
      </p:sp>
      <p:sp>
        <p:nvSpPr>
          <p:cNvPr id="9" name="AutoShape 3"/>
          <p:cNvSpPr>
            <a:spLocks noChangeAspect="1" noChangeArrowheads="1" noTextEdit="1"/>
          </p:cNvSpPr>
          <p:nvPr/>
        </p:nvSpPr>
        <p:spPr bwMode="auto">
          <a:xfrm>
            <a:off x="0" y="4468813"/>
            <a:ext cx="12196763" cy="13398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Название и текст по вертика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12" name="Slide Number Placeholder 5"/>
          <p:cNvSpPr txBox="1"/>
          <p:nvPr/>
        </p:nvSpPr>
        <p:spPr>
          <a:xfrm flipH="1">
            <a:off x="21494460" y="6356349"/>
            <a:ext cx="2742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9DA0CD-D0D2-49F9-91D8-903BD2A6FD0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0" y="5514975"/>
            <a:ext cx="12192000" cy="13398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Название по вертикали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3"/>
          <p:cNvSpPr>
            <a:spLocks noChangeAspect="1" noChangeArrowheads="1" noTextEdit="1"/>
          </p:cNvSpPr>
          <p:nvPr/>
        </p:nvSpPr>
        <p:spPr bwMode="auto">
          <a:xfrm>
            <a:off x="0" y="5514975"/>
            <a:ext cx="12192000" cy="13398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Vertical Title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ние и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AF9DA0CD-D0D2-49F9-91D8-903BD2A6F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AF9DA0CD-D0D2-49F9-91D8-903BD2A6FD0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AutoShape 3"/>
          <p:cNvSpPr>
            <a:spLocks noChangeAspect="1" noChangeArrowheads="1" noTextEdit="1"/>
          </p:cNvSpPr>
          <p:nvPr/>
        </p:nvSpPr>
        <p:spPr bwMode="auto">
          <a:xfrm rot="10800000">
            <a:off x="0" y="-68263"/>
            <a:ext cx="12192000" cy="177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Aspect="1" noChangeArrowheads="1" noTextEdit="1"/>
          </p:cNvSpPr>
          <p:nvPr/>
        </p:nvSpPr>
        <p:spPr bwMode="auto">
          <a:xfrm>
            <a:off x="0" y="0"/>
            <a:ext cx="12192000" cy="11160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конт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AF9DA0CD-D0D2-49F9-91D8-903BD2A6F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6" name="Content Placeholder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7" name="Date Placeholder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9" name="Slide Number Placeholder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AF9DA0CD-D0D2-49F9-91D8-903BD2A6F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Slide Number Placeholder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AF9DA0CD-D0D2-49F9-91D8-903BD2A6F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dt="0"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Контен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AF9DA0CD-D0D2-49F9-91D8-903BD2A6F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Picture Placeholder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en-US"/>
              <a:t>Щелкните значок, чтобы добавить рисунок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AF9DA0CD-D0D2-49F9-91D8-903BD2A6F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90000"/>
                <a:lumOff val="10000"/>
              </a:schemeClr>
            </a:gs>
            <a:gs pos="54000">
              <a:schemeClr val="tx2"/>
            </a:gs>
            <a:gs pos="100000">
              <a:schemeClr val="accent6">
                <a:lumMod val="50000"/>
              </a:schemeClr>
            </a:gs>
            <a:gs pos="100000">
              <a:schemeClr val="accent6"/>
            </a:gs>
          </a:gsLst>
          <a:lin ang="18900000" scaled="1"/>
          <a:tileRect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1"/>
          <a:srcRect b="63181"/>
          <a:stretch/>
        </p:blipFill>
        <p:spPr>
          <a:xfrm rot="16200000" flipV="1">
            <a:off x="-2966155" y="2966155"/>
            <a:ext cx="6858000" cy="92568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F9DA0CD-D0D2-49F9-91D8-903BD2A6FD07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AutoShape 3"/>
          <p:cNvSpPr>
            <a:spLocks noChangeAspect="1" noChangeArrowheads="1" noTextEdit="1"/>
          </p:cNvSpPr>
          <p:nvPr/>
        </p:nvSpPr>
        <p:spPr bwMode="auto">
          <a:xfrm>
            <a:off x="0" y="5080000"/>
            <a:ext cx="12192000" cy="177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"/>
          <a:srcRect l="5" r="49327" b="63181"/>
          <a:stretch/>
        </p:blipFill>
        <p:spPr>
          <a:xfrm rot="16200000" flipH="1" flipV="1">
            <a:off x="-1274516" y="4659599"/>
            <a:ext cx="3474720" cy="925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bmp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полнитель контента 15"/>
          <p:cNvSpPr>
            <a:spLocks noGrp="1" noEditPoints="1"/>
          </p:cNvSpPr>
          <p:nvPr>
            <p:ph idx="1"/>
          </p:nvPr>
        </p:nvSpPr>
        <p:spPr>
          <a:xfrm>
            <a:off x="8563926" y="4259899"/>
            <a:ext cx="2789874" cy="1917064"/>
          </a:xfrm>
        </p:spPr>
        <p:txBody>
          <a:bodyPr/>
          <a:lstStyle/>
          <a:p>
            <a:pPr marL="0" indent="0">
              <a:buNone/>
            </a:pPr>
            <a:r>
              <a:rPr lang="ru-RU" sz="1600">
                <a:solidFill>
                  <a:schemeClr val="tx1"/>
                </a:solidFill>
              </a:rPr>
              <a:t>Выполнила :</a:t>
            </a:r>
          </a:p>
          <a:p>
            <a:pPr marL="0" indent="0">
              <a:buNone/>
            </a:pPr>
            <a:r>
              <a:rPr lang="ru-RU" sz="1600">
                <a:solidFill>
                  <a:schemeClr val="tx1"/>
                </a:solidFill>
              </a:rPr>
              <a:t>Петухова Л.А.</a:t>
            </a:r>
          </a:p>
          <a:p>
            <a:pPr marL="0" indent="0">
              <a:buNone/>
            </a:pPr>
            <a:r>
              <a:rPr lang="ru-RU" sz="1600">
                <a:solidFill>
                  <a:schemeClr val="tx1"/>
                </a:solidFill>
              </a:rPr>
              <a:t>учитель нач.классов</a:t>
            </a:r>
          </a:p>
          <a:p>
            <a:pPr marL="0" indent="0">
              <a:buNone/>
            </a:pPr>
            <a:r>
              <a:rPr lang="ru-RU" sz="1600">
                <a:solidFill>
                  <a:schemeClr val="tx1"/>
                </a:solidFill>
              </a:rPr>
              <a:t>ГБОУ Школа 1566</a:t>
            </a:r>
          </a:p>
        </p:txBody>
      </p:sp>
      <p:sp>
        <p:nvSpPr>
          <p:cNvPr id="7" name="Название 6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3966132"/>
          </a:xfrm>
        </p:spPr>
        <p:txBody>
          <a:bodyPr/>
          <a:lstStyle/>
          <a:p>
            <a:pPr algn="ctr"/>
            <a:r>
              <a:rPr sz="3600" b="0">
                <a:solidFill>
                  <a:schemeClr val="tx1"/>
                </a:solidFill>
              </a:rPr>
              <a:t>Основы православной культуры</a:t>
            </a:r>
            <a:endParaRPr lang="ru-RU" sz="3600" b="0">
              <a:solidFill>
                <a:schemeClr val="tx1"/>
              </a:solidFill>
            </a:endParaRPr>
          </a:p>
          <a:p>
            <a:pPr algn="ctr"/>
            <a:endParaRPr lang="ru-RU" sz="3600" b="0">
              <a:solidFill>
                <a:schemeClr val="tx1"/>
              </a:solidFill>
            </a:endParaRPr>
          </a:p>
          <a:p>
            <a:pPr algn="ctr"/>
            <a:r>
              <a:rPr lang="ru-RU" sz="3600" b="0">
                <a:solidFill>
                  <a:schemeClr val="tx1"/>
                </a:solidFill>
              </a:rPr>
              <a:t>4 класс</a:t>
            </a:r>
          </a:p>
          <a:p>
            <a:pPr algn="ctr"/>
            <a:endParaRPr lang="ru-RU" sz="3600" b="0">
              <a:solidFill>
                <a:schemeClr val="tx1"/>
              </a:solidFill>
            </a:endParaRPr>
          </a:p>
          <a:p>
            <a:pPr algn="ctr"/>
            <a:r>
              <a:rPr lang="ru-RU" sz="3600" b="0">
                <a:solidFill>
                  <a:schemeClr val="tx1"/>
                </a:solidFill>
              </a:rPr>
              <a:t>"Россия- наша Родина"</a:t>
            </a:r>
          </a:p>
          <a:p>
            <a:pPr algn="ctr"/>
            <a:endParaRPr lang="ru-RU" sz="3600" b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Текст. поле 1"/>
          <p:cNvSpPr txBox="1"/>
          <p:nvPr/>
        </p:nvSpPr>
        <p:spPr>
          <a:xfrm>
            <a:off x="116556" y="0"/>
            <a:ext cx="10205385" cy="451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400" b="0" i="0" u="none" strike="noStrike">
              <a:solidFill>
                <a:srgbClr val="000000"/>
              </a:solidFill>
              <a:latin typeface="Times New Roman" pitchFamily="18" charset="0" panose="02020603050405020304"/>
              <a:ea typeface="+mn-ea"/>
              <a:cs typeface="Times New Roman" pitchFamily="18" charset="0" panose="020206030504050203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полнитель текста 13"/>
          <p:cNvSpPr>
            <a:spLocks noGrp="1" noEditPoints="1"/>
          </p:cNvSpPr>
          <p:nvPr>
            <p:ph type="body" idx="4294967295"/>
          </p:nvPr>
        </p:nvSpPr>
        <p:spPr>
          <a:xfrm rot="21600000">
            <a:off x="209002" y="4507453"/>
            <a:ext cx="11773996" cy="1937693"/>
          </a:xfrm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ru-RU">
                <a:solidFill>
                  <a:schemeClr val="accent3">
                    <a:lumMod val="50000"/>
                  </a:schemeClr>
                </a:solidFill>
              </a:rPr>
              <a:t>Веротерпимость-</a:t>
            </a:r>
            <a:r>
              <a:rPr lang="ru-RU" sz="2400">
                <a:solidFill>
                  <a:schemeClr val="accent3">
                    <a:lumMod val="50000"/>
                  </a:schemeClr>
                </a:solidFill>
              </a:rPr>
              <a:t>это признание права свободного исповедания любой веры,терпимое отношение к чужой религии,признание её права на существование.</a:t>
            </a:r>
            <a:endParaRPr kumimoji="0" lang="en-US" sz="16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</p:txBody>
      </p:sp>
      <p:sp>
        <p:nvSpPr>
          <p:cNvPr id="13" name="Название 12"/>
          <p:cNvSpPr>
            <a:spLocks noGrp="1" noEditPoints="1"/>
          </p:cNvSpPr>
          <p:nvPr>
            <p:ph type="title"/>
          </p:nvPr>
        </p:nvSpPr>
        <p:spPr>
          <a:xfrm>
            <a:off x="838200" y="-78408"/>
            <a:ext cx="10515600" cy="1304934"/>
          </a:xfrm>
        </p:spPr>
        <p:txBody>
          <a:bodyPr/>
          <a:lstStyle/>
          <a:p>
            <a:r>
              <a:rPr lang="ru-RU">
                <a:solidFill>
                  <a:srgbClr val="0070C0"/>
                </a:solidFill>
              </a:rPr>
              <a:t>Основные религии России.</a:t>
            </a:r>
          </a:p>
        </p:txBody>
      </p:sp>
      <p:sp>
        <p:nvSpPr>
          <p:cNvPr id="2" name="Прямоугольник 3"/>
          <p:cNvSpPr/>
          <p:nvPr/>
        </p:nvSpPr>
        <p:spPr>
          <a:xfrm>
            <a:off x="414800" y="1510835"/>
            <a:ext cx="307183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христианство</a:t>
            </a:r>
            <a:endParaRPr lang="ru-RU" sz="24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Прямоугольник 6"/>
          <p:cNvSpPr/>
          <p:nvPr/>
        </p:nvSpPr>
        <p:spPr>
          <a:xfrm>
            <a:off x="2034707" y="3143248"/>
            <a:ext cx="307183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ислам</a:t>
            </a:r>
            <a:endParaRPr lang="ru-RU" sz="24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Прямоугольник 4"/>
          <p:cNvSpPr/>
          <p:nvPr/>
        </p:nvSpPr>
        <p:spPr>
          <a:xfrm>
            <a:off x="8718479" y="1510835"/>
            <a:ext cx="3071834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иудаизм</a:t>
            </a:r>
            <a:endParaRPr lang="ru-RU" sz="24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5"/>
          <p:cNvSpPr/>
          <p:nvPr/>
        </p:nvSpPr>
        <p:spPr>
          <a:xfrm>
            <a:off x="6578176" y="3143248"/>
            <a:ext cx="2917113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буддизм</a:t>
            </a:r>
            <a:endParaRPr lang="ru-RU" sz="24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. поле 3"/>
          <p:cNvSpPr txBox="1"/>
          <p:nvPr/>
        </p:nvSpPr>
        <p:spPr>
          <a:xfrm>
            <a:off x="4532934" y="1177132"/>
            <a:ext cx="7105212" cy="484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/>
          </a:p>
        </p:txBody>
      </p:sp>
      <p:sp>
        <p:nvSpPr>
          <p:cNvPr id="8" name="Текст. поле 7"/>
          <p:cNvSpPr txBox="1"/>
          <p:nvPr/>
        </p:nvSpPr>
        <p:spPr>
          <a:xfrm>
            <a:off x="291907" y="402281"/>
            <a:ext cx="11738199" cy="2560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Государство гарантирует равенство прав и свобод человека и гражданина независимо от пола, расы, национальности, языка, происхождения, имущественного и должностного положения, места жительства, отношения к религии, убеждений, принадлежности к общественным объединениям, а также других обстоятельств. Запрещаются любые формы ограничения прав граждан по признакам социальной, расовой, национальной, языковой или религиозной принадлежности.</a:t>
            </a:r>
            <a:endParaRPr lang="ru-RU" sz="18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Конституция Российской Федерации,</a:t>
            </a:r>
            <a:r>
              <a:rPr lang="ru-RU" sz="18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статья 19.</a:t>
            </a:r>
            <a:endParaRPr lang="en-US" sz="18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8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8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Текст. поле 8"/>
          <p:cNvSpPr txBox="1"/>
          <p:nvPr/>
        </p:nvSpPr>
        <p:spPr>
          <a:xfrm>
            <a:off x="374424" y="3806989"/>
            <a:ext cx="10968674" cy="2012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en-US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04253" y="2459603"/>
            <a:ext cx="5849154" cy="439839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. поле 3"/>
          <p:cNvSpPr txBox="1"/>
          <p:nvPr/>
        </p:nvSpPr>
        <p:spPr>
          <a:xfrm>
            <a:off x="4532934" y="1177132"/>
            <a:ext cx="7105212" cy="484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/>
          </a:p>
        </p:txBody>
      </p:sp>
      <p:sp>
        <p:nvSpPr>
          <p:cNvPr id="8" name="Текст. поле 7"/>
          <p:cNvSpPr txBox="1"/>
          <p:nvPr/>
        </p:nvSpPr>
        <p:spPr>
          <a:xfrm>
            <a:off x="291907" y="402281"/>
            <a:ext cx="11738199" cy="640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8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8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Текст. поле 8"/>
          <p:cNvSpPr txBox="1"/>
          <p:nvPr/>
        </p:nvSpPr>
        <p:spPr>
          <a:xfrm>
            <a:off x="374424" y="3806989"/>
            <a:ext cx="10968674" cy="2012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ru-RU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</a:pPr>
            <a:endParaRPr kumimoji="0" lang="en-US" sz="1800" b="0" i="0" u="none" strike="noStrike" kern="1200" cap="none" spc="0" baseline="0">
              <a:ln w="0">
                <a:noFill/>
              </a:ln>
              <a:solidFill>
                <a:srgbClr val="000000"/>
              </a:solidFill>
              <a:effectLst/>
              <a:uLnTx/>
              <a:latin typeface="Verdana"/>
            </a:endParaRPr>
          </a:p>
        </p:txBody>
      </p:sp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18039" y="0"/>
            <a:ext cx="915592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. поле 1"/>
          <p:cNvSpPr txBox="1"/>
          <p:nvPr/>
        </p:nvSpPr>
        <p:spPr>
          <a:xfrm>
            <a:off x="157815" y="0"/>
            <a:ext cx="10205385" cy="6545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1" u="none" strike="noStrike">
                <a:solidFill>
                  <a:srgbClr val="7030A0"/>
                </a:solidFill>
                <a:latin typeface="times new roman" charset="0"/>
                <a:ea typeface="+mn-ea"/>
                <a:cs typeface="+mn-cs"/>
              </a:rPr>
              <a:t>Давайте вспомним некоторые правила вежливости на уроке: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400" b="0" i="0" u="none" strike="noStrike">
              <a:solidFill>
                <a:srgbClr val="000000"/>
              </a:solidFill>
              <a:latin typeface="Times New Roman" pitchFamily="18" charset="0" panose="02020603050405020304"/>
              <a:ea typeface="+mn-ea"/>
              <a:cs typeface="Times New Roman" pitchFamily="18" charset="0" panose="02020603050405020304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pitchFamily="18" charset="0" panose="02020603050405020304"/>
                <a:ea typeface="+mn-ea"/>
                <a:cs typeface="Times New Roman" pitchFamily="18" charset="0" panose="02020603050405020304"/>
              </a:rPr>
              <a:t>1. На уроке будь старательным,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400" b="0" i="0" u="none" strike="noStrike">
              <a:solidFill>
                <a:srgbClr val="000000"/>
              </a:solidFill>
              <a:latin typeface="Times New Roman" pitchFamily="18" charset="0" panose="02020603050405020304"/>
              <a:ea typeface="+mn-ea"/>
              <a:cs typeface="Times New Roman" pitchFamily="18" charset="0" panose="02020603050405020304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pitchFamily="18" charset="0" panose="02020603050405020304"/>
                <a:ea typeface="+mn-ea"/>
                <a:cs typeface="Times New Roman" pitchFamily="18" charset="0" panose="02020603050405020304"/>
              </a:rPr>
              <a:t>    Будь спокойным и … внимательным.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400" b="0" i="0" u="none" strike="noStrike">
              <a:solidFill>
                <a:srgbClr val="000000"/>
              </a:solidFill>
              <a:latin typeface="Times New Roman" pitchFamily="18" charset="0" panose="02020603050405020304"/>
              <a:ea typeface="+mn-ea"/>
              <a:cs typeface="Times New Roman" pitchFamily="18" charset="0" panose="02020603050405020304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pitchFamily="18" charset="0" panose="02020603050405020304"/>
                <a:ea typeface="+mn-ea"/>
                <a:cs typeface="Times New Roman" pitchFamily="18" charset="0" panose="02020603050405020304"/>
              </a:rPr>
              <a:t>2. Всё пиши, не отставая,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400" b="0" i="0" u="none" strike="noStrike">
              <a:solidFill>
                <a:srgbClr val="000000"/>
              </a:solidFill>
              <a:latin typeface="Times New Roman" pitchFamily="18" charset="0" panose="02020603050405020304"/>
              <a:ea typeface="+mn-ea"/>
              <a:cs typeface="Times New Roman" pitchFamily="18" charset="0" panose="02020603050405020304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pitchFamily="18" charset="0" panose="02020603050405020304"/>
                <a:ea typeface="+mn-ea"/>
                <a:cs typeface="Times New Roman" pitchFamily="18" charset="0" panose="02020603050405020304"/>
              </a:rPr>
              <a:t>    Слушай, … не перебивая.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400" b="0" i="0" u="none" strike="noStrike">
              <a:solidFill>
                <a:srgbClr val="000000"/>
              </a:solidFill>
              <a:latin typeface="Times New Roman" pitchFamily="18" charset="0" panose="02020603050405020304"/>
              <a:ea typeface="+mn-ea"/>
              <a:cs typeface="Times New Roman" pitchFamily="18" charset="0" panose="02020603050405020304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pitchFamily="18" charset="0" panose="02020603050405020304"/>
                <a:ea typeface="+mn-ea"/>
                <a:cs typeface="Times New Roman" pitchFamily="18" charset="0" panose="02020603050405020304"/>
              </a:rPr>
              <a:t>3. Говорите чётко, внятно,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400" b="0" i="0" u="none" strike="noStrike">
              <a:solidFill>
                <a:srgbClr val="000000"/>
              </a:solidFill>
              <a:latin typeface="Times New Roman" pitchFamily="18" charset="0" panose="02020603050405020304"/>
              <a:ea typeface="+mn-ea"/>
              <a:cs typeface="Times New Roman" pitchFamily="18" charset="0" panose="02020603050405020304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pitchFamily="18" charset="0" panose="02020603050405020304"/>
                <a:ea typeface="+mn-ea"/>
                <a:cs typeface="Times New Roman" pitchFamily="18" charset="0" panose="02020603050405020304"/>
              </a:rPr>
              <a:t>    Чтобы было всё … понятно.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400" b="0" i="0" u="none" strike="noStrike">
              <a:solidFill>
                <a:srgbClr val="000000"/>
              </a:solidFill>
              <a:latin typeface="Times New Roman" pitchFamily="18" charset="0" panose="02020603050405020304"/>
              <a:ea typeface="+mn-ea"/>
              <a:cs typeface="Times New Roman" pitchFamily="18" charset="0" panose="02020603050405020304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pitchFamily="18" charset="0" panose="02020603050405020304"/>
                <a:ea typeface="+mn-ea"/>
                <a:cs typeface="Times New Roman" pitchFamily="18" charset="0" panose="02020603050405020304"/>
              </a:rPr>
              <a:t>4. Если хочешь отвечать –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3200" b="0" i="0" u="none" strike="noStrike">
              <a:solidFill>
                <a:srgbClr val="000000"/>
              </a:solidFill>
              <a:latin typeface="Times New Roman" pitchFamily="18" charset="0" panose="02020603050405020304"/>
              <a:ea typeface="+mn-ea"/>
              <a:cs typeface="Times New Roman" pitchFamily="18" charset="0" panose="02020603050405020304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0" i="0" u="none" strike="noStrike">
                <a:solidFill>
                  <a:srgbClr val="000000"/>
                </a:solidFill>
                <a:latin typeface="Times New Roman" pitchFamily="18" charset="0" panose="02020603050405020304"/>
                <a:ea typeface="+mn-ea"/>
                <a:cs typeface="Times New Roman" pitchFamily="18" charset="0" panose="02020603050405020304"/>
              </a:rPr>
              <a:t>    </a:t>
            </a:r>
            <a:r>
              <a:rPr lang="ru-RU" sz="2400" b="0" i="0" u="none" strike="noStrike">
                <a:solidFill>
                  <a:srgbClr val="000000"/>
                </a:solidFill>
                <a:latin typeface="Times New Roman" pitchFamily="18" charset="0" panose="02020603050405020304"/>
                <a:ea typeface="+mn-ea"/>
                <a:cs typeface="Times New Roman" pitchFamily="18" charset="0" panose="02020603050405020304"/>
              </a:rPr>
              <a:t>Надо … руку поднимать.</a:t>
            </a: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117622" y="1956573"/>
            <a:ext cx="3455286" cy="352131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12322" y="332956"/>
            <a:ext cx="11208026" cy="619208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азвание 7"/>
          <p:cNvSpPr>
            <a:spLocks noGrp="1" noEditPoints="1"/>
          </p:cNvSpPr>
          <p:nvPr>
            <p:ph type="title"/>
          </p:nvPr>
        </p:nvSpPr>
        <p:spPr>
          <a:xfrm>
            <a:off x="-831505" y="365125"/>
            <a:ext cx="13933770" cy="5216292"/>
          </a:xfrm>
        </p:spPr>
        <p:txBody>
          <a:bodyPr/>
          <a:lstStyle/>
          <a:p>
            <a:pPr algn="ctr"/>
            <a:r>
              <a:rPr lang="ru-RU" sz="7200">
                <a:solidFill>
                  <a:srgbClr val="FF0000"/>
                </a:solidFill>
              </a:rPr>
              <a:t>Тема урока:</a:t>
            </a:r>
          </a:p>
          <a:p>
            <a:pPr algn="ctr"/>
            <a:endParaRPr lang="ru-RU" sz="7200">
              <a:solidFill>
                <a:srgbClr val="FF0000"/>
              </a:solidFill>
            </a:endParaRPr>
          </a:p>
          <a:p>
            <a:pPr algn="ctr"/>
            <a:r>
              <a:rPr lang="ru-RU" sz="7200">
                <a:solidFill>
                  <a:srgbClr val="FF0000"/>
                </a:solidFill>
              </a:rPr>
              <a:t>Россия - наша Родина.</a:t>
            </a:r>
            <a:endParaRPr sz="7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9246" y="0"/>
            <a:ext cx="1180130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. поле 5"/>
          <p:cNvSpPr txBox="1"/>
          <p:nvPr/>
        </p:nvSpPr>
        <p:spPr>
          <a:xfrm>
            <a:off x="64582" y="373176"/>
            <a:ext cx="7668044" cy="6066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Родина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36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Если скажут слово «родина»,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Сразу в памяти встаёт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Старый дом, в саду смородина,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Толстый тополь у ворот.</a:t>
            </a:r>
            <a:endParaRPr lang="ru-RU" sz="32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32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У реки берёзка — скромница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И ромашковый бугор...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А другим, наверно, вспомнится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Свой родной московский двор.</a:t>
            </a:r>
            <a:endParaRPr lang="ru-RU" sz="32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                           </a:t>
            </a:r>
            <a:r>
              <a:rPr lang="en-US" sz="3200" b="0" i="0" u="none" strike="noStrike">
                <a:solidFill>
                  <a:schemeClr val="dk1"/>
                </a:solidFill>
                <a:latin typeface="+mn-lt"/>
                <a:ea typeface="+mn-ea"/>
                <a:cs typeface="+mn-cs"/>
              </a:rPr>
              <a:t>З. Александрова</a:t>
            </a:r>
            <a:endParaRPr lang="ru-RU" sz="32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289210" y="1552353"/>
            <a:ext cx="4744207" cy="419592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. поле 5"/>
          <p:cNvSpPr txBox="1"/>
          <p:nvPr/>
        </p:nvSpPr>
        <p:spPr>
          <a:xfrm>
            <a:off x="64582" y="84364"/>
            <a:ext cx="8194095" cy="65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i="0" u="sng" strike="noStrike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  <a:t>Владимир Степанов “Российская семья”</a:t>
            </a:r>
            <a:endParaRPr lang="ru-RU" sz="3200" b="0" i="0" u="none" strike="noStrike">
              <a:solidFill>
                <a:srgbClr val="FF0000"/>
              </a:solidFill>
              <a:latin typeface="times new roman" charset="0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Живут в России разные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Народы с давних пор.</a:t>
            </a:r>
            <a:endParaRPr lang="en-US" sz="2400" b="0" i="0" u="none" strike="noStrike">
              <a:solidFill>
                <a:srgbClr val="000000"/>
              </a:solidFill>
              <a:latin typeface="times new roman" charset="0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Одним – тайга по нраву,</a:t>
            </a:r>
            <a:endParaRPr lang="en-US" sz="2400" b="0" i="0" u="none" strike="noStrike">
              <a:solidFill>
                <a:srgbClr val="000000"/>
              </a:solidFill>
              <a:latin typeface="times new roman" charset="0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Другим – степной простор.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У каждого народа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Язык свой и наряд.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Один – черкеску носит,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Другой надел халат.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Один – рыбак с рожденья,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Другой – оленевод.</a:t>
            </a:r>
            <a:endParaRPr lang="en-US" sz="2400" b="0" i="0" u="none" strike="noStrike">
              <a:solidFill>
                <a:srgbClr val="000000"/>
              </a:solidFill>
              <a:latin typeface="times new roman" charset="0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Один кумыс готовит,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Другой готовит мёд.</a:t>
            </a:r>
            <a:endParaRPr lang="en-US" sz="2400" b="0" i="0" u="none" strike="noStrike">
              <a:solidFill>
                <a:srgbClr val="000000"/>
              </a:solidFill>
              <a:latin typeface="times new roman" charset="0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Одним – милее осень,</a:t>
            </a:r>
            <a:endParaRPr lang="en-US" sz="2400" b="0" i="0" u="none" strike="noStrike">
              <a:solidFill>
                <a:srgbClr val="000000"/>
              </a:solidFill>
              <a:latin typeface="times new roman" charset="0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Другим – милей весна.</a:t>
            </a:r>
            <a:endParaRPr lang="en-US" sz="3600" b="0" i="0" u="none" strike="noStrike">
              <a:solidFill>
                <a:srgbClr val="000000"/>
              </a:solidFill>
              <a:latin typeface="times new roman" charset="0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А Родина, Россия,</a:t>
            </a:r>
            <a:endParaRPr lang="en-US" sz="2800" b="0" i="0" u="none" strike="noStrike">
              <a:solidFill>
                <a:srgbClr val="000000"/>
              </a:solidFill>
              <a:latin typeface="times new roman" charset="0"/>
              <a:ea typeface="+mn-ea"/>
              <a:cs typeface="+mn-cs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0" i="0" u="none" strike="noStrike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У нас у всех – одна.</a:t>
            </a:r>
            <a:endParaRPr lang="ru-RU" sz="2400" b="0" i="0" u="none" strike="noStrike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173397" y="1155248"/>
            <a:ext cx="6170559" cy="49807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. поле 3"/>
          <p:cNvSpPr txBox="1"/>
          <p:nvPr/>
        </p:nvSpPr>
        <p:spPr>
          <a:xfrm>
            <a:off x="4419473" y="822556"/>
            <a:ext cx="7105212" cy="484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/>
              <a:t>А </a:t>
            </a:r>
            <a:r>
              <a:rPr lang="en-US" sz="2400"/>
              <a:t>в лесу растёт черника</a:t>
            </a:r>
          </a:p>
          <a:p>
            <a:endParaRPr lang="en-US" sz="2400"/>
          </a:p>
          <a:p>
            <a:r>
              <a:rPr lang="en-US" sz="2400"/>
              <a:t> А в лесу растёт черника,</a:t>
            </a:r>
          </a:p>
          <a:p>
            <a:endParaRPr lang="en-US" sz="2400"/>
          </a:p>
          <a:p>
            <a:r>
              <a:rPr lang="en-US" sz="2400"/>
              <a:t> Земляника, голубика.</a:t>
            </a:r>
          </a:p>
          <a:p>
            <a:endParaRPr lang="en-US" sz="2400"/>
          </a:p>
          <a:p>
            <a:r>
              <a:rPr lang="en-US" sz="2400"/>
              <a:t> Чтобы ягоду сорвать,</a:t>
            </a:r>
          </a:p>
          <a:p>
            <a:endParaRPr lang="en-US" sz="2400"/>
          </a:p>
          <a:p>
            <a:r>
              <a:rPr lang="en-US" sz="2400"/>
              <a:t> Надо глубже приседать. </a:t>
            </a:r>
            <a:r>
              <a:rPr lang="ru-RU" sz="2400"/>
              <a:t>    </a:t>
            </a:r>
            <a:r>
              <a:rPr lang="en-US" sz="2400"/>
              <a:t>(</a:t>
            </a:r>
            <a:r>
              <a:rPr lang="en-US" sz="2000"/>
              <a:t>Приседания.</a:t>
            </a:r>
            <a:r>
              <a:rPr lang="en-US" sz="2400"/>
              <a:t>)</a:t>
            </a:r>
          </a:p>
          <a:p>
            <a:endParaRPr lang="en-US" sz="2400"/>
          </a:p>
          <a:p>
            <a:r>
              <a:rPr lang="en-US" sz="2400"/>
              <a:t> Нагулялся я в лесу.</a:t>
            </a:r>
            <a:endParaRPr lang="ru-RU" sz="2400"/>
          </a:p>
          <a:p>
            <a:endParaRPr lang="ru-RU" sz="2400"/>
          </a:p>
          <a:p>
            <a:r>
              <a:rPr lang="en-US" sz="2400"/>
              <a:t>Корзинку с ягодой несу. </a:t>
            </a:r>
            <a:r>
              <a:rPr lang="ru-RU" sz="2400"/>
              <a:t>  </a:t>
            </a:r>
            <a:r>
              <a:rPr lang="en-US" sz="2400"/>
              <a:t>(</a:t>
            </a:r>
            <a:r>
              <a:rPr lang="en-US" sz="2000"/>
              <a:t>Ходьба на месте.)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1125004"/>
            <a:ext cx="3853250" cy="484712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25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50000"/>
                <a:alpha val="10000"/>
              </a:schemeClr>
            </a:gs>
            <a:gs pos="100000">
              <a:schemeClr val="accent6"/>
            </a:gs>
          </a:gsLst>
          <a:path path="circle">
            <a:fillToRect r="100000" b="100000"/>
          </a:path>
          <a:tileRect l="-10000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азвание 12"/>
          <p:cNvSpPr>
            <a:spLocks noGrp="1" noEditPoints="1"/>
          </p:cNvSpPr>
          <p:nvPr>
            <p:ph type="title"/>
          </p:nvPr>
        </p:nvSpPr>
        <p:spPr>
          <a:xfrm>
            <a:off x="1756210" y="0"/>
            <a:ext cx="9826050" cy="558215"/>
          </a:xfrm>
        </p:spPr>
        <p:txBody>
          <a:bodyPr/>
          <a:lstStyle/>
          <a:p>
            <a:r>
              <a:rPr lang="ru-RU">
                <a:solidFill>
                  <a:srgbClr val="0070C0"/>
                </a:solidFill>
              </a:rPr>
              <a:t>Основные религии России.</a:t>
            </a:r>
            <a:endParaRPr>
              <a:solidFill>
                <a:srgbClr val="0070C0"/>
              </a:solidFill>
            </a:endParaRPr>
          </a:p>
        </p:txBody>
      </p:sp>
      <p:sp>
        <p:nvSpPr>
          <p:cNvPr id="2" name="Прямоугольник 3"/>
          <p:cNvSpPr/>
          <p:nvPr/>
        </p:nvSpPr>
        <p:spPr>
          <a:xfrm>
            <a:off x="1291551" y="629653"/>
            <a:ext cx="307183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христианство</a:t>
            </a:r>
            <a:endParaRPr lang="ru-RU" sz="24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Прямоугольник 6"/>
          <p:cNvSpPr/>
          <p:nvPr/>
        </p:nvSpPr>
        <p:spPr>
          <a:xfrm>
            <a:off x="1104941" y="3778832"/>
            <a:ext cx="307183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ислам</a:t>
            </a:r>
            <a:endParaRPr lang="ru-RU" sz="24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Прямоугольник 4"/>
          <p:cNvSpPr/>
          <p:nvPr/>
        </p:nvSpPr>
        <p:spPr>
          <a:xfrm>
            <a:off x="7924248" y="651284"/>
            <a:ext cx="3071834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иудаизм</a:t>
            </a:r>
            <a:endParaRPr lang="ru-RU" sz="24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5"/>
          <p:cNvSpPr/>
          <p:nvPr/>
        </p:nvSpPr>
        <p:spPr>
          <a:xfrm>
            <a:off x="8001607" y="3778832"/>
            <a:ext cx="2917113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буддизм</a:t>
            </a:r>
            <a:endParaRPr lang="ru-RU" sz="24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6" descr="http://img24.imageshack.us/img24/7030/4299688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85616" y="4350336"/>
            <a:ext cx="3497517" cy="2296704"/>
          </a:xfrm>
          <a:prstGeom prst="rect">
            <a:avLst/>
          </a:prstGeom>
          <a:noFill/>
        </p:spPr>
      </p:pic>
      <p:pic>
        <p:nvPicPr>
          <p:cNvPr id="7" name="Picture 4" descr="http://cs323828.vk.me/v323828141/45f/o1PuN2fai8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8331" y="4350336"/>
            <a:ext cx="3445054" cy="2296704"/>
          </a:xfrm>
          <a:prstGeom prst="rect">
            <a:avLst/>
          </a:prstGeom>
          <a:noFill/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728269" y="1294226"/>
            <a:ext cx="3612211" cy="2413168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50863" y="1201157"/>
            <a:ext cx="3465741" cy="259930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Звездное небо">
  <a:themeElements>
    <a:clrScheme name="GreenYellow">
      <a:dk1>
        <a:srgbClr val="000000"/>
      </a:dk1>
      <a:lt1>
        <a:srgbClr val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Звездное небо">
      <a:majorFont>
        <a:latin typeface="Verdana bold"/>
        <a:ea typeface=""/>
        <a:cs typeface=""/>
      </a:majorFont>
      <a:minorFont>
        <a:latin typeface="Verdana"/>
        <a:ea typeface=""/>
        <a:cs typeface=""/>
      </a:minorFont>
    </a:fontScheme>
    <a:fmtScheme name="Звездное небо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Вася Пупкин</cp:lastModifiedBy>
  <cp:revision>1</cp:revision>
  <dcterms:created xsi:type="dcterms:W3CDTF">2017-06-21T13:57:27Z</dcterms:created>
  <dcterms:modified xsi:type="dcterms:W3CDTF">2024-03-16T21:47:26Z</dcterms:modified>
</cp:coreProperties>
</file>