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1" r:id="rId3"/>
    <p:sldId id="282" r:id="rId4"/>
    <p:sldId id="286" r:id="rId5"/>
    <p:sldId id="287" r:id="rId6"/>
    <p:sldId id="293" r:id="rId7"/>
    <p:sldId id="295" r:id="rId8"/>
    <p:sldId id="284" r:id="rId9"/>
    <p:sldId id="289" r:id="rId10"/>
    <p:sldId id="279" r:id="rId11"/>
    <p:sldId id="291" r:id="rId12"/>
    <p:sldId id="292" r:id="rId13"/>
    <p:sldId id="294" r:id="rId14"/>
    <p:sldId id="278" r:id="rId15"/>
    <p:sldId id="277" r:id="rId16"/>
    <p:sldId id="296" r:id="rId17"/>
    <p:sldId id="275" r:id="rId18"/>
    <p:sldId id="268" r:id="rId19"/>
    <p:sldId id="267"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3CFD8B2-15B8-4686-9DD0-A50A97E249B1}" type="datetimeFigureOut">
              <a:rPr lang="ru-RU" smtClean="0"/>
              <a:pPr/>
              <a:t>16.03.2024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D6F67D-DB63-4894-B5BE-461245EC12E1}"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3CFD8B2-15B8-4686-9DD0-A50A97E249B1}" type="datetimeFigureOut">
              <a:rPr lang="ru-RU" smtClean="0"/>
              <a:pPr/>
              <a:t>16.03.2024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D6F67D-DB63-4894-B5BE-461245EC12E1}"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3CFD8B2-15B8-4686-9DD0-A50A97E249B1}" type="datetimeFigureOut">
              <a:rPr lang="ru-RU" smtClean="0"/>
              <a:pPr/>
              <a:t>16.03.2024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D6F67D-DB63-4894-B5BE-461245EC12E1}"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3CFD8B2-15B8-4686-9DD0-A50A97E249B1}" type="datetimeFigureOut">
              <a:rPr lang="ru-RU" smtClean="0"/>
              <a:pPr/>
              <a:t>16.03.2024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D6F67D-DB63-4894-B5BE-461245EC12E1}"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3CFD8B2-15B8-4686-9DD0-A50A97E249B1}" type="datetimeFigureOut">
              <a:rPr lang="ru-RU" smtClean="0"/>
              <a:pPr/>
              <a:t>16.03.2024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D6F67D-DB63-4894-B5BE-461245EC12E1}"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3CFD8B2-15B8-4686-9DD0-A50A97E249B1}" type="datetimeFigureOut">
              <a:rPr lang="ru-RU" smtClean="0"/>
              <a:pPr/>
              <a:t>16.03.2024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D6F67D-DB63-4894-B5BE-461245EC12E1}"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3CFD8B2-15B8-4686-9DD0-A50A97E249B1}" type="datetimeFigureOut">
              <a:rPr lang="ru-RU" smtClean="0"/>
              <a:pPr/>
              <a:t>16.03.2024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FD6F67D-DB63-4894-B5BE-461245EC12E1}"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3CFD8B2-15B8-4686-9DD0-A50A97E249B1}" type="datetimeFigureOut">
              <a:rPr lang="ru-RU" smtClean="0"/>
              <a:pPr/>
              <a:t>16.03.2024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FD6F67D-DB63-4894-B5BE-461245EC12E1}"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3CFD8B2-15B8-4686-9DD0-A50A97E249B1}" type="datetimeFigureOut">
              <a:rPr lang="ru-RU" smtClean="0"/>
              <a:pPr/>
              <a:t>16.03.2024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FD6F67D-DB63-4894-B5BE-461245EC12E1}"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3CFD8B2-15B8-4686-9DD0-A50A97E249B1}" type="datetimeFigureOut">
              <a:rPr lang="ru-RU" smtClean="0"/>
              <a:pPr/>
              <a:t>16.03.2024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D6F67D-DB63-4894-B5BE-461245EC12E1}"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3CFD8B2-15B8-4686-9DD0-A50A97E249B1}" type="datetimeFigureOut">
              <a:rPr lang="ru-RU" smtClean="0"/>
              <a:pPr/>
              <a:t>16.03.2024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D6F67D-DB63-4894-B5BE-461245EC12E1}"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FD8B2-15B8-4686-9DD0-A50A97E249B1}" type="datetimeFigureOut">
              <a:rPr lang="ru-RU" smtClean="0"/>
              <a:pPr/>
              <a:t>16.03.2024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D6F67D-DB63-4894-B5BE-461245EC12E1}"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Животные весной.</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Презентация для дошкольников.</a:t>
            </a:r>
            <a:endParaRPr lang="ru-RU" dirty="0"/>
          </a:p>
        </p:txBody>
      </p:sp>
      <p:sp>
        <p:nvSpPr>
          <p:cNvPr id="3" name="Подзаголовок 2"/>
          <p:cNvSpPr>
            <a:spLocks noGrp="1"/>
          </p:cNvSpPr>
          <p:nvPr>
            <p:ph type="subTitle" idx="1"/>
          </p:nvPr>
        </p:nvSpPr>
        <p:spPr>
          <a:xfrm>
            <a:off x="6156176" y="5877272"/>
            <a:ext cx="2592288" cy="720080"/>
          </a:xfrm>
        </p:spPr>
        <p:txBody>
          <a:bodyPr>
            <a:normAutofit fontScale="85000" lnSpcReduction="20000"/>
          </a:bodyPr>
          <a:lstStyle/>
          <a:p>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Составила воспитатель </a:t>
            </a:r>
            <a:r>
              <a:rPr lang="ru-RU" sz="1800" dirty="0" err="1" smtClean="0">
                <a:latin typeface="Times New Roman" pitchFamily="18" charset="0"/>
                <a:cs typeface="Times New Roman" pitchFamily="18" charset="0"/>
              </a:rPr>
              <a:t>Пазухмна</a:t>
            </a:r>
            <a:r>
              <a:rPr lang="ru-RU" sz="1800" dirty="0" smtClean="0">
                <a:latin typeface="Times New Roman" pitchFamily="18" charset="0"/>
                <a:cs typeface="Times New Roman" pitchFamily="18" charset="0"/>
              </a:rPr>
              <a:t> О.А.</a:t>
            </a:r>
            <a:endParaRPr lang="ru-RU" sz="1800" dirty="0">
              <a:latin typeface="Times New Roman" pitchFamily="18" charset="0"/>
              <a:cs typeface="Times New Roman" pitchFamily="18" charset="0"/>
            </a:endParaRPr>
          </a:p>
        </p:txBody>
      </p:sp>
      <p:pic>
        <p:nvPicPr>
          <p:cNvPr id="4" name="Рисунок 3" descr="https://gas-kvas.com/uploads/posts/2023-02/1675559233_gas-kvas-com-p-zhivotnie-v-osennem-lesu-risunki-18.jpg"/>
          <p:cNvPicPr/>
          <p:nvPr/>
        </p:nvPicPr>
        <p:blipFill>
          <a:blip r:embed="rId2" cstate="print"/>
          <a:srcRect/>
          <a:stretch>
            <a:fillRect/>
          </a:stretch>
        </p:blipFill>
        <p:spPr bwMode="auto">
          <a:xfrm>
            <a:off x="467544" y="404665"/>
            <a:ext cx="8136903" cy="4608511"/>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786210"/>
          </a:xfrm>
        </p:spPr>
        <p:txBody>
          <a:bodyPr>
            <a:normAutofit fontScale="90000"/>
          </a:bodyPr>
          <a:lstStyle/>
          <a:p>
            <a:pPr algn="l"/>
            <a:r>
              <a:rPr lang="ru-RU" sz="2000" dirty="0" smtClean="0"/>
              <a:t/>
            </a:r>
            <a:br>
              <a:rPr lang="ru-RU" sz="2000" dirty="0" smtClean="0"/>
            </a:br>
            <a:r>
              <a:rPr lang="ru-RU" sz="2000" dirty="0" smtClean="0"/>
              <a:t/>
            </a:r>
            <a:br>
              <a:rPr lang="ru-RU" sz="2000" dirty="0" smtClean="0"/>
            </a:br>
            <a:r>
              <a:rPr lang="ru-RU" sz="2200" dirty="0" smtClean="0">
                <a:solidFill>
                  <a:srgbClr val="002060"/>
                </a:solidFill>
                <a:latin typeface="Times New Roman" pitchFamily="18" charset="0"/>
                <a:cs typeface="Times New Roman" pitchFamily="18" charset="0"/>
              </a:rPr>
              <a:t>Просыпается </a:t>
            </a:r>
            <a:r>
              <a:rPr lang="ru-RU" sz="2200" dirty="0" smtClean="0">
                <a:solidFill>
                  <a:srgbClr val="002060"/>
                </a:solidFill>
                <a:latin typeface="Times New Roman" pitchFamily="18" charset="0"/>
                <a:cs typeface="Times New Roman" pitchFamily="18" charset="0"/>
              </a:rPr>
              <a:t>и вылезает из норы барсук. Барсук – это очень аккуратное и чистоплотное животное. Поэтому он весной принимается за ремонт своего дома, обновляет свою подстилку, чистит ходы, выбрасывает мусор.</a:t>
            </a:r>
            <a:br>
              <a:rPr lang="ru-RU" sz="2200" dirty="0" smtClean="0">
                <a:solidFill>
                  <a:srgbClr val="002060"/>
                </a:solidFill>
                <a:latin typeface="Times New Roman" pitchFamily="18" charset="0"/>
                <a:cs typeface="Times New Roman" pitchFamily="18" charset="0"/>
              </a:rPr>
            </a:br>
            <a:r>
              <a:rPr lang="ru-RU" sz="2200" dirty="0" smtClean="0">
                <a:solidFill>
                  <a:srgbClr val="002060"/>
                </a:solidFill>
                <a:latin typeface="Times New Roman" pitchFamily="18" charset="0"/>
                <a:cs typeface="Times New Roman" pitchFamily="18" charset="0"/>
              </a:rPr>
              <a:t>Весной барсук есть всё съедобное, что может найти, так как ему нужно быстро восстановить силы после зимней спячки. Ест он  личинки, дождевых червей, мышей, разоряет гнезда птиц.</a:t>
            </a:r>
            <a:endParaRPr lang="ru-RU" sz="2200" dirty="0">
              <a:solidFill>
                <a:srgbClr val="002060"/>
              </a:solidFill>
              <a:latin typeface="Times New Roman" pitchFamily="18" charset="0"/>
              <a:cs typeface="Times New Roman" pitchFamily="18" charset="0"/>
            </a:endParaRPr>
          </a:p>
        </p:txBody>
      </p:sp>
      <p:pic>
        <p:nvPicPr>
          <p:cNvPr id="4" name="Содержимое 3" descr="http://mtdata.ru/u5/photo2CFE/20756702530-0/original.jpg"/>
          <p:cNvPicPr>
            <a:picLocks noGrp="1"/>
          </p:cNvPicPr>
          <p:nvPr>
            <p:ph idx="1"/>
          </p:nvPr>
        </p:nvPicPr>
        <p:blipFill>
          <a:blip r:embed="rId2" cstate="print"/>
          <a:srcRect/>
          <a:stretch>
            <a:fillRect/>
          </a:stretch>
        </p:blipFill>
        <p:spPr bwMode="auto">
          <a:xfrm>
            <a:off x="1187624" y="2565400"/>
            <a:ext cx="7056784" cy="3887936"/>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l"/>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200" dirty="0" smtClean="0">
                <a:solidFill>
                  <a:srgbClr val="002060"/>
                </a:solidFill>
                <a:latin typeface="Times New Roman" pitchFamily="18" charset="0"/>
                <a:cs typeface="Times New Roman" pitchFamily="18" charset="0"/>
              </a:rPr>
              <a:t>В </a:t>
            </a:r>
            <a:r>
              <a:rPr lang="ru-RU" sz="2200" dirty="0" smtClean="0">
                <a:solidFill>
                  <a:srgbClr val="002060"/>
                </a:solidFill>
                <a:latin typeface="Times New Roman" pitchFamily="18" charset="0"/>
                <a:cs typeface="Times New Roman" pitchFamily="18" charset="0"/>
              </a:rPr>
              <a:t>апреле у барсучихи рождаются 3-6 барсучат. Она их воспитывает одна. Несколько дней она вообще не выходит из норы, потом выходит, но ненадолго. Чтобы малыши росли быстрее, барсучиха их по одному выносит на солнышко на свежий воздух – возьмет в зубы, принесет и положит рядышком под кустик или под дерево.  Когда барсучатам исполняется два месяца, они выходят из норы сами.</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https://artpostergallery.ru/userdata/image/thumbs/1d/39/1d3940289c955b4ccbfe31a9fa0ba272_2.jpg"/>
          <p:cNvPicPr>
            <a:picLocks noGrp="1"/>
          </p:cNvPicPr>
          <p:nvPr>
            <p:ph idx="1"/>
          </p:nvPr>
        </p:nvPicPr>
        <p:blipFill>
          <a:blip r:embed="rId2" cstate="print"/>
          <a:srcRect/>
          <a:stretch>
            <a:fillRect/>
          </a:stretch>
        </p:blipFill>
        <p:spPr bwMode="auto">
          <a:xfrm>
            <a:off x="971600" y="2132856"/>
            <a:ext cx="7056784" cy="4176464"/>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60648"/>
            <a:ext cx="8229600" cy="2376264"/>
          </a:xfrm>
        </p:spPr>
        <p:txBody>
          <a:bodyPr>
            <a:normAutofit/>
          </a:bodyPr>
          <a:lstStyle/>
          <a:p>
            <a:pPr algn="l"/>
            <a:r>
              <a:rPr lang="ru-RU" sz="2000" dirty="0" smtClean="0">
                <a:solidFill>
                  <a:srgbClr val="002060"/>
                </a:solidFill>
                <a:latin typeface="Times New Roman" pitchFamily="18" charset="0"/>
                <a:cs typeface="Times New Roman" pitchFamily="18" charset="0"/>
              </a:rPr>
              <a:t>Медведь </a:t>
            </a:r>
            <a:r>
              <a:rPr lang="ru-RU" sz="2000" dirty="0" smtClean="0">
                <a:solidFill>
                  <a:srgbClr val="002060"/>
                </a:solidFill>
                <a:latin typeface="Times New Roman" pitchFamily="18" charset="0"/>
                <a:cs typeface="Times New Roman" pitchFamily="18" charset="0"/>
              </a:rPr>
              <a:t>просыпаясь, питается в основном растениями и </a:t>
            </a:r>
            <a:r>
              <a:rPr lang="ru-RU" sz="2000" dirty="0" smtClean="0">
                <a:solidFill>
                  <a:srgbClr val="002060"/>
                </a:solidFill>
                <a:latin typeface="Times New Roman" pitchFamily="18" charset="0"/>
                <a:cs typeface="Times New Roman" pitchFamily="18" charset="0"/>
              </a:rPr>
              <a:t>насекомыми, но </a:t>
            </a:r>
            <a:r>
              <a:rPr lang="ru-RU" sz="2000" dirty="0" smtClean="0">
                <a:solidFill>
                  <a:srgbClr val="002060"/>
                </a:solidFill>
                <a:latin typeface="Times New Roman" pitchFamily="18" charset="0"/>
                <a:cs typeface="Times New Roman" pitchFamily="18" charset="0"/>
              </a:rPr>
              <a:t>иногда охотится на крупных животных, например лося или оленя. </a:t>
            </a:r>
            <a:r>
              <a:rPr lang="ru-RU" sz="2000" dirty="0" smtClean="0">
                <a:solidFill>
                  <a:srgbClr val="002060"/>
                </a:solidFill>
                <a:latin typeface="Times New Roman" pitchFamily="18" charset="0"/>
                <a:cs typeface="Times New Roman" pitchFamily="18" charset="0"/>
              </a:rPr>
              <a:t>Маленькие </a:t>
            </a:r>
            <a:r>
              <a:rPr lang="ru-RU" sz="2000" dirty="0" smtClean="0">
                <a:solidFill>
                  <a:srgbClr val="002060"/>
                </a:solidFill>
                <a:latin typeface="Times New Roman" pitchFamily="18" charset="0"/>
                <a:cs typeface="Times New Roman" pitchFamily="18" charset="0"/>
              </a:rPr>
              <a:t>медвежата появляются еще зимой в трескучий мороз. Они маленькие, с </a:t>
            </a:r>
            <a:r>
              <a:rPr lang="ru-RU" sz="2000" dirty="0" smtClean="0">
                <a:solidFill>
                  <a:srgbClr val="002060"/>
                </a:solidFill>
                <a:latin typeface="Times New Roman" pitchFamily="18" charset="0"/>
                <a:cs typeface="Times New Roman" pitchFamily="18" charset="0"/>
              </a:rPr>
              <a:t>рукавичку.</a:t>
            </a:r>
            <a:endParaRPr lang="ru-RU" sz="2000" dirty="0">
              <a:solidFill>
                <a:srgbClr val="002060"/>
              </a:solidFill>
              <a:latin typeface="Times New Roman" pitchFamily="18" charset="0"/>
              <a:cs typeface="Times New Roman" pitchFamily="18" charset="0"/>
            </a:endParaRPr>
          </a:p>
        </p:txBody>
      </p:sp>
      <p:sp>
        <p:nvSpPr>
          <p:cNvPr id="6" name="Содержимое 5"/>
          <p:cNvSpPr>
            <a:spLocks noGrp="1"/>
          </p:cNvSpPr>
          <p:nvPr>
            <p:ph idx="1"/>
          </p:nvPr>
        </p:nvSpPr>
        <p:spPr>
          <a:xfrm>
            <a:off x="1403648" y="4221088"/>
            <a:ext cx="7283152" cy="1905075"/>
          </a:xfrm>
        </p:spPr>
        <p:txBody>
          <a:bodyPr/>
          <a:lstStyle/>
          <a:p>
            <a:endParaRPr lang="ru-RU" dirty="0"/>
          </a:p>
        </p:txBody>
      </p:sp>
      <p:pic>
        <p:nvPicPr>
          <p:cNvPr id="10" name="Рисунок 9" descr="https://i.ytimg.com/vi/ROQtdNunauY/maxresdefault.jpg"/>
          <p:cNvPicPr/>
          <p:nvPr/>
        </p:nvPicPr>
        <p:blipFill>
          <a:blip r:embed="rId2" cstate="print"/>
          <a:srcRect/>
          <a:stretch>
            <a:fillRect/>
          </a:stretch>
        </p:blipFill>
        <p:spPr bwMode="auto">
          <a:xfrm>
            <a:off x="1187624" y="2348881"/>
            <a:ext cx="6768752" cy="3744416"/>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650306"/>
          </a:xfrm>
        </p:spPr>
        <p:txBody>
          <a:bodyPr>
            <a:normAutofit/>
          </a:bodyPr>
          <a:lstStyle/>
          <a:p>
            <a:pPr algn="l"/>
            <a:r>
              <a:rPr lang="ru-RU" sz="2000" dirty="0" smtClean="0">
                <a:solidFill>
                  <a:srgbClr val="002060"/>
                </a:solidFill>
                <a:latin typeface="Times New Roman" pitchFamily="18" charset="0"/>
                <a:cs typeface="Times New Roman" pitchFamily="18" charset="0"/>
              </a:rPr>
              <a:t>Всю </a:t>
            </a:r>
            <a:r>
              <a:rPr lang="ru-RU" sz="2000" dirty="0" smtClean="0">
                <a:solidFill>
                  <a:srgbClr val="002060"/>
                </a:solidFill>
                <a:latin typeface="Times New Roman" pitchFamily="18" charset="0"/>
                <a:cs typeface="Times New Roman" pitchFamily="18" charset="0"/>
              </a:rPr>
              <a:t>зиму они пьют мамино молоко и спят. В берлоге-то тесно, не побегаешь. Но берлога подтаяла, и медвежьи глазки впервые видят солнышко. Бурые пушистые комочки везде следуют за своей мамой. И медвежата, которые родились на год раньше, тоже важно идут рядом. Им медведица доверяет быть няньками самым </a:t>
            </a:r>
            <a:r>
              <a:rPr lang="ru-RU" sz="2000" dirty="0" smtClean="0">
                <a:solidFill>
                  <a:srgbClr val="002060"/>
                </a:solidFill>
                <a:latin typeface="Times New Roman" pitchFamily="18" charset="0"/>
                <a:cs typeface="Times New Roman" pitchFamily="18" charset="0"/>
              </a:rPr>
              <a:t>маленьким.</a:t>
            </a:r>
            <a:endParaRPr lang="ru-RU" sz="2000" dirty="0">
              <a:solidFill>
                <a:srgbClr val="002060"/>
              </a:solidFill>
            </a:endParaRPr>
          </a:p>
        </p:txBody>
      </p:sp>
      <p:pic>
        <p:nvPicPr>
          <p:cNvPr id="4" name="Содержимое 3" descr="https://i.ytimg.com/vi/n1zlUx4DKh0/maxresdefault.jpg"/>
          <p:cNvPicPr>
            <a:picLocks noGrp="1"/>
          </p:cNvPicPr>
          <p:nvPr>
            <p:ph idx="1"/>
          </p:nvPr>
        </p:nvPicPr>
        <p:blipFill>
          <a:blip r:embed="rId2" cstate="print"/>
          <a:srcRect l="13467" t="19121" r="35738"/>
          <a:stretch>
            <a:fillRect/>
          </a:stretch>
        </p:blipFill>
        <p:spPr bwMode="auto">
          <a:xfrm>
            <a:off x="4716016" y="2492896"/>
            <a:ext cx="4248472" cy="3672408"/>
          </a:xfrm>
          <a:prstGeom prst="rect">
            <a:avLst/>
          </a:prstGeom>
          <a:noFill/>
          <a:ln w="9525">
            <a:noFill/>
            <a:miter lim="800000"/>
            <a:headEnd/>
            <a:tailEnd/>
          </a:ln>
        </p:spPr>
      </p:pic>
      <p:pic>
        <p:nvPicPr>
          <p:cNvPr id="5" name="Рисунок 4" descr="https://gas-kvas.com/uploads/posts/2023-02/1676748511_gas-kvas-com-p-detskie-risunki-mishka-v-berloge-3.jpg"/>
          <p:cNvPicPr/>
          <p:nvPr/>
        </p:nvPicPr>
        <p:blipFill>
          <a:blip r:embed="rId3" cstate="print"/>
          <a:srcRect l="9722" r="16667"/>
          <a:stretch>
            <a:fillRect/>
          </a:stretch>
        </p:blipFill>
        <p:spPr bwMode="auto">
          <a:xfrm>
            <a:off x="827584" y="2348880"/>
            <a:ext cx="3816424" cy="396044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l"/>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200" dirty="0" smtClean="0">
                <a:solidFill>
                  <a:srgbClr val="002060"/>
                </a:solidFill>
                <a:latin typeface="Times New Roman" pitchFamily="18" charset="0"/>
                <a:cs typeface="Times New Roman" pitchFamily="18" charset="0"/>
              </a:rPr>
              <a:t>Чтобы </a:t>
            </a:r>
            <a:r>
              <a:rPr lang="ru-RU" sz="2200" dirty="0" smtClean="0">
                <a:solidFill>
                  <a:srgbClr val="002060"/>
                </a:solidFill>
                <a:latin typeface="Times New Roman" pitchFamily="18" charset="0"/>
                <a:cs typeface="Times New Roman" pitchFamily="18" charset="0"/>
              </a:rPr>
              <a:t>вырастить волчат, волки устраивают логово в лесной чащобе. Весной у волчицы рождается 4-7 волчат. Они рождаются беспомощными и покрытыми серым пухом. Сначала волчица кормит волчат своим молоком, и никуда от них не отходит. А папа – волк приносит волчице пищу. Когда волчата подрастают, то уже и мама, и папа  вместе их </a:t>
            </a:r>
            <a:r>
              <a:rPr lang="ru-RU" sz="2200" dirty="0" smtClean="0">
                <a:solidFill>
                  <a:srgbClr val="002060"/>
                </a:solidFill>
                <a:latin typeface="Times New Roman" pitchFamily="18" charset="0"/>
                <a:cs typeface="Times New Roman" pitchFamily="18" charset="0"/>
              </a:rPr>
              <a:t>кормят .Родители  учат их  охотиться и скрываться от врагов.</a:t>
            </a:r>
            <a:endParaRPr lang="ru-RU" sz="2200" dirty="0">
              <a:solidFill>
                <a:srgbClr val="002060"/>
              </a:solidFill>
              <a:latin typeface="Times New Roman" pitchFamily="18" charset="0"/>
              <a:cs typeface="Times New Roman" pitchFamily="18" charset="0"/>
            </a:endParaRPr>
          </a:p>
        </p:txBody>
      </p:sp>
      <p:pic>
        <p:nvPicPr>
          <p:cNvPr id="4" name="Содержимое 3" descr="https://proza.ru/pics/2016/01/15/730.jpg"/>
          <p:cNvPicPr>
            <a:picLocks noGrp="1"/>
          </p:cNvPicPr>
          <p:nvPr>
            <p:ph idx="1"/>
          </p:nvPr>
        </p:nvPicPr>
        <p:blipFill>
          <a:blip r:embed="rId2" cstate="print"/>
          <a:srcRect/>
          <a:stretch>
            <a:fillRect/>
          </a:stretch>
        </p:blipFill>
        <p:spPr bwMode="auto">
          <a:xfrm>
            <a:off x="755576" y="188640"/>
            <a:ext cx="7560840" cy="4525963"/>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1143000"/>
          </a:xfrm>
        </p:spPr>
        <p:txBody>
          <a:bodyPr>
            <a:noAutofit/>
          </a:bodyPr>
          <a:lstStyle/>
          <a:p>
            <a:pPr algn="l"/>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solidFill>
                  <a:srgbClr val="002060"/>
                </a:solidFill>
                <a:latin typeface="Times New Roman" pitchFamily="18" charset="0"/>
                <a:cs typeface="Times New Roman" pitchFamily="18" charset="0"/>
              </a:rPr>
              <a:t>Появляются </a:t>
            </a:r>
            <a:r>
              <a:rPr lang="ru-RU" sz="2000" dirty="0" smtClean="0">
                <a:solidFill>
                  <a:srgbClr val="002060"/>
                </a:solidFill>
                <a:latin typeface="Times New Roman" pitchFamily="18" charset="0"/>
                <a:cs typeface="Times New Roman" pitchFamily="18" charset="0"/>
              </a:rPr>
              <a:t>детеныши и у лисиц. Обычно в марте – апреле рождаются у лисы 4-6 лисят. Маленькие лисята —  темно-бурого цвета, а кончики хвостов у них – белые! Через 3-4 недели лисята перестают есть молоко мамы — лисицы, но живут еще в норе. Родители им приносят в нору пищу.</a:t>
            </a:r>
            <a:endParaRPr lang="ru-RU" sz="2000" dirty="0">
              <a:solidFill>
                <a:srgbClr val="00206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pPr>
              <a:buNone/>
            </a:pPr>
            <a:r>
              <a:rPr lang="ru-RU" dirty="0"/>
              <a:t> </a:t>
            </a:r>
          </a:p>
          <a:p>
            <a:endParaRPr lang="ru-RU" dirty="0"/>
          </a:p>
        </p:txBody>
      </p:sp>
      <p:pic>
        <p:nvPicPr>
          <p:cNvPr id="24578" name="Picture 2" descr="https://img.razrisyika.ru/kart/93/1200/371285-lisa-s-lisyatami-12.jpg"/>
          <p:cNvPicPr>
            <a:picLocks noChangeAspect="1" noChangeArrowheads="1"/>
          </p:cNvPicPr>
          <p:nvPr/>
        </p:nvPicPr>
        <p:blipFill>
          <a:blip r:embed="rId2" cstate="print"/>
          <a:srcRect/>
          <a:stretch>
            <a:fillRect/>
          </a:stretch>
        </p:blipFill>
        <p:spPr bwMode="auto">
          <a:xfrm>
            <a:off x="1259632" y="1772816"/>
            <a:ext cx="6408712" cy="4479352"/>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2656"/>
            <a:ext cx="8229600" cy="1143000"/>
          </a:xfrm>
        </p:spPr>
        <p:txBody>
          <a:bodyPr>
            <a:normAutofit fontScale="90000"/>
          </a:bodyPr>
          <a:lstStyle/>
          <a:p>
            <a:pPr algn="l"/>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200" dirty="0" smtClean="0">
                <a:solidFill>
                  <a:srgbClr val="002060"/>
                </a:solidFill>
                <a:latin typeface="Times New Roman" pitchFamily="18" charset="0"/>
                <a:cs typeface="Times New Roman" pitchFamily="18" charset="0"/>
              </a:rPr>
              <a:t>К </a:t>
            </a:r>
            <a:r>
              <a:rPr lang="ru-RU" sz="2200" dirty="0" smtClean="0">
                <a:solidFill>
                  <a:srgbClr val="002060"/>
                </a:solidFill>
                <a:latin typeface="Times New Roman" pitchFamily="18" charset="0"/>
                <a:cs typeface="Times New Roman" pitchFamily="18" charset="0"/>
              </a:rPr>
              <a:t>лисятам никого не подпускает их мама – лиса. Она охраняет нору. Мама — лиса внимательно следит, нет ли рядом опасности. В случае опасности лиса громко тявкает, и лисята быстро убегают —  прячутся глубоко в норе. А если у лисьей норы побывали люди или собаки, то лиса обязательно перенесет своих лисят в другое безопасное место – подальше от прежней норы. Папа – лис тоже помогает выращивать лисят. Он их учит, приносят добычу.</a:t>
            </a:r>
            <a:br>
              <a:rPr lang="ru-RU" sz="2200" dirty="0" smtClean="0">
                <a:solidFill>
                  <a:srgbClr val="002060"/>
                </a:solidFill>
                <a:latin typeface="Times New Roman" pitchFamily="18" charset="0"/>
                <a:cs typeface="Times New Roman" pitchFamily="18" charset="0"/>
              </a:rPr>
            </a:br>
            <a:endParaRPr lang="ru-RU" sz="2200" dirty="0">
              <a:solidFill>
                <a:srgbClr val="002060"/>
              </a:solidFill>
              <a:latin typeface="Times New Roman" pitchFamily="18" charset="0"/>
              <a:cs typeface="Times New Roman" pitchFamily="18" charset="0"/>
            </a:endParaRPr>
          </a:p>
        </p:txBody>
      </p:sp>
      <p:pic>
        <p:nvPicPr>
          <p:cNvPr id="4" name="Содержимое 3" descr="https://pushinka.top/uploads/posts/2023-08/1692395549_pushinka-top-p-lisa-s-lisyatami-kartinki-dlya-detei-krasi-15.jpg"/>
          <p:cNvPicPr>
            <a:picLocks noGrp="1"/>
          </p:cNvPicPr>
          <p:nvPr>
            <p:ph idx="1"/>
          </p:nvPr>
        </p:nvPicPr>
        <p:blipFill>
          <a:blip r:embed="rId2" cstate="print"/>
          <a:srcRect/>
          <a:stretch>
            <a:fillRect/>
          </a:stretch>
        </p:blipFill>
        <p:spPr bwMode="auto">
          <a:xfrm>
            <a:off x="1187624" y="2636912"/>
            <a:ext cx="7272807" cy="3888432"/>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8229600" cy="1143000"/>
          </a:xfrm>
        </p:spPr>
        <p:txBody>
          <a:bodyPr>
            <a:normAutofit fontScale="90000"/>
          </a:bodyPr>
          <a:lstStyle/>
          <a:p>
            <a:pPr algn="l"/>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200" dirty="0" smtClean="0">
                <a:solidFill>
                  <a:srgbClr val="002060"/>
                </a:solidFill>
                <a:latin typeface="Times New Roman" pitchFamily="18" charset="0"/>
                <a:cs typeface="Times New Roman" pitchFamily="18" charset="0"/>
              </a:rPr>
              <a:t>У</a:t>
            </a:r>
            <a:r>
              <a:rPr lang="ru-RU" sz="2200" dirty="0" smtClean="0">
                <a:solidFill>
                  <a:srgbClr val="002060"/>
                </a:solidFill>
                <a:latin typeface="Times New Roman" pitchFamily="18" charset="0"/>
                <a:cs typeface="Times New Roman" pitchFamily="18" charset="0"/>
              </a:rPr>
              <a:t> белки  весной тоже появляются бельчата</a:t>
            </a:r>
            <a:r>
              <a:rPr lang="ru-RU" sz="2200" dirty="0" smtClean="0">
                <a:solidFill>
                  <a:srgbClr val="002060"/>
                </a:solidFill>
                <a:latin typeface="Times New Roman" pitchFamily="18" charset="0"/>
                <a:cs typeface="Times New Roman" pitchFamily="18" charset="0"/>
              </a:rPr>
              <a:t>.</a:t>
            </a:r>
            <a:r>
              <a:rPr lang="ru-RU" sz="2200" dirty="0" smtClean="0">
                <a:solidFill>
                  <a:srgbClr val="002060"/>
                </a:solidFill>
                <a:latin typeface="Times New Roman" pitchFamily="18" charset="0"/>
                <a:cs typeface="Times New Roman" pitchFamily="18" charset="0"/>
              </a:rPr>
              <a:t> </a:t>
            </a:r>
            <a:r>
              <a:rPr lang="ru-RU" sz="2200" dirty="0" smtClean="0">
                <a:solidFill>
                  <a:srgbClr val="002060"/>
                </a:solidFill>
                <a:latin typeface="Times New Roman" pitchFamily="18" charset="0"/>
                <a:cs typeface="Times New Roman" pitchFamily="18" charset="0"/>
              </a:rPr>
              <a:t>Белки  </a:t>
            </a:r>
            <a:r>
              <a:rPr lang="ru-RU" sz="2200" dirty="0" smtClean="0">
                <a:solidFill>
                  <a:srgbClr val="002060"/>
                </a:solidFill>
                <a:latin typeface="Times New Roman" pitchFamily="18" charset="0"/>
                <a:cs typeface="Times New Roman" pitchFamily="18" charset="0"/>
              </a:rPr>
              <a:t>строят отдельное гнёздо для своих малышей или обустраивают детскую в отдельном дупле</a:t>
            </a:r>
            <a:r>
              <a:rPr lang="ru-RU" sz="2200" dirty="0" smtClean="0">
                <a:solidFill>
                  <a:srgbClr val="002060"/>
                </a:solidFill>
                <a:latin typeface="Times New Roman" pitchFamily="18" charset="0"/>
                <a:cs typeface="Times New Roman" pitchFamily="18" charset="0"/>
              </a:rPr>
              <a:t> </a:t>
            </a:r>
            <a:r>
              <a:rPr lang="ru-RU" sz="2200" dirty="0" smtClean="0">
                <a:solidFill>
                  <a:srgbClr val="002060"/>
                </a:solidFill>
                <a:latin typeface="Times New Roman" pitchFamily="18" charset="0"/>
                <a:cs typeface="Times New Roman" pitchFamily="18" charset="0"/>
              </a:rPr>
              <a:t>Они рождаются голыми, беспомощными, ничего не видят. Мама-белка о них  заботится,  кормит бельчат молоком</a:t>
            </a:r>
            <a:r>
              <a:rPr lang="ru-RU" sz="2200" dirty="0" smtClean="0">
                <a:solidFill>
                  <a:srgbClr val="002060"/>
                </a:solidFill>
                <a:latin typeface="Times New Roman" pitchFamily="18" charset="0"/>
                <a:cs typeface="Times New Roman" pitchFamily="18" charset="0"/>
              </a:rPr>
              <a:t>.</a:t>
            </a:r>
            <a:r>
              <a:rPr lang="ru-RU" sz="2200" dirty="0" smtClean="0">
                <a:solidFill>
                  <a:srgbClr val="002060"/>
                </a:solidFill>
                <a:latin typeface="Times New Roman" pitchFamily="18" charset="0"/>
                <a:cs typeface="Times New Roman" pitchFamily="18" charset="0"/>
              </a:rPr>
              <a:t/>
            </a:r>
            <a:br>
              <a:rPr lang="ru-RU" sz="2200" dirty="0" smtClean="0">
                <a:solidFill>
                  <a:srgbClr val="002060"/>
                </a:solidFill>
                <a:latin typeface="Times New Roman" pitchFamily="18" charset="0"/>
                <a:cs typeface="Times New Roman" pitchFamily="18" charset="0"/>
              </a:rPr>
            </a:br>
            <a:r>
              <a:rPr lang="ru-RU" sz="2200" dirty="0" smtClean="0">
                <a:solidFill>
                  <a:srgbClr val="002060"/>
                </a:solidFill>
                <a:latin typeface="Times New Roman" pitchFamily="18" charset="0"/>
                <a:cs typeface="Times New Roman" pitchFamily="18" charset="0"/>
              </a:rPr>
              <a:t> Мама </a:t>
            </a:r>
            <a:r>
              <a:rPr lang="ru-RU" sz="2200" dirty="0" smtClean="0">
                <a:solidFill>
                  <a:srgbClr val="002060"/>
                </a:solidFill>
                <a:latin typeface="Times New Roman" pitchFamily="18" charset="0"/>
                <a:cs typeface="Times New Roman" pitchFamily="18" charset="0"/>
              </a:rPr>
              <a:t>— белка </a:t>
            </a:r>
            <a:r>
              <a:rPr lang="ru-RU" sz="2200" dirty="0" smtClean="0">
                <a:solidFill>
                  <a:srgbClr val="002060"/>
                </a:solidFill>
                <a:latin typeface="Times New Roman" pitchFamily="18" charset="0"/>
                <a:cs typeface="Times New Roman" pitchFamily="18" charset="0"/>
              </a:rPr>
              <a:t>тратит много времени  </a:t>
            </a:r>
            <a:r>
              <a:rPr lang="ru-RU" sz="2200" dirty="0" smtClean="0">
                <a:solidFill>
                  <a:srgbClr val="002060"/>
                </a:solidFill>
                <a:latin typeface="Times New Roman" pitchFamily="18" charset="0"/>
                <a:cs typeface="Times New Roman" pitchFamily="18" charset="0"/>
              </a:rPr>
              <a:t>на поиски корма, иначе бельчата вырастут хилыми и больными. Бельчата требуют особого внимания от белки — мамы, их нужно укрывать, согревать, кормить. Только через месяц бельчата открывают глаза  и начинают выглядывать из гнезда</a:t>
            </a:r>
            <a:r>
              <a:rPr lang="ru-RU" sz="2200" dirty="0" smtClean="0">
                <a:solidFill>
                  <a:srgbClr val="002060"/>
                </a:solidFill>
                <a:latin typeface="Times New Roman" pitchFamily="18" charset="0"/>
                <a:cs typeface="Times New Roman" pitchFamily="18" charset="0"/>
              </a:rPr>
              <a:t>.</a:t>
            </a:r>
            <a:r>
              <a:rPr lang="ru-RU" sz="2200" dirty="0" smtClean="0">
                <a:solidFill>
                  <a:srgbClr val="002060"/>
                </a:solidFill>
                <a:latin typeface="Times New Roman" pitchFamily="18" charset="0"/>
                <a:cs typeface="Times New Roman" pitchFamily="18" charset="0"/>
              </a:rPr>
              <a:t> Белки весной питаются почками деревьев. Иногда питаются </a:t>
            </a:r>
            <a:r>
              <a:rPr lang="ru-RU" sz="2200" dirty="0" smtClean="0">
                <a:solidFill>
                  <a:srgbClr val="002060"/>
                </a:solidFill>
                <a:latin typeface="Times New Roman" pitchFamily="18" charset="0"/>
                <a:cs typeface="Times New Roman" pitchFamily="18" charset="0"/>
              </a:rPr>
              <a:t>насекомыми, </a:t>
            </a:r>
            <a:r>
              <a:rPr lang="ru-RU" sz="2200" dirty="0" smtClean="0">
                <a:solidFill>
                  <a:srgbClr val="002060"/>
                </a:solidFill>
                <a:latin typeface="Times New Roman" pitchFamily="18" charset="0"/>
                <a:cs typeface="Times New Roman" pitchFamily="18" charset="0"/>
              </a:rPr>
              <a:t>лягушками и маленькими птицами.</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https://master.salamandre.net/media/21806/les-ecureuils-sont-aveugles-et-nus-1618x1200.jpg"/>
          <p:cNvPicPr>
            <a:picLocks noGrp="1"/>
          </p:cNvPicPr>
          <p:nvPr>
            <p:ph idx="1"/>
          </p:nvPr>
        </p:nvPicPr>
        <p:blipFill>
          <a:blip r:embed="rId2" cstate="print"/>
          <a:srcRect/>
          <a:stretch>
            <a:fillRect/>
          </a:stretch>
        </p:blipFill>
        <p:spPr bwMode="auto">
          <a:xfrm>
            <a:off x="467544" y="3356992"/>
            <a:ext cx="4032448" cy="3201417"/>
          </a:xfrm>
          <a:prstGeom prst="rect">
            <a:avLst/>
          </a:prstGeom>
          <a:noFill/>
          <a:ln w="9525">
            <a:noFill/>
            <a:miter lim="800000"/>
            <a:headEnd/>
            <a:tailEnd/>
          </a:ln>
        </p:spPr>
      </p:pic>
      <p:pic>
        <p:nvPicPr>
          <p:cNvPr id="5" name="Рисунок 4" descr="https://www.kartinki24.ru/uploads/gallery/main/41/kartinki24_ru_sguirrel_-80.jpg"/>
          <p:cNvPicPr/>
          <p:nvPr/>
        </p:nvPicPr>
        <p:blipFill>
          <a:blip r:embed="rId3" cstate="print"/>
          <a:srcRect/>
          <a:stretch>
            <a:fillRect/>
          </a:stretch>
        </p:blipFill>
        <p:spPr bwMode="auto">
          <a:xfrm>
            <a:off x="5076056" y="3356992"/>
            <a:ext cx="3577149" cy="3168352"/>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229600" cy="1143000"/>
          </a:xfrm>
        </p:spPr>
        <p:txBody>
          <a:bodyPr>
            <a:normAutofit fontScale="90000"/>
          </a:bodyPr>
          <a:lstStyle/>
          <a:p>
            <a:pPr algn="l"/>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200" dirty="0" smtClean="0">
                <a:solidFill>
                  <a:srgbClr val="002060"/>
                </a:solidFill>
                <a:latin typeface="Times New Roman" pitchFamily="18" charset="0"/>
                <a:cs typeface="Times New Roman" pitchFamily="18" charset="0"/>
              </a:rPr>
              <a:t>Радуется </a:t>
            </a:r>
            <a:r>
              <a:rPr lang="ru-RU" sz="2200" dirty="0" smtClean="0">
                <a:solidFill>
                  <a:srgbClr val="002060"/>
                </a:solidFill>
                <a:latin typeface="Times New Roman" pitchFamily="18" charset="0"/>
                <a:cs typeface="Times New Roman" pitchFamily="18" charset="0"/>
              </a:rPr>
              <a:t>весне лесной великан лось. От радости и рога скинул: легче так, без рогов-то!</a:t>
            </a:r>
            <a:br>
              <a:rPr lang="ru-RU" sz="2200" dirty="0" smtClean="0">
                <a:solidFill>
                  <a:srgbClr val="002060"/>
                </a:solidFill>
                <a:latin typeface="Times New Roman" pitchFamily="18" charset="0"/>
                <a:cs typeface="Times New Roman" pitchFamily="18" charset="0"/>
              </a:rPr>
            </a:br>
            <a:r>
              <a:rPr lang="ru-RU" sz="2200" dirty="0" smtClean="0">
                <a:solidFill>
                  <a:srgbClr val="002060"/>
                </a:solidFill>
                <a:latin typeface="Times New Roman" pitchFamily="18" charset="0"/>
                <a:cs typeface="Times New Roman" pitchFamily="18" charset="0"/>
              </a:rPr>
              <a:t>Радуются и лосихи: у них рогов отродясь не было, и причина для радости другая — детёныш родился. Детёныш рыженький, длинноногий. А ловкий какой, да сильный: три часа, как родился, а уже на ножки встал</a:t>
            </a:r>
            <a:r>
              <a:rPr lang="ru-RU" sz="2200" dirty="0" smtClean="0">
                <a:solidFill>
                  <a:srgbClr val="002060"/>
                </a:solidFill>
              </a:rPr>
              <a:t>.</a:t>
            </a:r>
            <a:endParaRPr lang="ru-RU" sz="2200" dirty="0">
              <a:solidFill>
                <a:srgbClr val="00206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pPr>
              <a:buNone/>
            </a:pPr>
            <a:r>
              <a:rPr lang="ru-RU" dirty="0"/>
              <a:t/>
            </a:r>
            <a:br>
              <a:rPr lang="ru-RU" dirty="0"/>
            </a:br>
            <a:endParaRPr lang="ru-RU" dirty="0"/>
          </a:p>
        </p:txBody>
      </p:sp>
      <p:pic>
        <p:nvPicPr>
          <p:cNvPr id="4" name="Рисунок 3" descr="https://piximus.net/media/27732/baby-animals-by-the-state-they-represent-2.jpg"/>
          <p:cNvPicPr/>
          <p:nvPr/>
        </p:nvPicPr>
        <p:blipFill>
          <a:blip r:embed="rId2" cstate="print"/>
          <a:srcRect/>
          <a:stretch>
            <a:fillRect/>
          </a:stretch>
        </p:blipFill>
        <p:spPr bwMode="auto">
          <a:xfrm>
            <a:off x="827584" y="2060848"/>
            <a:ext cx="7128792" cy="4032448"/>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274638"/>
            <a:ext cx="7931224" cy="2794322"/>
          </a:xfrm>
        </p:spPr>
        <p:txBody>
          <a:bodyPr>
            <a:normAutofit/>
          </a:bodyPr>
          <a:lstStyle/>
          <a:p>
            <a:r>
              <a:rPr lang="ru-RU" sz="3100" dirty="0" smtClean="0">
                <a:solidFill>
                  <a:srgbClr val="FF0000"/>
                </a:solidFill>
                <a:latin typeface="Times New Roman" pitchFamily="18" charset="0"/>
                <a:cs typeface="Times New Roman" pitchFamily="18" charset="0"/>
              </a:rPr>
              <a:t>Чудесен мир лесных животных,</a:t>
            </a:r>
            <a:br>
              <a:rPr lang="ru-RU" sz="3100" dirty="0" smtClean="0">
                <a:solidFill>
                  <a:srgbClr val="FF0000"/>
                </a:solidFill>
                <a:latin typeface="Times New Roman" pitchFamily="18" charset="0"/>
                <a:cs typeface="Times New Roman" pitchFamily="18" charset="0"/>
              </a:rPr>
            </a:br>
            <a:r>
              <a:rPr lang="ru-RU" sz="3100" dirty="0" smtClean="0">
                <a:solidFill>
                  <a:srgbClr val="FF0000"/>
                </a:solidFill>
                <a:latin typeface="Times New Roman" pitchFamily="18" charset="0"/>
                <a:cs typeface="Times New Roman" pitchFamily="18" charset="0"/>
              </a:rPr>
              <a:t>Пером его не описать!</a:t>
            </a:r>
            <a:br>
              <a:rPr lang="ru-RU" sz="3100" dirty="0" smtClean="0">
                <a:solidFill>
                  <a:srgbClr val="FF0000"/>
                </a:solidFill>
                <a:latin typeface="Times New Roman" pitchFamily="18" charset="0"/>
                <a:cs typeface="Times New Roman" pitchFamily="18" charset="0"/>
              </a:rPr>
            </a:br>
            <a:r>
              <a:rPr lang="ru-RU" sz="3100" dirty="0" smtClean="0">
                <a:solidFill>
                  <a:srgbClr val="FF0000"/>
                </a:solidFill>
                <a:latin typeface="Times New Roman" pitchFamily="18" charset="0"/>
                <a:cs typeface="Times New Roman" pitchFamily="18" charset="0"/>
              </a:rPr>
              <a:t>А мы: и взрослые, и дети</a:t>
            </a:r>
            <a:br>
              <a:rPr lang="ru-RU" sz="3100" dirty="0" smtClean="0">
                <a:solidFill>
                  <a:srgbClr val="FF0000"/>
                </a:solidFill>
                <a:latin typeface="Times New Roman" pitchFamily="18" charset="0"/>
                <a:cs typeface="Times New Roman" pitchFamily="18" charset="0"/>
              </a:rPr>
            </a:br>
            <a:r>
              <a:rPr lang="ru-RU" sz="3100" dirty="0" smtClean="0">
                <a:solidFill>
                  <a:srgbClr val="FF0000"/>
                </a:solidFill>
                <a:latin typeface="Times New Roman" pitchFamily="18" charset="0"/>
                <a:cs typeface="Times New Roman" pitchFamily="18" charset="0"/>
              </a:rPr>
              <a:t>Его должны оберегать!</a:t>
            </a:r>
            <a:r>
              <a:rPr lang="ru-RU" dirty="0" smtClean="0"/>
              <a:t/>
            </a:r>
            <a:br>
              <a:rPr lang="ru-RU" dirty="0" smtClean="0"/>
            </a:br>
            <a:endParaRPr lang="ru-RU" dirty="0"/>
          </a:p>
        </p:txBody>
      </p:sp>
      <p:pic>
        <p:nvPicPr>
          <p:cNvPr id="4" name="Содержимое 3" descr="https://muz-rukdou.ru/muson/prevju-maket_vesna.jpg"/>
          <p:cNvPicPr>
            <a:picLocks noGrp="1"/>
          </p:cNvPicPr>
          <p:nvPr>
            <p:ph idx="1"/>
          </p:nvPr>
        </p:nvPicPr>
        <p:blipFill>
          <a:blip r:embed="rId2" cstate="print"/>
          <a:srcRect l="4881" t="13637" r="4429" b="12190"/>
          <a:stretch>
            <a:fillRect/>
          </a:stretch>
        </p:blipFill>
        <p:spPr bwMode="auto">
          <a:xfrm>
            <a:off x="539552" y="2708920"/>
            <a:ext cx="7920880" cy="3672408"/>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332656"/>
            <a:ext cx="8229600" cy="1143000"/>
          </a:xfrm>
        </p:spPr>
        <p:txBody>
          <a:bodyPr>
            <a:noAutofit/>
          </a:bodyPr>
          <a:lstStyle/>
          <a:p>
            <a:r>
              <a:rPr lang="ru-RU" sz="2800" b="1" dirty="0" smtClean="0">
                <a:solidFill>
                  <a:srgbClr val="00B050"/>
                </a:solidFill>
                <a:latin typeface="Times New Roman" pitchFamily="18" charset="0"/>
                <a:cs typeface="Times New Roman" pitchFamily="18" charset="0"/>
              </a:rPr>
              <a:t>Животный мир весной проснулся,</a:t>
            </a:r>
            <a:br>
              <a:rPr lang="ru-RU" sz="2800" b="1" dirty="0" smtClean="0">
                <a:solidFill>
                  <a:srgbClr val="00B050"/>
                </a:solidFill>
                <a:latin typeface="Times New Roman" pitchFamily="18" charset="0"/>
                <a:cs typeface="Times New Roman" pitchFamily="18" charset="0"/>
              </a:rPr>
            </a:br>
            <a:r>
              <a:rPr lang="ru-RU" sz="2800" b="1" dirty="0" smtClean="0">
                <a:solidFill>
                  <a:srgbClr val="00B050"/>
                </a:solidFill>
                <a:latin typeface="Times New Roman" pitchFamily="18" charset="0"/>
                <a:cs typeface="Times New Roman" pitchFamily="18" charset="0"/>
              </a:rPr>
              <a:t>Ключом забила жизнь в лесу!</a:t>
            </a:r>
            <a:r>
              <a:rPr lang="ru-RU" sz="2800" dirty="0" smtClean="0">
                <a:solidFill>
                  <a:srgbClr val="00B050"/>
                </a:solidFill>
                <a:latin typeface="Times New Roman" pitchFamily="18" charset="0"/>
                <a:cs typeface="Times New Roman" pitchFamily="18" charset="0"/>
              </a:rPr>
              <a:t/>
            </a:r>
            <a:br>
              <a:rPr lang="ru-RU" sz="2800" dirty="0" smtClean="0">
                <a:solidFill>
                  <a:srgbClr val="00B050"/>
                </a:solidFill>
                <a:latin typeface="Times New Roman" pitchFamily="18" charset="0"/>
                <a:cs typeface="Times New Roman" pitchFamily="18" charset="0"/>
              </a:rPr>
            </a:br>
            <a:endParaRPr lang="ru-RU" sz="2800" dirty="0">
              <a:solidFill>
                <a:srgbClr val="00B050"/>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196752"/>
            <a:ext cx="8229600" cy="4929411"/>
          </a:xfrm>
        </p:spPr>
        <p:txBody>
          <a:bodyPr>
            <a:normAutofit/>
          </a:bodyPr>
          <a:lstStyle/>
          <a:p>
            <a:pPr>
              <a:buNone/>
            </a:pPr>
            <a:r>
              <a:rPr lang="ru-RU" sz="2000" dirty="0" smtClean="0">
                <a:solidFill>
                  <a:srgbClr val="002060"/>
                </a:solidFill>
                <a:latin typeface="Times New Roman" pitchFamily="18" charset="0"/>
                <a:cs typeface="Times New Roman" pitchFamily="18" charset="0"/>
              </a:rPr>
              <a:t>     </a:t>
            </a:r>
            <a:r>
              <a:rPr lang="ru-RU" sz="2000" dirty="0" smtClean="0">
                <a:solidFill>
                  <a:srgbClr val="002060"/>
                </a:solidFill>
                <a:latin typeface="Times New Roman" pitchFamily="18" charset="0"/>
                <a:cs typeface="Times New Roman" pitchFamily="18" charset="0"/>
              </a:rPr>
              <a:t>Еще лежит на земле снег, а уже проснулись от долгого зимнего сна ежи, медведи. </a:t>
            </a:r>
            <a:r>
              <a:rPr lang="ru-RU" sz="2000" dirty="0" smtClean="0">
                <a:solidFill>
                  <a:srgbClr val="002060"/>
                </a:solidFill>
                <a:latin typeface="Times New Roman" pitchFamily="18" charset="0"/>
                <a:cs typeface="Times New Roman" pitchFamily="18" charset="0"/>
              </a:rPr>
              <a:t> Как звери узнали, что наступила весна?</a:t>
            </a:r>
            <a:r>
              <a:rPr lang="ru-RU" sz="2000" dirty="0" smtClean="0">
                <a:solidFill>
                  <a:srgbClr val="002060"/>
                </a:solidFill>
                <a:latin typeface="Times New Roman" pitchFamily="18" charset="0"/>
                <a:cs typeface="Times New Roman" pitchFamily="18" charset="0"/>
              </a:rPr>
              <a:t> Как они узнали, что им </a:t>
            </a:r>
            <a:r>
              <a:rPr lang="ru-RU" sz="2000" dirty="0" smtClean="0">
                <a:solidFill>
                  <a:srgbClr val="002060"/>
                </a:solidFill>
                <a:latin typeface="Times New Roman" pitchFamily="18" charset="0"/>
                <a:cs typeface="Times New Roman" pitchFamily="18" charset="0"/>
              </a:rPr>
              <a:t>пора просыпаться </a:t>
            </a:r>
            <a:r>
              <a:rPr lang="ru-RU" sz="2000" dirty="0" smtClean="0">
                <a:solidFill>
                  <a:srgbClr val="002060"/>
                </a:solidFill>
                <a:latin typeface="Times New Roman" pitchFamily="18" charset="0"/>
                <a:cs typeface="Times New Roman" pitchFamily="18" charset="0"/>
              </a:rPr>
              <a:t>и вылезать поскорее из своих нор и </a:t>
            </a:r>
            <a:r>
              <a:rPr lang="ru-RU" sz="2000" dirty="0" smtClean="0">
                <a:solidFill>
                  <a:srgbClr val="002060"/>
                </a:solidFill>
                <a:latin typeface="Times New Roman" pitchFamily="18" charset="0"/>
                <a:cs typeface="Times New Roman" pitchFamily="18" charset="0"/>
              </a:rPr>
              <a:t>берлог?                                                                                                      Приглашаю  совершить путешествие в весенний ле</a:t>
            </a:r>
            <a:r>
              <a:rPr lang="ru-RU" sz="2000" dirty="0" smtClean="0">
                <a:latin typeface="Times New Roman" pitchFamily="18" charset="0"/>
                <a:cs typeface="Times New Roman" pitchFamily="18" charset="0"/>
              </a:rPr>
              <a:t>с.                                                 </a:t>
            </a:r>
          </a:p>
          <a:p>
            <a:pPr>
              <a:buNone/>
            </a:pPr>
            <a:endParaRPr lang="ru-RU" sz="1800" dirty="0" smtClean="0">
              <a:latin typeface="Times New Roman" pitchFamily="18" charset="0"/>
              <a:cs typeface="Times New Roman" pitchFamily="18" charset="0"/>
            </a:endParaRPr>
          </a:p>
          <a:p>
            <a:pPr>
              <a:buNone/>
            </a:pPr>
            <a:endParaRPr lang="ru-RU" sz="1800" dirty="0" smtClean="0">
              <a:latin typeface="Times New Roman" pitchFamily="18" charset="0"/>
              <a:cs typeface="Times New Roman" pitchFamily="18" charset="0"/>
            </a:endParaRPr>
          </a:p>
          <a:p>
            <a:pPr>
              <a:buNone/>
            </a:pPr>
            <a:endParaRPr lang="ru-RU" sz="1800" dirty="0" smtClean="0">
              <a:latin typeface="Times New Roman" pitchFamily="18" charset="0"/>
              <a:cs typeface="Times New Roman" pitchFamily="18" charset="0"/>
            </a:endParaRPr>
          </a:p>
          <a:p>
            <a:pPr>
              <a:buNone/>
            </a:pPr>
            <a:endParaRPr lang="ru-RU" sz="1800" dirty="0" smtClean="0">
              <a:latin typeface="Times New Roman" pitchFamily="18" charset="0"/>
              <a:cs typeface="Times New Roman" pitchFamily="18" charset="0"/>
            </a:endParaRPr>
          </a:p>
          <a:p>
            <a:pPr>
              <a:buNone/>
            </a:pPr>
            <a:r>
              <a:rPr lang="ru-RU" sz="1800"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  </a:t>
            </a:r>
          </a:p>
          <a:p>
            <a:pPr>
              <a:buNone/>
            </a:pPr>
            <a:endParaRPr lang="ru-RU" sz="1800" dirty="0" smtClean="0">
              <a:latin typeface="Times New Roman" pitchFamily="18" charset="0"/>
              <a:cs typeface="Times New Roman" pitchFamily="18" charset="0"/>
            </a:endParaRPr>
          </a:p>
          <a:p>
            <a:pPr>
              <a:buNone/>
            </a:pPr>
            <a:endParaRPr lang="ru-RU" sz="1800" dirty="0" smtClean="0">
              <a:latin typeface="Times New Roman" pitchFamily="18" charset="0"/>
              <a:cs typeface="Times New Roman" pitchFamily="18" charset="0"/>
            </a:endParaRPr>
          </a:p>
          <a:p>
            <a:pPr>
              <a:buNone/>
            </a:pPr>
            <a:endParaRPr lang="ru-RU" sz="1800" dirty="0" smtClean="0">
              <a:latin typeface="Times New Roman" pitchFamily="18" charset="0"/>
              <a:cs typeface="Times New Roman" pitchFamily="18" charset="0"/>
            </a:endParaRPr>
          </a:p>
        </p:txBody>
      </p:sp>
      <p:pic>
        <p:nvPicPr>
          <p:cNvPr id="4" name="Рисунок 3" descr="https://aodb-blag.ru/upload/aodb/aliens_vacation/barto_04_2.jpg"/>
          <p:cNvPicPr/>
          <p:nvPr/>
        </p:nvPicPr>
        <p:blipFill>
          <a:blip r:embed="rId2" cstate="print"/>
          <a:srcRect/>
          <a:stretch>
            <a:fillRect/>
          </a:stretch>
        </p:blipFill>
        <p:spPr bwMode="auto">
          <a:xfrm>
            <a:off x="611560" y="2924944"/>
            <a:ext cx="7920880" cy="3384376"/>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endParaRPr lang="ru-RU" dirty="0"/>
          </a:p>
        </p:txBody>
      </p:sp>
      <p:sp>
        <p:nvSpPr>
          <p:cNvPr id="3" name="Содержимое 2"/>
          <p:cNvSpPr>
            <a:spLocks noGrp="1"/>
          </p:cNvSpPr>
          <p:nvPr>
            <p:ph idx="1"/>
          </p:nvPr>
        </p:nvSpPr>
        <p:spPr/>
        <p:txBody>
          <a:bodyPr>
            <a:normAutofit fontScale="92500" lnSpcReduction="20000"/>
          </a:bodyPr>
          <a:lstStyle/>
          <a:p>
            <a:pPr>
              <a:buNone/>
            </a:pPr>
            <a:r>
              <a:rPr lang="ru-RU" sz="2000" dirty="0" smtClean="0">
                <a:latin typeface="Times New Roman" pitchFamily="18" charset="0"/>
                <a:cs typeface="Times New Roman" pitchFamily="18" charset="0"/>
              </a:rPr>
              <a:t>   </a:t>
            </a:r>
          </a:p>
          <a:p>
            <a:pPr>
              <a:buNone/>
            </a:pPr>
            <a:endParaRPr lang="ru-RU" sz="2000" dirty="0" smtClean="0">
              <a:latin typeface="Times New Roman" pitchFamily="18" charset="0"/>
              <a:cs typeface="Times New Roman" pitchFamily="18" charset="0"/>
            </a:endParaRPr>
          </a:p>
          <a:p>
            <a:pPr>
              <a:buNone/>
            </a:pPr>
            <a:endParaRPr lang="ru-RU" sz="2000" dirty="0" smtClean="0">
              <a:latin typeface="Times New Roman" pitchFamily="18" charset="0"/>
              <a:cs typeface="Times New Roman" pitchFamily="18" charset="0"/>
            </a:endParaRPr>
          </a:p>
          <a:p>
            <a:pPr>
              <a:buNone/>
            </a:pPr>
            <a:endParaRPr lang="ru-RU" sz="2000" dirty="0" smtClean="0">
              <a:latin typeface="Times New Roman" pitchFamily="18" charset="0"/>
              <a:cs typeface="Times New Roman" pitchFamily="18" charset="0"/>
            </a:endParaRPr>
          </a:p>
          <a:p>
            <a:pPr>
              <a:buNone/>
            </a:pPr>
            <a:endParaRPr lang="ru-RU" sz="2000" dirty="0" smtClean="0">
              <a:latin typeface="Times New Roman" pitchFamily="18" charset="0"/>
              <a:cs typeface="Times New Roman" pitchFamily="18" charset="0"/>
            </a:endParaRPr>
          </a:p>
          <a:p>
            <a:pPr>
              <a:buNone/>
            </a:pPr>
            <a:r>
              <a:rPr lang="ru-RU" sz="2000" dirty="0" smtClean="0">
                <a:latin typeface="Times New Roman" pitchFamily="18" charset="0"/>
                <a:cs typeface="Times New Roman" pitchFamily="18" charset="0"/>
              </a:rPr>
              <a:t>     </a:t>
            </a:r>
          </a:p>
          <a:p>
            <a:pPr>
              <a:buNone/>
            </a:pPr>
            <a:endParaRPr lang="ru-RU" sz="2000" dirty="0" smtClean="0">
              <a:latin typeface="Times New Roman" pitchFamily="18" charset="0"/>
              <a:cs typeface="Times New Roman" pitchFamily="18" charset="0"/>
            </a:endParaRPr>
          </a:p>
          <a:p>
            <a:pPr>
              <a:buNone/>
            </a:pPr>
            <a:endParaRPr lang="ru-RU" sz="2000" dirty="0" smtClean="0">
              <a:latin typeface="Times New Roman" pitchFamily="18" charset="0"/>
              <a:cs typeface="Times New Roman" pitchFamily="18" charset="0"/>
            </a:endParaRPr>
          </a:p>
          <a:p>
            <a:pPr>
              <a:buNone/>
            </a:pPr>
            <a:r>
              <a:rPr lang="ru-RU" sz="2000" dirty="0" smtClean="0">
                <a:solidFill>
                  <a:srgbClr val="002060"/>
                </a:solidFill>
                <a:latin typeface="Times New Roman" pitchFamily="18" charset="0"/>
                <a:cs typeface="Times New Roman" pitchFamily="18" charset="0"/>
              </a:rPr>
              <a:t> </a:t>
            </a:r>
            <a:r>
              <a:rPr lang="ru-RU" sz="2000" dirty="0" smtClean="0">
                <a:solidFill>
                  <a:srgbClr val="002060"/>
                </a:solidFill>
                <a:latin typeface="Times New Roman" pitchFamily="18" charset="0"/>
                <a:cs typeface="Times New Roman" pitchFamily="18" charset="0"/>
              </a:rPr>
              <a:t>     </a:t>
            </a:r>
            <a:r>
              <a:rPr lang="ru-RU" sz="2200" dirty="0" smtClean="0">
                <a:solidFill>
                  <a:srgbClr val="002060"/>
                </a:solidFill>
                <a:latin typeface="Times New Roman" pitchFamily="18" charset="0"/>
                <a:cs typeface="Times New Roman" pitchFamily="18" charset="0"/>
              </a:rPr>
              <a:t>Наступила </a:t>
            </a:r>
            <a:r>
              <a:rPr lang="ru-RU" sz="2200" dirty="0" smtClean="0">
                <a:solidFill>
                  <a:srgbClr val="002060"/>
                </a:solidFill>
                <a:latin typeface="Times New Roman" pitchFamily="18" charset="0"/>
                <a:cs typeface="Times New Roman" pitchFamily="18" charset="0"/>
              </a:rPr>
              <a:t>весна и в жизни животных  происходит много изменений. </a:t>
            </a:r>
            <a:r>
              <a:rPr lang="ru-RU" sz="2200" dirty="0" smtClean="0">
                <a:solidFill>
                  <a:srgbClr val="002060"/>
                </a:solidFill>
                <a:latin typeface="Times New Roman" pitchFamily="18" charset="0"/>
                <a:cs typeface="Times New Roman" pitchFamily="18" charset="0"/>
              </a:rPr>
              <a:t> </a:t>
            </a:r>
            <a:r>
              <a:rPr lang="ru-RU" sz="2200" dirty="0" smtClean="0">
                <a:solidFill>
                  <a:srgbClr val="002060"/>
                </a:solidFill>
                <a:latin typeface="Times New Roman" pitchFamily="18" charset="0"/>
                <a:cs typeface="Times New Roman" pitchFamily="18" charset="0"/>
              </a:rPr>
              <a:t>начал таять снег, вода от   растаявшего снега просочилась в норы и берлоги зверей. Даже если и хочется поспать – в мокрой норе не полежишь. Вот и пришлось </a:t>
            </a:r>
            <a:r>
              <a:rPr lang="ru-RU" sz="2200" dirty="0" smtClean="0">
                <a:solidFill>
                  <a:srgbClr val="002060"/>
                </a:solidFill>
                <a:latin typeface="Times New Roman" pitchFamily="18" charset="0"/>
                <a:cs typeface="Times New Roman" pitchFamily="18" charset="0"/>
              </a:rPr>
              <a:t> </a:t>
            </a:r>
            <a:r>
              <a:rPr lang="ru-RU" sz="2200" dirty="0" smtClean="0">
                <a:solidFill>
                  <a:srgbClr val="002060"/>
                </a:solidFill>
                <a:latin typeface="Times New Roman" pitchFamily="18" charset="0"/>
                <a:cs typeface="Times New Roman" pitchFamily="18" charset="0"/>
              </a:rPr>
              <a:t>вылезать из нор да </a:t>
            </a:r>
            <a:r>
              <a:rPr lang="ru-RU" sz="2200" dirty="0" smtClean="0">
                <a:solidFill>
                  <a:srgbClr val="002060"/>
                </a:solidFill>
                <a:latin typeface="Times New Roman" pitchFamily="18" charset="0"/>
                <a:cs typeface="Times New Roman" pitchFamily="18" charset="0"/>
              </a:rPr>
              <a:t>берлог животным, которые всю зиму спали  </a:t>
            </a:r>
            <a:r>
              <a:rPr lang="ru-RU" sz="2200" dirty="0" smtClean="0">
                <a:solidFill>
                  <a:srgbClr val="002060"/>
                </a:solidFill>
                <a:latin typeface="Times New Roman" pitchFamily="18" charset="0"/>
                <a:cs typeface="Times New Roman" pitchFamily="18" charset="0"/>
              </a:rPr>
              <a:t>и искать для  себя места посуше</a:t>
            </a:r>
            <a:r>
              <a:rPr lang="ru-RU" sz="2200" dirty="0" smtClean="0">
                <a:solidFill>
                  <a:srgbClr val="002060"/>
                </a:solidFill>
                <a:latin typeface="Times New Roman" pitchFamily="18" charset="0"/>
                <a:cs typeface="Times New Roman" pitchFamily="18" charset="0"/>
              </a:rPr>
              <a:t>.  </a:t>
            </a:r>
            <a:r>
              <a:rPr lang="ru-RU" sz="2200" dirty="0" smtClean="0">
                <a:solidFill>
                  <a:srgbClr val="002060"/>
                </a:solidFill>
                <a:latin typeface="Times New Roman" pitchFamily="18" charset="0"/>
                <a:cs typeface="Times New Roman" pitchFamily="18" charset="0"/>
              </a:rPr>
              <a:t>Они выходят из своих убежищ сильно похудевшими и начинают разыскивать корм. Звери греются на солнце и приводят себя в порядок. </a:t>
            </a:r>
            <a:endParaRPr lang="ru-RU" sz="2200" dirty="0">
              <a:solidFill>
                <a:srgbClr val="002060"/>
              </a:solidFill>
              <a:latin typeface="Times New Roman" pitchFamily="18" charset="0"/>
              <a:cs typeface="Times New Roman" pitchFamily="18" charset="0"/>
            </a:endParaRPr>
          </a:p>
        </p:txBody>
      </p:sp>
      <p:pic>
        <p:nvPicPr>
          <p:cNvPr id="4" name="Рисунок 3" descr="https://sneg.top/uploads/posts/2023-04/1681489860_sneg-top-p-vesennii-les-kartinki-dlya-detei-instagram-1.jpg"/>
          <p:cNvPicPr/>
          <p:nvPr/>
        </p:nvPicPr>
        <p:blipFill>
          <a:blip r:embed="rId2" cstate="print"/>
          <a:srcRect b="7523"/>
          <a:stretch>
            <a:fillRect/>
          </a:stretch>
        </p:blipFill>
        <p:spPr bwMode="auto">
          <a:xfrm>
            <a:off x="395536" y="260648"/>
            <a:ext cx="8352928" cy="36004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l"/>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200" dirty="0" smtClean="0">
                <a:solidFill>
                  <a:srgbClr val="002060"/>
                </a:solidFill>
                <a:latin typeface="Times New Roman" pitchFamily="18" charset="0"/>
                <a:cs typeface="Times New Roman" pitchFamily="18" charset="0"/>
              </a:rPr>
              <a:t>Весной </a:t>
            </a:r>
            <a:r>
              <a:rPr lang="ru-RU" sz="2200" dirty="0" smtClean="0">
                <a:solidFill>
                  <a:srgbClr val="002060"/>
                </a:solidFill>
                <a:latin typeface="Times New Roman" pitchFamily="18" charset="0"/>
                <a:cs typeface="Times New Roman" pitchFamily="18" charset="0"/>
              </a:rPr>
              <a:t>животным жарко в зимних шубах, слишком мех густой. А солнышко все горячее и горячее, пришло время менять зимний наряд. Начали звери линять. Они меняют зимнюю шубку – теплую, толстую – на летнюю, более легкую.  Постепенно выпадает у них старая шерсть — мех становится редким. Теперь не так жарко будет лесным жителям на весеннем солнышке. Линяют весной зайцы, медведи, </a:t>
            </a:r>
            <a:r>
              <a:rPr lang="ru-RU" sz="2200" dirty="0" smtClean="0">
                <a:solidFill>
                  <a:srgbClr val="002060"/>
                </a:solidFill>
                <a:latin typeface="Times New Roman" pitchFamily="18" charset="0"/>
                <a:cs typeface="Times New Roman" pitchFamily="18" charset="0"/>
              </a:rPr>
              <a:t>лисы, лоси</a:t>
            </a:r>
            <a:r>
              <a:rPr lang="ru-RU" sz="2200" dirty="0" smtClean="0">
                <a:solidFill>
                  <a:srgbClr val="002060"/>
                </a:solidFill>
                <a:latin typeface="Times New Roman" pitchFamily="18" charset="0"/>
                <a:cs typeface="Times New Roman" pitchFamily="18" charset="0"/>
              </a:rPr>
              <a:t>. </a:t>
            </a:r>
            <a:endParaRPr lang="ru-RU" sz="2200" dirty="0">
              <a:solidFill>
                <a:srgbClr val="002060"/>
              </a:solidFill>
              <a:latin typeface="Times New Roman" pitchFamily="18" charset="0"/>
              <a:cs typeface="Times New Roman" pitchFamily="18" charset="0"/>
            </a:endParaRPr>
          </a:p>
        </p:txBody>
      </p:sp>
      <p:sp>
        <p:nvSpPr>
          <p:cNvPr id="3" name="Содержимое 2"/>
          <p:cNvSpPr>
            <a:spLocks noGrp="1"/>
          </p:cNvSpPr>
          <p:nvPr>
            <p:ph idx="1"/>
          </p:nvPr>
        </p:nvSpPr>
        <p:spPr>
          <a:xfrm flipV="1">
            <a:off x="8641080" y="6126163"/>
            <a:ext cx="45719" cy="45719"/>
          </a:xfrm>
        </p:spPr>
        <p:txBody>
          <a:bodyPr>
            <a:normAutofit fontScale="25000" lnSpcReduction="20000"/>
          </a:bodyPr>
          <a:lstStyle/>
          <a:p>
            <a:pPr>
              <a:buNone/>
            </a:pPr>
            <a:endParaRPr lang="ru-RU" dirty="0"/>
          </a:p>
        </p:txBody>
      </p:sp>
      <p:pic>
        <p:nvPicPr>
          <p:cNvPr id="5" name="Рисунок 4" descr="https://www.naturephoto-cz.com/fullsize/sevcik/sarcoptes--65x_svrab__lisek.jpg"/>
          <p:cNvPicPr/>
          <p:nvPr/>
        </p:nvPicPr>
        <p:blipFill>
          <a:blip r:embed="rId2" cstate="print"/>
          <a:srcRect l="8678" t="13958" r="34904" b="43444"/>
          <a:stretch>
            <a:fillRect/>
          </a:stretch>
        </p:blipFill>
        <p:spPr bwMode="auto">
          <a:xfrm>
            <a:off x="539552" y="2276872"/>
            <a:ext cx="3744416" cy="2078966"/>
          </a:xfrm>
          <a:prstGeom prst="rect">
            <a:avLst/>
          </a:prstGeom>
          <a:noFill/>
          <a:ln w="9525">
            <a:noFill/>
            <a:miter lim="800000"/>
            <a:headEnd/>
            <a:tailEnd/>
          </a:ln>
        </p:spPr>
      </p:pic>
      <p:pic>
        <p:nvPicPr>
          <p:cNvPr id="6" name="Рисунок 5" descr="http://vsegda-pomnim.com/uploads/posts/2022-04/1648968746_59-vsegda-pomnim-com-p-vesna-v-lesu-zhivotnie-foto-71.jpg"/>
          <p:cNvPicPr/>
          <p:nvPr/>
        </p:nvPicPr>
        <p:blipFill>
          <a:blip r:embed="rId3" cstate="print"/>
          <a:srcRect/>
          <a:stretch>
            <a:fillRect/>
          </a:stretch>
        </p:blipFill>
        <p:spPr bwMode="auto">
          <a:xfrm>
            <a:off x="4716016" y="2276872"/>
            <a:ext cx="3816424" cy="2061714"/>
          </a:xfrm>
          <a:prstGeom prst="rect">
            <a:avLst/>
          </a:prstGeom>
          <a:noFill/>
          <a:ln w="9525">
            <a:noFill/>
            <a:miter lim="800000"/>
            <a:headEnd/>
            <a:tailEnd/>
          </a:ln>
        </p:spPr>
      </p:pic>
      <p:pic>
        <p:nvPicPr>
          <p:cNvPr id="7" name="Рисунок 6" descr="https://100urokov.ru/images/biology/7klass/16urok/4-zajac.jpg"/>
          <p:cNvPicPr/>
          <p:nvPr/>
        </p:nvPicPr>
        <p:blipFill>
          <a:blip r:embed="rId4" cstate="print"/>
          <a:srcRect/>
          <a:stretch>
            <a:fillRect/>
          </a:stretch>
        </p:blipFill>
        <p:spPr bwMode="auto">
          <a:xfrm>
            <a:off x="539552" y="4437112"/>
            <a:ext cx="3816424" cy="2212917"/>
          </a:xfrm>
          <a:prstGeom prst="rect">
            <a:avLst/>
          </a:prstGeom>
          <a:noFill/>
          <a:ln w="9525">
            <a:noFill/>
            <a:miter lim="800000"/>
            <a:headEnd/>
            <a:tailEnd/>
          </a:ln>
        </p:spPr>
      </p:pic>
      <p:pic>
        <p:nvPicPr>
          <p:cNvPr id="8" name="Рисунок 7" descr="https://avatars.mds.yandex.net/i?id=0960cb810f304eded4ab70e0269ccb9c0233bd4b_l-5284135-images-thumbs&amp;n=13"/>
          <p:cNvPicPr/>
          <p:nvPr/>
        </p:nvPicPr>
        <p:blipFill>
          <a:blip r:embed="rId5" cstate="print"/>
          <a:srcRect/>
          <a:stretch>
            <a:fillRect/>
          </a:stretch>
        </p:blipFill>
        <p:spPr bwMode="auto">
          <a:xfrm>
            <a:off x="4716016" y="4437112"/>
            <a:ext cx="3888432" cy="2157107"/>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l"/>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solidFill>
                  <a:srgbClr val="002060"/>
                </a:solidFill>
                <a:latin typeface="Times New Roman" pitchFamily="18" charset="0"/>
                <a:cs typeface="Times New Roman" pitchFamily="18" charset="0"/>
              </a:rPr>
              <a:t>Некоторые </a:t>
            </a:r>
            <a:r>
              <a:rPr lang="ru-RU" sz="2000" dirty="0" smtClean="0">
                <a:solidFill>
                  <a:srgbClr val="002060"/>
                </a:solidFill>
                <a:latin typeface="Times New Roman" pitchFamily="18" charset="0"/>
                <a:cs typeface="Times New Roman" pitchFamily="18" charset="0"/>
              </a:rPr>
              <a:t>звери не только линяют, но даже меняют цвет своей шубки. У зайца зимой мех был белым, а весной стал серым. Так ему в лесу от хищников прятаться легче. И зимой на снегу в белой шубке не видно зайчишку, и весной серый мех помогает под кустами от врагов прятаться.  Белка тоже наряд меняет — зимой была в густой серой шубе, а весной полиняла и стала рыженькой. В кронах сосен ее теперь не сразу и заметишь.</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p:txBody>
      </p:sp>
      <p:pic>
        <p:nvPicPr>
          <p:cNvPr id="4" name="Содержимое 3" descr="https://fsd.multiurok.ru/html/2020/01/10/s_5e17ea71a73ae/img3.jpg"/>
          <p:cNvPicPr>
            <a:picLocks noGrp="1"/>
          </p:cNvPicPr>
          <p:nvPr>
            <p:ph idx="1"/>
          </p:nvPr>
        </p:nvPicPr>
        <p:blipFill>
          <a:blip r:embed="rId2" cstate="print"/>
          <a:srcRect t="29457" b="5993"/>
          <a:stretch>
            <a:fillRect/>
          </a:stretch>
        </p:blipFill>
        <p:spPr bwMode="auto">
          <a:xfrm>
            <a:off x="467544" y="2564904"/>
            <a:ext cx="4752528" cy="3240360"/>
          </a:xfrm>
          <a:prstGeom prst="rect">
            <a:avLst/>
          </a:prstGeom>
          <a:noFill/>
          <a:ln w="9525">
            <a:noFill/>
            <a:miter lim="800000"/>
            <a:headEnd/>
            <a:tailEnd/>
          </a:ln>
        </p:spPr>
      </p:pic>
      <p:pic>
        <p:nvPicPr>
          <p:cNvPr id="5" name="Рисунок 4" descr="https://fsd.multiurok.ru/html/2020/03/22/s_5e7775ea4fffc/img7.jpg"/>
          <p:cNvPicPr/>
          <p:nvPr/>
        </p:nvPicPr>
        <p:blipFill>
          <a:blip r:embed="rId3" cstate="print"/>
          <a:srcRect r="54379" b="51970"/>
          <a:stretch>
            <a:fillRect/>
          </a:stretch>
        </p:blipFill>
        <p:spPr bwMode="auto">
          <a:xfrm>
            <a:off x="5508104" y="2060848"/>
            <a:ext cx="3381212" cy="2232248"/>
          </a:xfrm>
          <a:prstGeom prst="rect">
            <a:avLst/>
          </a:prstGeom>
          <a:noFill/>
          <a:ln w="9525">
            <a:noFill/>
            <a:miter lim="800000"/>
            <a:headEnd/>
            <a:tailEnd/>
          </a:ln>
        </p:spPr>
      </p:pic>
      <p:pic>
        <p:nvPicPr>
          <p:cNvPr id="6" name="Рисунок 5" descr="https://fsd.multiurok.ru/html/2020/03/22/s_5e7775ea4fffc/img7.jpg"/>
          <p:cNvPicPr/>
          <p:nvPr/>
        </p:nvPicPr>
        <p:blipFill>
          <a:blip r:embed="rId3" cstate="print"/>
          <a:srcRect l="49503" t="53295" r="10599"/>
          <a:stretch>
            <a:fillRect/>
          </a:stretch>
        </p:blipFill>
        <p:spPr bwMode="auto">
          <a:xfrm>
            <a:off x="5436096" y="4437112"/>
            <a:ext cx="3456384" cy="2222982"/>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l"/>
            <a:r>
              <a:rPr lang="ru-RU" sz="2000" dirty="0" smtClean="0">
                <a:latin typeface="Times New Roman" pitchFamily="18" charset="0"/>
                <a:cs typeface="Times New Roman" pitchFamily="18" charset="0"/>
              </a:rPr>
              <a:t> </a:t>
            </a:r>
            <a:r>
              <a:rPr lang="ru-RU" sz="2000" dirty="0" smtClean="0">
                <a:solidFill>
                  <a:srgbClr val="002060"/>
                </a:solidFill>
                <a:latin typeface="Times New Roman" pitchFamily="18" charset="0"/>
                <a:cs typeface="Times New Roman" pitchFamily="18" charset="0"/>
              </a:rPr>
              <a:t>Весной </a:t>
            </a:r>
            <a:r>
              <a:rPr lang="ru-RU" sz="2000" dirty="0" smtClean="0">
                <a:solidFill>
                  <a:srgbClr val="002060"/>
                </a:solidFill>
                <a:latin typeface="Times New Roman" pitchFamily="18" charset="0"/>
                <a:cs typeface="Times New Roman" pitchFamily="18" charset="0"/>
              </a:rPr>
              <a:t>появляются у зверей детеныши. </a:t>
            </a:r>
            <a:r>
              <a:rPr lang="ru-RU" sz="2000" dirty="0" smtClean="0">
                <a:solidFill>
                  <a:srgbClr val="002060"/>
                </a:solidFill>
                <a:latin typeface="Times New Roman" pitchFamily="18" charset="0"/>
                <a:cs typeface="Times New Roman" pitchFamily="18" charset="0"/>
              </a:rPr>
              <a:t>Взрослые кормят их,         защищают от врагов.</a:t>
            </a:r>
            <a:r>
              <a:rPr lang="ru-RU" sz="2000" dirty="0" smtClean="0">
                <a:solidFill>
                  <a:srgbClr val="002060"/>
                </a:solidFill>
                <a:latin typeface="Times New Roman" pitchFamily="18" charset="0"/>
                <a:cs typeface="Times New Roman" pitchFamily="18" charset="0"/>
              </a:rPr>
              <a:t>   Почти все малыши – зверюшки живут вместе с мамами, кроме зайчат.</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https://sayzanak-haiyrakan.rtyva.ru/wp-content/uploads/2022/10/image-7-1024x378.png"/>
          <p:cNvPicPr>
            <a:picLocks noGrp="1"/>
          </p:cNvPicPr>
          <p:nvPr>
            <p:ph idx="1"/>
          </p:nvPr>
        </p:nvPicPr>
        <p:blipFill>
          <a:blip r:embed="rId2" cstate="print"/>
          <a:srcRect l="3454" t="12205" r="5263" b="10630"/>
          <a:stretch>
            <a:fillRect/>
          </a:stretch>
        </p:blipFill>
        <p:spPr bwMode="auto">
          <a:xfrm>
            <a:off x="683568" y="1772816"/>
            <a:ext cx="7776864" cy="4176464"/>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l"/>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solidFill>
                  <a:srgbClr val="002060"/>
                </a:solidFill>
                <a:latin typeface="Times New Roman" pitchFamily="18" charset="0"/>
                <a:cs typeface="Times New Roman" pitchFamily="18" charset="0"/>
              </a:rPr>
              <a:t>Мама </a:t>
            </a:r>
            <a:r>
              <a:rPr lang="ru-RU" sz="2000" dirty="0" smtClean="0">
                <a:solidFill>
                  <a:srgbClr val="002060"/>
                </a:solidFill>
                <a:latin typeface="Times New Roman" pitchFamily="18" charset="0"/>
                <a:cs typeface="Times New Roman" pitchFamily="18" charset="0"/>
              </a:rPr>
              <a:t>— зайчиха</a:t>
            </a:r>
            <a:r>
              <a:rPr lang="ru-RU" sz="2000" b="1" dirty="0" smtClean="0">
                <a:solidFill>
                  <a:srgbClr val="002060"/>
                </a:solidFill>
                <a:latin typeface="Times New Roman" pitchFamily="18" charset="0"/>
                <a:cs typeface="Times New Roman" pitchFamily="18" charset="0"/>
              </a:rPr>
              <a:t> </a:t>
            </a:r>
            <a:r>
              <a:rPr lang="ru-RU" sz="2000" dirty="0" smtClean="0">
                <a:solidFill>
                  <a:srgbClr val="002060"/>
                </a:solidFill>
                <a:latin typeface="Times New Roman" pitchFamily="18" charset="0"/>
                <a:cs typeface="Times New Roman" pitchFamily="18" charset="0"/>
              </a:rPr>
              <a:t>кормит зайчат, и сразу же убегает, оставляя их одних под кустом. А зайчата сидят под кустиком три — четыре дня – ждут, когда их покормит новая мама — зайчиха.</a:t>
            </a:r>
            <a:br>
              <a:rPr lang="ru-RU" sz="2000" dirty="0" smtClean="0">
                <a:solidFill>
                  <a:srgbClr val="002060"/>
                </a:solidFill>
                <a:latin typeface="Times New Roman" pitchFamily="18" charset="0"/>
                <a:cs typeface="Times New Roman" pitchFamily="18" charset="0"/>
              </a:rPr>
            </a:br>
            <a:r>
              <a:rPr lang="ru-RU" sz="2000" dirty="0" smtClean="0">
                <a:solidFill>
                  <a:srgbClr val="002060"/>
                </a:solidFill>
                <a:latin typeface="Times New Roman" pitchFamily="18" charset="0"/>
                <a:cs typeface="Times New Roman" pitchFamily="18" charset="0"/>
              </a:rPr>
              <a:t>У зайчих чужих зайчат не бывает – все свои, всегда накормят. Молоко у зайчих жирное и питательное, зайчатам его хватает на 3-4 дня. Через 8-9 дней у зайчат появятся зубы, а тут и травка появится, и они начнут питаться сами.</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https://pichold.ru/wp-content/uploads/2018/11/zajtsy-1024x738.jpg"/>
          <p:cNvPicPr>
            <a:picLocks noGrp="1"/>
          </p:cNvPicPr>
          <p:nvPr>
            <p:ph idx="1"/>
          </p:nvPr>
        </p:nvPicPr>
        <p:blipFill>
          <a:blip r:embed="rId2" cstate="print"/>
          <a:srcRect/>
          <a:stretch>
            <a:fillRect/>
          </a:stretch>
        </p:blipFill>
        <p:spPr bwMode="auto">
          <a:xfrm>
            <a:off x="1043608" y="2060848"/>
            <a:ext cx="7344815" cy="432048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157592" cy="1728192"/>
          </a:xfrm>
        </p:spPr>
        <p:txBody>
          <a:bodyPr>
            <a:noAutofit/>
          </a:bodyPr>
          <a:lstStyle/>
          <a:p>
            <a:pPr algn="l"/>
            <a:r>
              <a:rPr lang="ru-RU" sz="2000" dirty="0">
                <a:latin typeface="Times New Roman" pitchFamily="18" charset="0"/>
                <a:cs typeface="Times New Roman" pitchFamily="18" charset="0"/>
              </a:rPr>
              <a:t> </a:t>
            </a:r>
            <a:r>
              <a:rPr lang="ru-RU" sz="2000" dirty="0" smtClean="0">
                <a:solidFill>
                  <a:srgbClr val="002060"/>
                </a:solidFill>
                <a:latin typeface="Times New Roman" pitchFamily="18" charset="0"/>
                <a:cs typeface="Times New Roman" pitchFamily="18" charset="0"/>
              </a:rPr>
              <a:t>Весной ежи пробуждаются после зимней спячки и начинают активно питаться</a:t>
            </a:r>
            <a:r>
              <a:rPr lang="ru-RU" sz="2000" dirty="0" smtClean="0">
                <a:solidFill>
                  <a:srgbClr val="002060"/>
                </a:solidFill>
                <a:latin typeface="Times New Roman" pitchFamily="18" charset="0"/>
                <a:cs typeface="Times New Roman" pitchFamily="18" charset="0"/>
              </a:rPr>
              <a:t>.</a:t>
            </a:r>
            <a:r>
              <a:rPr lang="ru-RU" sz="2000" dirty="0" smtClean="0">
                <a:solidFill>
                  <a:srgbClr val="002060"/>
                </a:solidFill>
                <a:latin typeface="Times New Roman" pitchFamily="18" charset="0"/>
                <a:cs typeface="Times New Roman" pitchFamily="18" charset="0"/>
              </a:rPr>
              <a:t>  Основная пища ежей – это насекомые и их личинки, черви, улитки, мыши, ящерицы, лягушки, орешки</a:t>
            </a:r>
            <a:r>
              <a:rPr lang="ru-RU" sz="2000" dirty="0" smtClean="0">
                <a:solidFill>
                  <a:srgbClr val="002060"/>
                </a:solidFill>
                <a:latin typeface="Times New Roman" pitchFamily="18" charset="0"/>
                <a:cs typeface="Times New Roman" pitchFamily="18" charset="0"/>
              </a:rPr>
              <a:t>.</a:t>
            </a:r>
            <a:r>
              <a:rPr lang="ru-RU" sz="2000" dirty="0" smtClean="0">
                <a:solidFill>
                  <a:srgbClr val="002060"/>
                </a:solidFill>
                <a:latin typeface="Times New Roman" pitchFamily="18" charset="0"/>
                <a:cs typeface="Times New Roman" pitchFamily="18" charset="0"/>
              </a:rPr>
              <a:t> А если проснулся ёжик, значит, зима уже точно не вернётся</a:t>
            </a:r>
            <a:r>
              <a:rPr lang="ru-RU" sz="2000" dirty="0" smtClean="0">
                <a:solidFill>
                  <a:srgbClr val="002060"/>
                </a:solidFill>
                <a:latin typeface="Times New Roman" pitchFamily="18" charset="0"/>
                <a:cs typeface="Times New Roman" pitchFamily="18" charset="0"/>
              </a:rPr>
              <a:t>.</a:t>
            </a:r>
            <a:r>
              <a:rPr lang="ru-RU" sz="2000" dirty="0" smtClean="0">
                <a:solidFill>
                  <a:srgbClr val="002060"/>
                </a:solidFill>
                <a:latin typeface="Times New Roman" pitchFamily="18" charset="0"/>
                <a:cs typeface="Times New Roman" pitchFamily="18" charset="0"/>
              </a:rPr>
              <a:t> </a:t>
            </a:r>
            <a:br>
              <a:rPr lang="ru-RU" sz="2000" dirty="0" smtClean="0">
                <a:solidFill>
                  <a:srgbClr val="002060"/>
                </a:solidFill>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https://kartin.papik.pro/uploads/posts/2023-06/1687488547_kartin-papik-pro-p-kartinki-yezhik-vesnoi-dlya-detei-18.jpg"/>
          <p:cNvPicPr>
            <a:picLocks noGrp="1"/>
          </p:cNvPicPr>
          <p:nvPr>
            <p:ph idx="1"/>
          </p:nvPr>
        </p:nvPicPr>
        <p:blipFill>
          <a:blip r:embed="rId2" cstate="print"/>
          <a:srcRect l="25122" t="19186" r="5737" b="1550"/>
          <a:stretch>
            <a:fillRect/>
          </a:stretch>
        </p:blipFill>
        <p:spPr bwMode="auto">
          <a:xfrm>
            <a:off x="611560" y="1844824"/>
            <a:ext cx="7992888" cy="4536504"/>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866330"/>
          </a:xfrm>
        </p:spPr>
        <p:txBody>
          <a:bodyPr>
            <a:normAutofit/>
          </a:bodyPr>
          <a:lstStyle/>
          <a:p>
            <a:endParaRPr lang="ru-RU" sz="2000" dirty="0">
              <a:latin typeface="Times New Roman" pitchFamily="18" charset="0"/>
              <a:cs typeface="Times New Roman" pitchFamily="18" charset="0"/>
            </a:endParaRPr>
          </a:p>
        </p:txBody>
      </p:sp>
      <p:sp>
        <p:nvSpPr>
          <p:cNvPr id="3" name="Содержимое 2"/>
          <p:cNvSpPr>
            <a:spLocks noGrp="1"/>
          </p:cNvSpPr>
          <p:nvPr>
            <p:ph idx="1"/>
          </p:nvPr>
        </p:nvSpPr>
        <p:spPr>
          <a:xfrm>
            <a:off x="457200" y="3140968"/>
            <a:ext cx="8229600" cy="2985195"/>
          </a:xfrm>
        </p:spPr>
        <p:txBody>
          <a:bodyPr>
            <a:normAutofit/>
          </a:bodyPr>
          <a:lstStyle/>
          <a:p>
            <a:pPr>
              <a:buNone/>
            </a:pPr>
            <a:r>
              <a:rPr lang="ru-RU" sz="2000" dirty="0" smtClean="0">
                <a:solidFill>
                  <a:srgbClr val="002060"/>
                </a:solidFill>
                <a:latin typeface="Times New Roman" pitchFamily="18" charset="0"/>
                <a:cs typeface="Times New Roman" pitchFamily="18" charset="0"/>
              </a:rPr>
              <a:t>    В </a:t>
            </a:r>
            <a:r>
              <a:rPr lang="ru-RU" sz="2000" dirty="0" smtClean="0">
                <a:solidFill>
                  <a:srgbClr val="002060"/>
                </a:solidFill>
                <a:latin typeface="Times New Roman" pitchFamily="18" charset="0"/>
                <a:cs typeface="Times New Roman" pitchFamily="18" charset="0"/>
              </a:rPr>
              <a:t>апреле появляются и ежата.  Они рождаются </a:t>
            </a:r>
            <a:r>
              <a:rPr lang="ru-RU" sz="2000" dirty="0" smtClean="0">
                <a:solidFill>
                  <a:srgbClr val="002060"/>
                </a:solidFill>
                <a:latin typeface="Times New Roman" pitchFamily="18" charset="0"/>
                <a:cs typeface="Times New Roman" pitchFamily="18" charset="0"/>
              </a:rPr>
              <a:t>в </a:t>
            </a:r>
            <a:r>
              <a:rPr lang="ru-RU" sz="2000" dirty="0" smtClean="0">
                <a:solidFill>
                  <a:srgbClr val="002060"/>
                </a:solidFill>
                <a:latin typeface="Times New Roman" pitchFamily="18" charset="0"/>
                <a:cs typeface="Times New Roman" pitchFamily="18" charset="0"/>
              </a:rPr>
              <a:t>гнезде, похожем на шалаш из сухих листьев, веточек и мха. Ежата  рождаются беспомощными и голыми, без иголочек. </a:t>
            </a:r>
            <a:r>
              <a:rPr lang="ru-RU" sz="2000" dirty="0" smtClean="0">
                <a:solidFill>
                  <a:srgbClr val="002060"/>
                </a:solidFill>
                <a:latin typeface="Times New Roman" pitchFamily="18" charset="0"/>
                <a:cs typeface="Times New Roman" pitchFamily="18" charset="0"/>
              </a:rPr>
              <a:t>Спустя </a:t>
            </a:r>
            <a:r>
              <a:rPr lang="ru-RU" sz="2000" dirty="0" smtClean="0">
                <a:solidFill>
                  <a:srgbClr val="002060"/>
                </a:solidFill>
                <a:latin typeface="Times New Roman" pitchFamily="18" charset="0"/>
                <a:cs typeface="Times New Roman" pitchFamily="18" charset="0"/>
              </a:rPr>
              <a:t>несколько часов после рождения на коже ежат появляются бугорки, затем они лопаются, и из них появляются тоненькие иголочки. Потом иголочки затвердеют и превратятся в колючки. Мама – ежиха сначала кормит ежат молоком, а потом, когда они подрастут, приносит им в гнездо дождевых червей, </a:t>
            </a:r>
            <a:r>
              <a:rPr lang="ru-RU" sz="2000" dirty="0" smtClean="0">
                <a:solidFill>
                  <a:srgbClr val="002060"/>
                </a:solidFill>
                <a:latin typeface="Times New Roman" pitchFamily="18" charset="0"/>
                <a:cs typeface="Times New Roman" pitchFamily="18" charset="0"/>
              </a:rPr>
              <a:t>слизней. </a:t>
            </a:r>
            <a:endParaRPr lang="ru-RU" sz="2000" dirty="0">
              <a:solidFill>
                <a:srgbClr val="002060"/>
              </a:solidFill>
            </a:endParaRPr>
          </a:p>
        </p:txBody>
      </p:sp>
      <p:pic>
        <p:nvPicPr>
          <p:cNvPr id="4" name="Рисунок 3" descr="https://mirpoeta.ru/uploads/posts/2020-10/1602853060_img8.jpg"/>
          <p:cNvPicPr/>
          <p:nvPr/>
        </p:nvPicPr>
        <p:blipFill>
          <a:blip r:embed="rId2" cstate="print"/>
          <a:srcRect/>
          <a:stretch>
            <a:fillRect/>
          </a:stretch>
        </p:blipFill>
        <p:spPr bwMode="auto">
          <a:xfrm>
            <a:off x="1979712" y="260648"/>
            <a:ext cx="4032448" cy="2907704"/>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276</TotalTime>
  <Words>214</Words>
  <Application>Microsoft Office PowerPoint</Application>
  <PresentationFormat>Экран (4:3)</PresentationFormat>
  <Paragraphs>38</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        Животные весной. Презентация для дошкольников.</vt:lpstr>
      <vt:lpstr>Животный мир весной проснулся, Ключом забила жизнь в лесу! </vt:lpstr>
      <vt:lpstr>Слайд 3</vt:lpstr>
      <vt:lpstr>   Весной животным жарко в зимних шубах, слишком мех густой. А солнышко все горячее и горячее, пришло время менять зимний наряд. Начали звери линять. Они меняют зимнюю шубку – теплую, толстую – на летнюю, более легкую.  Постепенно выпадает у них старая шерсть — мех становится редким. Теперь не так жарко будет лесным жителям на весеннем солнышке. Линяют весной зайцы, медведи, лисы, лоси. </vt:lpstr>
      <vt:lpstr>   Некоторые звери не только линяют, но даже меняют цвет своей шубки. У зайца зимой мех был белым, а весной стал серым. Так ему в лесу от хищников прятаться легче. И зимой на снегу в белой шубке не видно зайчишку, и весной серый мех помогает под кустами от врагов прятаться.  Белка тоже наряд меняет — зимой была в густой серой шубе, а весной полиняла и стала рыженькой. В кронах сосен ее теперь не сразу и заметишь.  </vt:lpstr>
      <vt:lpstr> Весной появляются у зверей детеныши. Взрослые кормят их,         защищают от врагов.   Почти все малыши – зверюшки живут вместе с мамами, кроме зайчат. </vt:lpstr>
      <vt:lpstr>   Мама — зайчиха кормит зайчат, и сразу же убегает, оставляя их одних под кустом. А зайчата сидят под кустиком три — четыре дня – ждут, когда их покормит новая мама — зайчиха. У зайчих чужих зайчат не бывает – все свои, всегда накормят. Молоко у зайчих жирное и питательное, зайчатам его хватает на 3-4 дня. Через 8-9 дней у зайчат появятся зубы, а тут и травка появится, и они начнут питаться сами. </vt:lpstr>
      <vt:lpstr> Весной ежи пробуждаются после зимней спячки и начинают активно питаться.  Основная пища ежей – это насекомые и их личинки, черви, улитки, мыши, ящерицы, лягушки, орешки. А если проснулся ёжик, значит, зима уже точно не вернётся.   </vt:lpstr>
      <vt:lpstr>Слайд 9</vt:lpstr>
      <vt:lpstr>  Просыпается и вылезает из норы барсук. Барсук – это очень аккуратное и чистоплотное животное. Поэтому он весной принимается за ремонт своего дома, обновляет свою подстилку, чистит ходы, выбрасывает мусор. Весной барсук есть всё съедобное, что может найти, так как ему нужно быстро восстановить силы после зимней спячки. Ест он  личинки, дождевых червей, мышей, разоряет гнезда птиц.</vt:lpstr>
      <vt:lpstr>   В апреле у барсучихи рождаются 3-6 барсучат. Она их воспитывает одна. Несколько дней она вообще не выходит из норы, потом выходит, но ненадолго. Чтобы малыши росли быстрее, барсучиха их по одному выносит на солнышко на свежий воздух – возьмет в зубы, принесет и положит рядышком под кустик или под дерево.  Когда барсучатам исполняется два месяца, они выходят из норы сами. </vt:lpstr>
      <vt:lpstr>Медведь просыпаясь, питается в основном растениями и насекомыми, но иногда охотится на крупных животных, например лося или оленя. Маленькие медвежата появляются еще зимой в трескучий мороз. Они маленькие, с рукавичку.</vt:lpstr>
      <vt:lpstr>Всю зиму они пьют мамино молоко и спят. В берлоге-то тесно, не побегаешь. Но берлога подтаяла, и медвежьи глазки впервые видят солнышко. Бурые пушистые комочки везде следуют за своей мамой. И медвежата, которые родились на год раньше, тоже важно идут рядом. Им медведица доверяет быть няньками самым маленьким.</vt:lpstr>
      <vt:lpstr>                                   Чтобы вырастить волчат, волки устраивают логово в лесной чащобе. Весной у волчицы рождается 4-7 волчат. Они рождаются беспомощными и покрытыми серым пухом. Сначала волчица кормит волчат своим молоком, и никуда от них не отходит. А папа – волк приносит волчице пищу. Когда волчата подрастают, то уже и мама, и папа  вместе их кормят .Родители  учат их  охотиться и скрываться от врагов.</vt:lpstr>
      <vt:lpstr> Появляются детеныши и у лисиц. Обычно в марте – апреле рождаются у лисы 4-6 лисят. Маленькие лисята —  темно-бурого цвета, а кончики хвостов у них – белые! Через 3-4 недели лисята перестают есть молоко мамы — лисицы, но живут еще в норе. Родители им приносят в нору пищу.</vt:lpstr>
      <vt:lpstr>    К лисятам никого не подпускает их мама – лиса. Она охраняет нору. Мама — лиса внимательно следит, нет ли рядом опасности. В случае опасности лиса громко тявкает, и лисята быстро убегают —  прячутся глубоко в норе. А если у лисьей норы побывали люди или собаки, то лиса обязательно перенесет своих лисят в другое безопасное место – подальше от прежней норы. Папа – лис тоже помогает выращивать лисят. Он их учит, приносят добычу. </vt:lpstr>
      <vt:lpstr>       У белки  весной тоже появляются бельчата. Белки  строят отдельное гнёздо для своих малышей или обустраивают детскую в отдельном дупле Они рождаются голыми, беспомощными, ничего не видят. Мама-белка о них  заботится,  кормит бельчат молоком.  Мама — белка тратит много времени  на поиски корма, иначе бельчата вырастут хилыми и больными. Бельчата требуют особого внимания от белки — мамы, их нужно укрывать, согревать, кормить. Только через месяц бельчата открывают глаза  и начинают выглядывать из гнезда. Белки весной питаются почками деревьев. Иногда питаются насекомыми, лягушками и маленькими птицами. </vt:lpstr>
      <vt:lpstr> Радуется весне лесной великан лось. От радости и рога скинул: легче так, без рогов-то! Радуются и лосихи: у них рогов отродясь не было, и причина для радости другая — детёныш родился. Детёныш рыженький, длинноногий. А ловкий какой, да сильный: три часа, как родился, а уже на ножки встал.</vt:lpstr>
      <vt:lpstr>Чудесен мир лесных животных, Пером его не описать! А мы: и взрослые, и дети Его должны оберегать!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Животные весной</dc:title>
  <dc:creator>Shura_</dc:creator>
  <cp:lastModifiedBy>Shura_</cp:lastModifiedBy>
  <cp:revision>29</cp:revision>
  <dcterms:created xsi:type="dcterms:W3CDTF">2024-03-15T04:26:15Z</dcterms:created>
  <dcterms:modified xsi:type="dcterms:W3CDTF">2024-03-16T19:11:45Z</dcterms:modified>
</cp:coreProperties>
</file>