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5143500" cx="9144000"/>
  <p:notesSz cx="6858000" cy="9144000"/>
  <p:embeddedFontLst>
    <p:embeddedFont>
      <p:font typeface="Caveat"/>
      <p:regular r:id="rId11"/>
      <p:bold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font" Target="fonts/Caveat-regular.fntdata"/><Relationship Id="rId10" Type="http://schemas.openxmlformats.org/officeDocument/2006/relationships/slide" Target="slides/slide6.xml"/><Relationship Id="rId12" Type="http://schemas.openxmlformats.org/officeDocument/2006/relationships/font" Target="fonts/Caveat-bold.fnt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ac7a1460b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ac7a1460b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c37a16b046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c37a16b046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c37a16b046_1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c37a16b046_1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c37a16b046_1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c37a16b046_1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c37a16b046_1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c37a16b046_1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c37a16b046_1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c37a16b046_1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Relationship Id="rId4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Relationship Id="rId4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9999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10443310" y="744575"/>
            <a:ext cx="852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10072975" y="250735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169300" y="3216325"/>
            <a:ext cx="84768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rPr>
              <a:t>П</a:t>
            </a:r>
            <a:r>
              <a:rPr lang="ru" sz="2700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rPr>
              <a:t>одготовил и провел: воспитатель Иванюк Н.В. РИСОВАНИЕ “</a:t>
            </a:r>
            <a:r>
              <a:rPr lang="ru" sz="2700">
                <a:solidFill>
                  <a:schemeClr val="dk2"/>
                </a:solidFill>
                <a:highlight>
                  <a:srgbClr val="FFFF00"/>
                </a:highlight>
                <a:latin typeface="Caveat"/>
                <a:ea typeface="Caveat"/>
                <a:cs typeface="Caveat"/>
                <a:sym typeface="Caveat"/>
              </a:rPr>
              <a:t>Широкая Масленица”!</a:t>
            </a:r>
            <a:r>
              <a:rPr lang="ru" sz="2700">
                <a:solidFill>
                  <a:schemeClr val="dk2"/>
                </a:solidFill>
                <a:highlight>
                  <a:srgbClr val="FFFF00"/>
                </a:highlight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ru" sz="27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 средняя группа                          </a:t>
            </a:r>
            <a:r>
              <a:rPr lang="ru" sz="23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</a:t>
            </a:r>
            <a:r>
              <a:rPr lang="ru" sz="2300">
                <a:solidFill>
                  <a:schemeClr val="dk2"/>
                </a:solidFill>
              </a:rPr>
              <a:t>                                                                     </a:t>
            </a:r>
            <a:endParaRPr sz="2300">
              <a:solidFill>
                <a:schemeClr val="dk2"/>
              </a:solidFill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625025" y="481800"/>
            <a:ext cx="80733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rPr>
              <a:t>Инженерно - техническая школа имени дважды Героя Советского Союза                                                                   П.Р. Поповича.    дошкольное  отделение</a:t>
            </a:r>
            <a:r>
              <a:rPr lang="ru" sz="32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endParaRPr sz="32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9999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10416400" y="366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9713225" y="10828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/>
        </p:nvSpPr>
        <p:spPr>
          <a:xfrm>
            <a:off x="481800" y="195325"/>
            <a:ext cx="75003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ЦЕЛЬ: формировать у воспитанников  художественного вкуса, развитие творческих умений, осознание ими чувства прекрасного через  их собственное творчество.                                                            Задачи:                                                                                                        Развить творческие способности детей,                                                         Воспитать аккуратность к работе, Обучение изобразительной деятельности.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481800" y="2395975"/>
            <a:ext cx="7982100" cy="1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solidFill>
                  <a:schemeClr val="dk2"/>
                </a:solidFill>
                <a:highlight>
                  <a:srgbClr val="FFFF00"/>
                </a:highlight>
              </a:rPr>
              <a:t>Весеннее солнце </a:t>
            </a:r>
            <a:r>
              <a:rPr lang="ru" sz="1800">
                <a:solidFill>
                  <a:schemeClr val="dk2"/>
                </a:solidFill>
              </a:rPr>
              <a:t>                                                                                                                 Солнце   круглое как блин,                                                                                        Улыбаясь  светит.                                                                                                   Рады теплой встречи с ним                                                                                  Взрослые и дети                                        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481800" y="3965875"/>
            <a:ext cx="8294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Материалы и  инструменты:                                                                                - кисть,                                                                                                              - -гуашь,                                                                                                                -  -стакан с водой,                                                                                                                                                                                                  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9999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10273975" y="445025"/>
            <a:ext cx="234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9583025" y="1295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5"/>
          <p:cNvSpPr txBox="1"/>
          <p:nvPr/>
        </p:nvSpPr>
        <p:spPr>
          <a:xfrm>
            <a:off x="416700" y="182300"/>
            <a:ext cx="75003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Ход работы:                                                                                              Маленькие оладушки и большие румяные блины- традиционные блюда </a:t>
            </a:r>
            <a:r>
              <a:rPr lang="ru" sz="1800">
                <a:solidFill>
                  <a:schemeClr val="dk2"/>
                </a:solidFill>
                <a:highlight>
                  <a:srgbClr val="FFFF00"/>
                </a:highlight>
              </a:rPr>
              <a:t> Масленицы.</a:t>
            </a:r>
            <a:endParaRPr sz="1800">
              <a:solidFill>
                <a:schemeClr val="dk2"/>
              </a:solidFill>
              <a:highlight>
                <a:srgbClr val="FFFF00"/>
              </a:highlight>
            </a:endParaRPr>
          </a:p>
        </p:txBody>
      </p:sp>
      <p:pic>
        <p:nvPicPr>
          <p:cNvPr id="74" name="Google Shape;74;p15"/>
          <p:cNvPicPr preferRelativeResize="0"/>
          <p:nvPr/>
        </p:nvPicPr>
        <p:blipFill rotWithShape="1">
          <a:blip r:embed="rId3">
            <a:alphaModFix/>
          </a:blip>
          <a:srcRect b="0" l="0" r="0" t="6156"/>
          <a:stretch/>
        </p:blipFill>
        <p:spPr>
          <a:xfrm>
            <a:off x="1246225" y="1407825"/>
            <a:ext cx="6253975" cy="34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9999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10247125" y="757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>
            <a:off x="10077825" y="15431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350" y="152400"/>
            <a:ext cx="3629026" cy="483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31225" y="152400"/>
            <a:ext cx="3629026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6"/>
          <p:cNvSpPr txBox="1"/>
          <p:nvPr/>
        </p:nvSpPr>
        <p:spPr>
          <a:xfrm>
            <a:off x="3708150" y="1057425"/>
            <a:ext cx="17277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Зиму дружно провожаем, Март мы в гости зазываем.               И горячими  блинами                  Мы растопим зиму с вами!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9999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9750150" y="514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7"/>
          <p:cNvSpPr txBox="1"/>
          <p:nvPr>
            <p:ph idx="1" type="body"/>
          </p:nvPr>
        </p:nvSpPr>
        <p:spPr>
          <a:xfrm flipH="1">
            <a:off x="9615650" y="1087200"/>
            <a:ext cx="371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0" name="Google Shape;90;p17"/>
          <p:cNvPicPr preferRelativeResize="0"/>
          <p:nvPr/>
        </p:nvPicPr>
        <p:blipFill rotWithShape="1">
          <a:blip r:embed="rId3">
            <a:alphaModFix/>
          </a:blip>
          <a:srcRect b="0" l="31986" r="0" t="0"/>
          <a:stretch/>
        </p:blipFill>
        <p:spPr>
          <a:xfrm>
            <a:off x="496046" y="143600"/>
            <a:ext cx="2623625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/>
          <p:cNvPicPr preferRelativeResize="0"/>
          <p:nvPr/>
        </p:nvPicPr>
        <p:blipFill rotWithShape="1">
          <a:blip r:embed="rId4">
            <a:alphaModFix/>
          </a:blip>
          <a:srcRect b="12908" l="0" r="0" t="15055"/>
          <a:stretch/>
        </p:blipFill>
        <p:spPr>
          <a:xfrm>
            <a:off x="4631275" y="2010400"/>
            <a:ext cx="4512725" cy="3133101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7"/>
          <p:cNvSpPr txBox="1"/>
          <p:nvPr/>
        </p:nvSpPr>
        <p:spPr>
          <a:xfrm>
            <a:off x="4207850" y="143600"/>
            <a:ext cx="4512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2"/>
                </a:solidFill>
              </a:rPr>
              <a:t>Здравствуй, Масленица наша!                       Не нужна сегодня каша,                                  Будем кушать  мы блины,                         Будем теплой ждать весны!</a:t>
            </a:r>
            <a:endParaRPr sz="24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9999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9737100" y="875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8"/>
          <p:cNvSpPr txBox="1"/>
          <p:nvPr>
            <p:ph idx="1" type="body"/>
          </p:nvPr>
        </p:nvSpPr>
        <p:spPr>
          <a:xfrm>
            <a:off x="9893750" y="17271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2100" y="74075"/>
            <a:ext cx="3959801" cy="483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4300" y="74075"/>
            <a:ext cx="4087301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