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2"/>
  </p:notesMasterIdLst>
  <p:sldIdLst>
    <p:sldId id="256" r:id="rId2"/>
    <p:sldId id="264" r:id="rId3"/>
    <p:sldId id="293" r:id="rId4"/>
    <p:sldId id="259" r:id="rId5"/>
    <p:sldId id="282" r:id="rId6"/>
    <p:sldId id="281" r:id="rId7"/>
    <p:sldId id="280" r:id="rId8"/>
    <p:sldId id="284" r:id="rId9"/>
    <p:sldId id="285" r:id="rId10"/>
    <p:sldId id="260" r:id="rId11"/>
    <p:sldId id="265" r:id="rId12"/>
    <p:sldId id="266" r:id="rId13"/>
    <p:sldId id="267" r:id="rId14"/>
    <p:sldId id="262" r:id="rId15"/>
    <p:sldId id="268" r:id="rId16"/>
    <p:sldId id="269" r:id="rId17"/>
    <p:sldId id="261" r:id="rId18"/>
    <p:sldId id="272" r:id="rId19"/>
    <p:sldId id="273" r:id="rId20"/>
    <p:sldId id="263" r:id="rId21"/>
    <p:sldId id="274" r:id="rId22"/>
    <p:sldId id="275" r:id="rId23"/>
    <p:sldId id="277" r:id="rId24"/>
    <p:sldId id="276" r:id="rId25"/>
    <p:sldId id="290" r:id="rId26"/>
    <p:sldId id="292" r:id="rId27"/>
    <p:sldId id="291" r:id="rId28"/>
    <p:sldId id="287" r:id="rId29"/>
    <p:sldId id="288" r:id="rId30"/>
    <p:sldId id="283" r:id="rId31"/>
  </p:sldIdLst>
  <p:sldSz cx="9144000" cy="6858000" type="screen4x3"/>
  <p:notesSz cx="7100888" cy="10233025"/>
  <p:custDataLst>
    <p:tags r:id="rId33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Monotype Corsiva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6600"/>
    <a:srgbClr val="008000"/>
    <a:srgbClr val="FF0000"/>
    <a:srgbClr val="FFFF99"/>
    <a:srgbClr val="CCFF33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5" autoAdjust="0"/>
    <p:restoredTop sz="94454" autoAdjust="0"/>
  </p:normalViewPr>
  <p:slideViewPr>
    <p:cSldViewPr>
      <p:cViewPr>
        <p:scale>
          <a:sx n="76" d="100"/>
          <a:sy n="76" d="100"/>
        </p:scale>
        <p:origin x="-988" y="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b="0">
                <a:latin typeface="+mn-lt"/>
              </a:defRPr>
            </a:lvl1pPr>
          </a:lstStyle>
          <a:p>
            <a:pPr>
              <a:defRPr/>
            </a:pPr>
            <a:fld id="{9A90241D-8E26-4C2F-8311-985E0A704D38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1662" cy="4605338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b="0">
                <a:latin typeface="+mn-lt"/>
              </a:defRPr>
            </a:lvl1pPr>
          </a:lstStyle>
          <a:p>
            <a:pPr>
              <a:defRPr/>
            </a:pPr>
            <a:fld id="{5FC42E3D-0585-49D8-9BC3-577252AE3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153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Осипова Зинаида Николаевна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88B6CF-73B0-4403-95D8-C668EED5613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B422BF-CAEE-4ACC-B7CB-87E99F46111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7A0833-3A5B-443C-B9C5-33F77555B722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420B0C-71DD-4B8C-99FB-A058525C7E9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6CA2C5-5574-4191-9820-EB7762EDBCC9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7501DC-83FD-4CCF-AB53-68D993BD068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B86E3B-8F93-4C3D-93C8-C11F402611D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5EF2ED-F32C-40DB-AB9C-CE319817429D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1902CF-9C3F-4AE5-A689-BE79F546E03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DD529D-D6C7-4332-929B-F6F1F88CDD4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D37816-62FB-42F4-A1F4-4FEC6B5A42B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CE041-8D78-4693-95B9-7880195FFD52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EE1A9-C4FC-4239-A421-6CCCF1215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131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B614E-AFE8-445F-B0A6-A30BC2D5F19B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414DC-5314-4DC2-B251-89F469F4C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44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FB7E9-9B7B-413E-A2B9-28934C384930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AA443-B326-4D57-A1B2-BA73A0EFB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796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75DE9-FC4F-4F2F-AE63-F4EBCBB6BA34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AC59D-CDDC-4E07-A8BC-67FC91536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822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6213E-2F39-4941-8DCC-E8BA9CBE0822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FAFD9-ED16-4CCA-8A56-8BD6E0F28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693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75B1-9BF7-4A08-8607-E217C654E1E0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A14AB-C2DC-41C3-8780-57931D923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827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9E01D-11FE-4404-91EE-7FEE10DACDEE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E3449-1132-4071-A411-D8C1BB40F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77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B9E55-E116-41E4-89DE-F820FABB2E2E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F7C75-D7A9-4E98-8CB9-852CBEF66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731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26B0C-6051-4219-ABA2-0682D930474C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35692-5708-463D-A5C6-16BC68765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77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AB80-C4FA-425A-8B68-9A2B21B27DBF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BF06C-46A8-4195-827D-B2528B4C6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906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6F5DF-9995-487F-AF88-56092835062A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C7388-EB07-4A76-A8F2-14AED58C6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337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1112C-5226-4D66-B29B-B80B7087C6F9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BC0D2-E67A-4F12-8FA2-51A4FB2ED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87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33"/>
            </a:gs>
            <a:gs pos="50000">
              <a:srgbClr val="FFFF99"/>
            </a:gs>
            <a:gs pos="100000">
              <a:srgbClr val="CCFF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2A10CF7-D0B0-40B3-8BE7-E0D7278EC5B1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814EC28-D939-49A0-98E8-51B25BD2C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7" r:id="rId2"/>
    <p:sldLayoutId id="214748374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8" r:id="rId9"/>
    <p:sldLayoutId id="2147483743" r:id="rId10"/>
    <p:sldLayoutId id="2147483744" r:id="rId11"/>
    <p:sldLayoutId id="2147483745" r:id="rId12"/>
  </p:sldLayoutIdLst>
  <p:transition spd="med">
    <p:random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13.jpeg"/><Relationship Id="rId10" Type="http://schemas.openxmlformats.org/officeDocument/2006/relationships/image" Target="../media/image26.jpeg"/><Relationship Id="rId4" Type="http://schemas.openxmlformats.org/officeDocument/2006/relationships/image" Target="../media/image21.jpe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6"/>
          <p:cNvSpPr>
            <a:spLocks noChangeArrowheads="1" noChangeShapeType="1" noTextEdit="1"/>
          </p:cNvSpPr>
          <p:nvPr/>
        </p:nvSpPr>
        <p:spPr bwMode="auto">
          <a:xfrm>
            <a:off x="990600" y="2214554"/>
            <a:ext cx="7467600" cy="3500446"/>
          </a:xfrm>
          <a:prstGeom prst="rect">
            <a:avLst/>
          </a:prstGeom>
          <a:effectLst>
            <a:softEdge rad="31750"/>
          </a:effectLst>
          <a:scene3d>
            <a:camera prst="perspectiveHeroicExtremeLeftFacing"/>
            <a:lightRig rig="threePt" dir="t"/>
          </a:scene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FF0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Безопасность </a:t>
            </a:r>
          </a:p>
          <a:p>
            <a:pPr algn="ctr">
              <a:defRPr/>
            </a:pP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FF0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FF0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 дороге"</a:t>
            </a:r>
          </a:p>
        </p:txBody>
      </p:sp>
      <p:pic>
        <p:nvPicPr>
          <p:cNvPr id="5123" name="Picture 7" descr="zcfde1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5" y="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8" descr="ex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571500"/>
            <a:ext cx="2071687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1" descr="9RcSq"/>
          <p:cNvPicPr>
            <a:picLocks noChangeAspect="1" noChangeArrowheads="1"/>
          </p:cNvPicPr>
          <p:nvPr/>
        </p:nvPicPr>
        <p:blipFill>
          <a:blip r:embed="rId5">
            <a:lum bright="-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3584575"/>
            <a:ext cx="22860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2" descr="9RcSq1"/>
          <p:cNvPicPr>
            <a:picLocks noChangeAspect="1" noChangeArrowheads="1"/>
          </p:cNvPicPr>
          <p:nvPr/>
        </p:nvPicPr>
        <p:blipFill>
          <a:blip r:embed="rId6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174625"/>
            <a:ext cx="10572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1" descr="BD07304_"/>
          <p:cNvPicPr>
            <a:picLocks noChangeAspect="1" noChangeArrowheads="1"/>
          </p:cNvPicPr>
          <p:nvPr/>
        </p:nvPicPr>
        <p:blipFill>
          <a:blip r:embed="rId3" cstate="screen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276225"/>
            <a:ext cx="22320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23850" y="692150"/>
            <a:ext cx="52070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marL="342900" indent="-3429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eaLnBrk="1" hangingPunct="1"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1.</a:t>
            </a:r>
            <a:r>
              <a:rPr lang="ru-RU" altLang="ru-RU" sz="300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3000" smtClean="0">
                <a:solidFill>
                  <a:srgbClr val="3333FF"/>
                </a:solidFill>
              </a:rPr>
              <a:t>Это встал для нас в дозор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Пучеглазый …? </a:t>
            </a:r>
          </a:p>
          <a:p>
            <a:pPr eaLnBrk="1" hangingPunct="1"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Светофор!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Желтым глазом он мигает.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Строго нас предупреждает: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Чтобы был счастливым путь.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Повнимательнее будь!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И не бегай, не играй,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Где автобус и трамвай!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Будь, малыш, всегда смышленый</a:t>
            </a:r>
            <a:br>
              <a:rPr lang="ru-RU" altLang="ru-RU" sz="3000" smtClean="0">
                <a:solidFill>
                  <a:srgbClr val="3333FF"/>
                </a:solidFill>
              </a:rPr>
            </a:br>
            <a:r>
              <a:rPr lang="ru-RU" altLang="ru-RU" sz="3000" smtClean="0">
                <a:solidFill>
                  <a:srgbClr val="3333FF"/>
                </a:solidFill>
              </a:rPr>
              <a:t>И шагай на свет …? </a:t>
            </a:r>
          </a:p>
          <a:p>
            <a:pPr eaLnBrk="1" hangingPunct="1"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Зелёный </a:t>
            </a:r>
          </a:p>
        </p:txBody>
      </p:sp>
      <p:pic>
        <p:nvPicPr>
          <p:cNvPr id="14340" name="Picture 6" descr="Рисунок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2708275"/>
            <a:ext cx="321945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454525" y="1498600"/>
            <a:ext cx="4427538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algn="r" eaLnBrk="1" hangingPunct="1"/>
            <a:r>
              <a:rPr lang="ru-RU" altLang="ru-RU" sz="3000">
                <a:solidFill>
                  <a:srgbClr val="3333FF"/>
                </a:solidFill>
              </a:rPr>
              <a:t>2.</a:t>
            </a:r>
            <a:r>
              <a:rPr lang="en-US" altLang="ru-RU" sz="3000">
                <a:solidFill>
                  <a:srgbClr val="3333FF"/>
                </a:solidFill>
              </a:rPr>
              <a:t> </a:t>
            </a:r>
            <a:r>
              <a:rPr lang="ru-RU" altLang="ru-RU" sz="3000">
                <a:solidFill>
                  <a:srgbClr val="3333FF"/>
                </a:solidFill>
              </a:rPr>
              <a:t>Здесь не катится автобус.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Здесь трамваи не пройдут.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Здесь спокойно пешеходы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Вдоль по улице идут.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Для машин и для трамвая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Путь-дорога есть другая. </a:t>
            </a:r>
          </a:p>
          <a:p>
            <a:pPr algn="r" eaLnBrk="1" hangingPunct="1"/>
            <a:endParaRPr lang="ru-RU" altLang="ru-RU" sz="3000">
              <a:solidFill>
                <a:srgbClr val="3333FF"/>
              </a:solidFill>
            </a:endParaRPr>
          </a:p>
          <a:p>
            <a:pPr algn="r" eaLnBrk="1" hangingPunct="1"/>
            <a:r>
              <a:rPr lang="ru-RU" altLang="ru-RU" sz="3000">
                <a:solidFill>
                  <a:srgbClr val="3333FF"/>
                </a:solidFill>
              </a:rPr>
              <a:t>Тротуар</a:t>
            </a:r>
          </a:p>
        </p:txBody>
      </p:sp>
      <p:pic>
        <p:nvPicPr>
          <p:cNvPr id="15363" name="Picture 5" descr="Рисунок4"/>
          <p:cNvPicPr>
            <a:picLocks noChangeAspect="1" noChangeArrowheads="1"/>
          </p:cNvPicPr>
          <p:nvPr/>
        </p:nvPicPr>
        <p:blipFill>
          <a:blip r:embed="rId3" cstate="screen">
            <a:lum bright="-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4" b="-15"/>
          <a:stretch>
            <a:fillRect/>
          </a:stretch>
        </p:blipFill>
        <p:spPr bwMode="auto">
          <a:xfrm>
            <a:off x="409575" y="403225"/>
            <a:ext cx="4017963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Рисунок 3" descr="news_1988.jpg"/>
          <p:cNvPicPr>
            <a:picLocks noChangeAspect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668463"/>
            <a:ext cx="33782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65163" y="1268413"/>
            <a:ext cx="3402012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marL="342900" indent="-3429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3.</a:t>
            </a:r>
            <a:r>
              <a:rPr lang="ru-RU" altLang="ru-RU" sz="300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3000" smtClean="0">
                <a:solidFill>
                  <a:srgbClr val="3333FF"/>
                </a:solidFill>
              </a:rPr>
              <a:t>Ну, а если пешеходу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Тротуар не по пути?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Если можно пешеходу 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Мостовую перейти?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Сразу ищет пешеход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Знак дорожный …? </a:t>
            </a:r>
          </a:p>
          <a:p>
            <a:pPr eaLnBrk="1" hangingPunct="1">
              <a:lnSpc>
                <a:spcPct val="120000"/>
              </a:lnSpc>
              <a:defRPr/>
            </a:pPr>
            <a:endParaRPr lang="ru-RU" altLang="ru-RU" sz="3000" smtClean="0">
              <a:solidFill>
                <a:srgbClr val="3333FF"/>
              </a:solidFill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ru-RU" altLang="ru-RU" sz="3000" smtClean="0">
                <a:solidFill>
                  <a:srgbClr val="3333FF"/>
                </a:solidFill>
              </a:rPr>
              <a:t>Переход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Рисунок 3" descr="podzemniy_peshehodniy_perehod1.jpg"/>
          <p:cNvPicPr>
            <a:picLocks noChangeAspect="1"/>
          </p:cNvPicPr>
          <p:nvPr/>
        </p:nvPicPr>
        <p:blipFill>
          <a:blip r:embed="rId3">
            <a:lum bright="18000"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1773238"/>
            <a:ext cx="34925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44488" y="1628775"/>
            <a:ext cx="4295775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ru-RU" altLang="ru-RU" sz="3000">
                <a:solidFill>
                  <a:srgbClr val="3333FF"/>
                </a:solidFill>
              </a:rPr>
              <a:t>4. Где ведут ступеньки вниз,</a:t>
            </a:r>
          </a:p>
          <a:p>
            <a:pPr eaLnBrk="1" hangingPunct="1">
              <a:lnSpc>
                <a:spcPct val="120000"/>
              </a:lnSpc>
            </a:pPr>
            <a:r>
              <a:rPr lang="ru-RU" altLang="ru-RU" sz="3000">
                <a:solidFill>
                  <a:srgbClr val="3333FF"/>
                </a:solidFill>
              </a:rPr>
              <a:t>Ты спускайся, не ленись.</a:t>
            </a:r>
          </a:p>
          <a:p>
            <a:pPr eaLnBrk="1" hangingPunct="1">
              <a:lnSpc>
                <a:spcPct val="120000"/>
              </a:lnSpc>
            </a:pPr>
            <a:r>
              <a:rPr lang="ru-RU" altLang="ru-RU" sz="3000">
                <a:solidFill>
                  <a:srgbClr val="3333FF"/>
                </a:solidFill>
              </a:rPr>
              <a:t>Знать обязан пешеход:</a:t>
            </a:r>
          </a:p>
          <a:p>
            <a:pPr eaLnBrk="1" hangingPunct="1">
              <a:lnSpc>
                <a:spcPct val="120000"/>
              </a:lnSpc>
            </a:pPr>
            <a:r>
              <a:rPr lang="ru-RU" altLang="ru-RU" sz="3000">
                <a:solidFill>
                  <a:srgbClr val="3333FF"/>
                </a:solidFill>
              </a:rPr>
              <a:t>Тут …?</a:t>
            </a:r>
          </a:p>
          <a:p>
            <a:pPr eaLnBrk="1" hangingPunct="1">
              <a:lnSpc>
                <a:spcPct val="120000"/>
              </a:lnSpc>
            </a:pPr>
            <a:endParaRPr lang="ru-RU" altLang="ru-RU" sz="3000">
              <a:solidFill>
                <a:srgbClr val="3333FF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ru-RU" altLang="ru-RU" sz="3000">
                <a:solidFill>
                  <a:srgbClr val="3333FF"/>
                </a:solidFill>
              </a:rPr>
              <a:t>Подземный переход!</a:t>
            </a:r>
            <a:endParaRPr lang="ru-RU" altLang="ru-RU" sz="3000" b="0">
              <a:solidFill>
                <a:srgbClr val="3333FF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ru-RU" altLang="ru-RU" sz="3000" b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1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100"/>
                            </p:stCondLst>
                            <p:childTnLst>
                              <p:par>
                                <p:cTn id="2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15900" y="161925"/>
            <a:ext cx="5651500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3000">
                <a:solidFill>
                  <a:srgbClr val="3333FF"/>
                </a:solidFill>
              </a:rPr>
              <a:t>5. На дорожном знаке том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Человек идет пешком.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Полосатые дорожки 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Постелили нам под ножки.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Чтобы мы забот не знали</a:t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И по ним вперед шагали.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000">
                <a:solidFill>
                  <a:srgbClr val="3333FF"/>
                </a:solidFill>
              </a:rPr>
              <a:t/>
            </a:r>
            <a:br>
              <a:rPr lang="ru-RU" altLang="ru-RU" sz="3000">
                <a:solidFill>
                  <a:srgbClr val="3333FF"/>
                </a:solidFill>
              </a:rPr>
            </a:br>
            <a:r>
              <a:rPr lang="ru-RU" altLang="ru-RU" sz="3000">
                <a:solidFill>
                  <a:srgbClr val="3333FF"/>
                </a:solidFill>
              </a:rPr>
              <a:t>Переход</a:t>
            </a:r>
          </a:p>
          <a:p>
            <a:pPr eaLnBrk="1" hangingPunct="1">
              <a:lnSpc>
                <a:spcPct val="90000"/>
              </a:lnSpc>
            </a:pPr>
            <a:endParaRPr lang="ru-RU" altLang="ru-RU" sz="3000">
              <a:solidFill>
                <a:srgbClr val="3333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altLang="ru-RU" sz="3000" b="0">
              <a:solidFill>
                <a:srgbClr val="3333FF"/>
              </a:solidFill>
              <a:latin typeface="Arial" charset="0"/>
            </a:endParaRPr>
          </a:p>
        </p:txBody>
      </p:sp>
      <p:pic>
        <p:nvPicPr>
          <p:cNvPr id="18435" name="Picture 5" descr="Рисунок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1525" y="2733675"/>
            <a:ext cx="579755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175" y="44450"/>
            <a:ext cx="4903788" cy="5768975"/>
          </a:xfrm>
        </p:spPr>
        <p:txBody>
          <a:bodyPr/>
          <a:lstStyle/>
          <a:p>
            <a:pPr marL="457200" indent="-457200" algn="r" eaLnBrk="1" hangingPunct="1">
              <a:lnSpc>
                <a:spcPct val="90000"/>
              </a:lnSpc>
              <a:buFont typeface="Calibri" pitchFamily="34" charset="0"/>
              <a:buAutoNum type="arabicPeriod" startAt="6"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Топай смело, без тревоги –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Безопасней нет дороги.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Всё запомнили, ребята?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И гулять не страшновато?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Что ж, проверим, поглядим,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Но сначала повторим: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Раньше счёта и письма,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Рисованья, чтенья,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Всем ребятам нужно знать …?</a:t>
            </a:r>
          </a:p>
          <a:p>
            <a:pPr marL="457200" indent="-457200" algn="r" eaLnBrk="1" hangingPunct="1">
              <a:lnSpc>
                <a:spcPct val="90000"/>
              </a:lnSpc>
              <a:buFont typeface="Calibri" pitchFamily="34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Азбуку движенья!</a:t>
            </a:r>
            <a:endParaRPr lang="ru-RU" altLang="ru-RU" sz="3000" smtClean="0">
              <a:solidFill>
                <a:srgbClr val="3333FF"/>
              </a:solidFill>
            </a:endParaRPr>
          </a:p>
        </p:txBody>
      </p:sp>
      <p:pic>
        <p:nvPicPr>
          <p:cNvPr id="10243" name="Рисунок 7" descr="300342217.jpg"/>
          <p:cNvPicPr>
            <a:picLocks noChangeAspect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765175"/>
            <a:ext cx="4111625" cy="53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8" descr="1688516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0" y="4892675"/>
            <a:ext cx="2627313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313" y="1928813"/>
            <a:ext cx="4143375" cy="2786062"/>
          </a:xfrm>
        </p:spPr>
        <p:txBody>
          <a:bodyPr>
            <a:normAutofit lnSpcReduction="10000"/>
          </a:bodyPr>
          <a:lstStyle/>
          <a:p>
            <a:pPr marL="457200" indent="-457200" eaLnBrk="1" hangingPunct="1">
              <a:buFont typeface="Calibri" pitchFamily="34" charset="0"/>
              <a:buAutoNum type="arabicPeriod" startAt="7"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Где машины движутся,</a:t>
            </a:r>
          </a:p>
          <a:p>
            <a:pPr marL="457200" indent="-457200" eaLnBrk="1" hangingPunct="1">
              <a:buFont typeface="Arial" charset="0"/>
              <a:buNone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Где сошлись пути,</a:t>
            </a:r>
          </a:p>
          <a:p>
            <a:pPr marL="457200" indent="-457200" eaLnBrk="1" hangingPunct="1">
              <a:buFont typeface="Arial" charset="0"/>
              <a:buNone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Помогает улицу </a:t>
            </a:r>
          </a:p>
          <a:p>
            <a:pPr marL="457200" indent="-457200" eaLnBrk="1" hangingPunct="1">
              <a:buFont typeface="Arial" charset="0"/>
              <a:buNone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Людям перейти!</a:t>
            </a:r>
          </a:p>
          <a:p>
            <a:pPr marL="457200" indent="-457200" eaLnBrk="1" hangingPunct="1">
              <a:buFont typeface="Arial" charset="0"/>
              <a:buNone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Светофор</a:t>
            </a:r>
          </a:p>
        </p:txBody>
      </p:sp>
      <p:pic>
        <p:nvPicPr>
          <p:cNvPr id="11267" name="Рисунок 8" descr="normal_1983_%20%CD%E0%20%EF%E5%F0%E5%EA%F0%E5%F1%F2%EA%E5_%20%D1%D1%D1%D0.jpg"/>
          <p:cNvPicPr>
            <a:picLocks noChangeAspect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4238" y="142875"/>
            <a:ext cx="39941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1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2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1438" y="1484313"/>
            <a:ext cx="4932362" cy="3960812"/>
          </a:xfrm>
        </p:spPr>
        <p:txBody>
          <a:bodyPr/>
          <a:lstStyle/>
          <a:p>
            <a:pPr marL="457200" indent="-6350" eaLnBrk="1" hangingPunct="1">
              <a:lnSpc>
                <a:spcPct val="110000"/>
              </a:lnSpc>
              <a:buSzPct val="90000"/>
              <a:buFont typeface="Calibri" pitchFamily="34" charset="0"/>
              <a:buAutoNum type="arabicPeriod" startAt="8"/>
            </a:pPr>
            <a:r>
              <a:rPr lang="en-US" altLang="ru-RU" sz="30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Но смотри-ка, кто такой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Нам велит: «Шагать постой!»?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И сигнал: «Путь опасный!»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Стой и жди, пока я …?</a:t>
            </a:r>
            <a:b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endParaRPr lang="ru-RU" altLang="ru-RU" sz="30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457200" indent="-6350" eaLnBrk="1" hangingPunct="1">
              <a:lnSpc>
                <a:spcPct val="110000"/>
              </a:lnSpc>
              <a:buSzPct val="90000"/>
              <a:buFont typeface="Calibri" pitchFamily="34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(красный)</a:t>
            </a:r>
          </a:p>
        </p:txBody>
      </p:sp>
      <p:pic>
        <p:nvPicPr>
          <p:cNvPr id="22533" name="Picture 5" descr="zcfde1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557338"/>
            <a:ext cx="3671887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427538" y="1928813"/>
            <a:ext cx="4543425" cy="2143125"/>
          </a:xfrm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spcAft>
                <a:spcPct val="0"/>
              </a:spcAft>
              <a:buSzPct val="90000"/>
              <a:buFont typeface="Calibri" pitchFamily="34" charset="0"/>
              <a:buAutoNum type="arabicPeriod" startAt="9"/>
              <a:tabLst>
                <a:tab pos="539750" algn="l"/>
              </a:tabLst>
            </a:pPr>
            <a:r>
              <a:rPr lang="en-US" altLang="ru-RU" sz="30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Бывает же работа - </a:t>
            </a:r>
          </a:p>
          <a:p>
            <a:pPr marL="0" indent="0" algn="r" eaLnBrk="1" hangingPunct="1">
              <a:spcBef>
                <a:spcPct val="0"/>
              </a:spcBef>
              <a:spcAft>
                <a:spcPct val="0"/>
              </a:spcAft>
              <a:buSzPct val="90000"/>
              <a:buFont typeface="Arial" charset="0"/>
              <a:buNone/>
              <a:tabLst>
                <a:tab pos="539750" algn="l"/>
              </a:tabLst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Завидно от души! - </a:t>
            </a:r>
          </a:p>
          <a:p>
            <a:pPr marL="0" indent="0" algn="r" eaLnBrk="1" hangingPunct="1">
              <a:spcBef>
                <a:spcPct val="0"/>
              </a:spcBef>
              <a:spcAft>
                <a:spcPct val="0"/>
              </a:spcAft>
              <a:buSzPct val="90000"/>
              <a:buFont typeface="Arial" charset="0"/>
              <a:buNone/>
              <a:tabLst>
                <a:tab pos="539750" algn="l"/>
              </a:tabLst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Свисти, когда охота, </a:t>
            </a:r>
          </a:p>
          <a:p>
            <a:pPr marL="0" indent="0" algn="r" eaLnBrk="1" hangingPunct="1">
              <a:spcBef>
                <a:spcPct val="0"/>
              </a:spcBef>
              <a:spcAft>
                <a:spcPct val="0"/>
              </a:spcAft>
              <a:buSzPct val="90000"/>
              <a:buFont typeface="Arial" charset="0"/>
              <a:buNone/>
              <a:tabLst>
                <a:tab pos="539750" algn="l"/>
              </a:tabLst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Да палочкой маши.</a:t>
            </a:r>
          </a:p>
          <a:p>
            <a:pPr marL="0" indent="0" algn="r" eaLnBrk="1" hangingPunct="1">
              <a:spcBef>
                <a:spcPct val="0"/>
              </a:spcBef>
              <a:spcAft>
                <a:spcPct val="0"/>
              </a:spcAft>
              <a:buSzPct val="90000"/>
              <a:buFont typeface="Arial" charset="0"/>
              <a:buNone/>
              <a:tabLst>
                <a:tab pos="539750" algn="l"/>
              </a:tabLst>
            </a:pPr>
            <a:endParaRPr lang="ru-RU" altLang="ru-RU" sz="30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algn="r" eaLnBrk="1" hangingPunct="1">
              <a:spcBef>
                <a:spcPct val="0"/>
              </a:spcBef>
              <a:spcAft>
                <a:spcPct val="0"/>
              </a:spcAft>
              <a:buSzPct val="90000"/>
              <a:buFont typeface="Arial" charset="0"/>
              <a:buNone/>
              <a:tabLst>
                <a:tab pos="539750" algn="l"/>
              </a:tabLst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Регулировщик</a:t>
            </a:r>
          </a:p>
        </p:txBody>
      </p:sp>
      <p:pic>
        <p:nvPicPr>
          <p:cNvPr id="13315" name="Picture 2" descr="L:\ЮИД\картинки\deti_pdd_sait_350x2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38" y="1447800"/>
            <a:ext cx="5076825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3686175" cy="1900238"/>
          </a:xfrm>
        </p:spPr>
        <p:txBody>
          <a:bodyPr/>
          <a:lstStyle/>
          <a:p>
            <a:pPr marL="514350" indent="-514350" eaLnBrk="1" hangingPunct="1">
              <a:buSzPct val="90000"/>
              <a:buFont typeface="Calibri" pitchFamily="34" charset="0"/>
              <a:buAutoNum type="arabicPeriod" startAt="10"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Сами не видят, </a:t>
            </a:r>
          </a:p>
          <a:p>
            <a:pPr marL="514350" indent="-514350" eaLnBrk="1" hangingPunct="1">
              <a:buSzPct val="90000"/>
              <a:buFont typeface="Arial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А другим указывают!</a:t>
            </a:r>
          </a:p>
          <a:p>
            <a:pPr marL="514350" indent="-514350" eaLnBrk="1" hangingPunct="1">
              <a:buSzPct val="90000"/>
              <a:buFont typeface="Arial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Дорожные знаки.</a:t>
            </a:r>
          </a:p>
        </p:txBody>
      </p:sp>
      <p:pic>
        <p:nvPicPr>
          <p:cNvPr id="14339" name="Рисунок 3" descr="mesto_ostanovki_avtobusa.jpg"/>
          <p:cNvPicPr>
            <a:picLocks noChangeAspect="1"/>
          </p:cNvPicPr>
          <p:nvPr/>
        </p:nvPicPr>
        <p:blipFill>
          <a:blip r:embed="rId3">
            <a:lum bright="12000"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363" y="3714750"/>
            <a:ext cx="21399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4" descr="mesto_ostanovki_tramvaya.jpg"/>
          <p:cNvPicPr>
            <a:picLocks noChangeAspect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63" y="3714750"/>
            <a:ext cx="21399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5" descr="news_1988.jpg"/>
          <p:cNvPicPr>
            <a:picLocks noChangeAspect="1"/>
          </p:cNvPicPr>
          <p:nvPr/>
        </p:nvPicPr>
        <p:blipFill>
          <a:blip r:embed="rId5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4288"/>
            <a:ext cx="159702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Рисунок 6" descr="n-nsstrou_84.gif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970"/>
          <a:stretch>
            <a:fillRect/>
          </a:stretch>
        </p:blipFill>
        <p:spPr bwMode="auto">
          <a:xfrm>
            <a:off x="4357688" y="1928813"/>
            <a:ext cx="10191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Рисунок 7" descr="4_6_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63" y="2643188"/>
            <a:ext cx="17399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Рисунок 9" descr="27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162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Рисунок 10" descr="0914a0c4da531f9321566b3984f835c6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0" y="4714875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Рисунок 11" descr="img_11245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500" y="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2" descr="L:\ЮИД\картинки\dorozhnyiy_znak_deti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300" y="14288"/>
            <a:ext cx="1714500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Picture 14" descr="Рисунок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650" y="2349500"/>
            <a:ext cx="9429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42875" y="0"/>
            <a:ext cx="9001125" cy="6669088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eaLnBrk="1" hangingPunct="1">
              <a:buFont typeface="Georgia" pitchFamily="18" charset="0"/>
              <a:buNone/>
            </a:pPr>
            <a:r>
              <a:rPr lang="ru-RU" altLang="ru-RU" sz="3200" smtClean="0">
                <a:solidFill>
                  <a:srgbClr val="3333FF"/>
                </a:solidFill>
                <a:effectLst/>
                <a:latin typeface="Monotype Corsiva" pitchFamily="66" charset="0"/>
              </a:rPr>
              <a:t>Цели: </a:t>
            </a:r>
            <a:br>
              <a:rPr lang="ru-RU" altLang="ru-RU" sz="3200" smtClean="0">
                <a:solidFill>
                  <a:srgbClr val="3333FF"/>
                </a:solidFill>
                <a:effectLst/>
                <a:latin typeface="Monotype Corsiva" pitchFamily="66" charset="0"/>
              </a:rPr>
            </a:br>
            <a:r>
              <a:rPr lang="ru-RU" altLang="ru-RU" sz="3200" smtClean="0">
                <a:solidFill>
                  <a:srgbClr val="3333FF"/>
                </a:solidFill>
                <a:effectLst/>
                <a:latin typeface="Monotype Corsiva" pitchFamily="66" charset="0"/>
              </a:rPr>
              <a:t>1. </a:t>
            </a:r>
            <a: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  <a:t>Применение на практике знаний  правил дорожного движения;</a:t>
            </a:r>
            <a:b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</a:br>
            <a: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  <a:t>2. Воспитание культуры пешехода.</a:t>
            </a:r>
            <a:b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</a:br>
            <a: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  <a:t>3.Довести до сознания детей важность соблюдения Правил дорожного движения.</a:t>
            </a:r>
            <a:b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</a:br>
            <a: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  <a:t>4.Развитие у учащихся приемов логического мышления; устной речи и наблюдательности; обогащение словарного запаса и расширение детского кругозора.</a:t>
            </a:r>
            <a:b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</a:br>
            <a:r>
              <a:rPr lang="ru-RU" altLang="ru-RU" sz="3600" smtClean="0">
                <a:solidFill>
                  <a:srgbClr val="3333FF"/>
                </a:solidFill>
                <a:effectLst/>
                <a:latin typeface="Monotype Corsiva" pitchFamily="66" charset="0"/>
              </a:rPr>
              <a:t>5. Развитие умений анализировать, сравнивать и обобщать; творческого воображения.</a:t>
            </a:r>
            <a:r>
              <a:rPr lang="ru-RU" altLang="ru-RU" sz="3200" smtClean="0">
                <a:solidFill>
                  <a:srgbClr val="3333FF"/>
                </a:solidFill>
                <a:effectLst/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2875" y="1500188"/>
            <a:ext cx="7092950" cy="5357812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Когда и где появился первый светофор?</a:t>
            </a:r>
            <a:endParaRPr lang="ru-RU" altLang="ru-RU" sz="3000" b="1" smtClean="0">
              <a:solidFill>
                <a:srgbClr val="3333FF"/>
              </a:solidFill>
              <a:latin typeface="Arial" charset="0"/>
            </a:endParaRP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Лондон, 1868 г.</a:t>
            </a:r>
            <a:endParaRPr lang="ru-RU" altLang="ru-RU" sz="3000" b="1" smtClean="0">
              <a:solidFill>
                <a:srgbClr val="3333FF"/>
              </a:solidFill>
              <a:latin typeface="Arial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Кто первым изобрёл  светофор?</a:t>
            </a:r>
            <a:endParaRPr lang="ru-RU" altLang="ru-RU" sz="3000" b="1" smtClean="0">
              <a:solidFill>
                <a:srgbClr val="3333FF"/>
              </a:solidFill>
              <a:latin typeface="Arial" charset="0"/>
            </a:endParaRP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Лестер Вайр из Солт-Лейк-Сити (штат Юта, США).</a:t>
            </a:r>
          </a:p>
          <a:p>
            <a:pPr eaLnBrk="1" hangingPunct="1">
              <a:lnSpc>
                <a:spcPct val="120000"/>
              </a:lnSpc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Где и когда в России появился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первый светофор?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в Москве и Ленинграде в 1929 г.</a:t>
            </a: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571500" y="260350"/>
            <a:ext cx="8064500" cy="9652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358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Monotype Corsiva"/>
              </a:rPr>
              <a:t>Вопросы к исторической викторине.</a:t>
            </a:r>
          </a:p>
        </p:txBody>
      </p:sp>
      <p:pic>
        <p:nvPicPr>
          <p:cNvPr id="6" name="Picture 5" descr="1119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0" y="4149725"/>
            <a:ext cx="26781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/>
          </p:cNvSpPr>
          <p:nvPr>
            <p:ph sz="quarter" idx="13"/>
          </p:nvPr>
        </p:nvSpPr>
        <p:spPr>
          <a:xfrm>
            <a:off x="250825" y="477838"/>
            <a:ext cx="8229600" cy="5256212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Что из себя представляли первые светофоры?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Первые светофоры представляли собой светящиеся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круги, напоминающие большие часы со 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светящимся циферблатом, на циферблате были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намечены секторы, окрашенные в красный, желтый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и зеленый цвета. По циферблату двигалась стрелка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и  набегала то на желтый сектор, то на зеленый,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то снова  на желтый, то на красный сектор.</a:t>
            </a:r>
          </a:p>
        </p:txBody>
      </p:sp>
      <p:pic>
        <p:nvPicPr>
          <p:cNvPr id="22531" name="Picture 7" descr="P:\ЮИД\картинки\Первый светофор.jpg"/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3013" y="4813300"/>
            <a:ext cx="1371600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/>
          </p:cNvSpPr>
          <p:nvPr>
            <p:ph sz="quarter" idx="13"/>
          </p:nvPr>
        </p:nvSpPr>
        <p:spPr>
          <a:xfrm>
            <a:off x="395288" y="288925"/>
            <a:ext cx="8229600" cy="3068638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Почему светофор назвали именно так?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Соединение русского слова "свет" и греческого "форос" - нести. Светофор - несущий свет</a:t>
            </a:r>
          </a:p>
          <a:p>
            <a:pPr eaLnBrk="1" hangingPunct="1"/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Что означает слово "тротуар"?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в переводе с французского - дорога для пешеходов</a:t>
            </a:r>
            <a:endParaRPr lang="ru-RU" altLang="ru-RU" sz="2400" b="1" smtClean="0">
              <a:solidFill>
                <a:srgbClr val="3333FF"/>
              </a:solidFill>
            </a:endParaRPr>
          </a:p>
        </p:txBody>
      </p:sp>
      <p:pic>
        <p:nvPicPr>
          <p:cNvPr id="30724" name="Picture 4" descr="5"/>
          <p:cNvPicPr>
            <a:picLocks noChangeAspect="1" noChangeArrowheads="1"/>
          </p:cNvPicPr>
          <p:nvPr/>
        </p:nvPicPr>
        <p:blipFill>
          <a:blip r:embed="rId3" cstate="screen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3670300"/>
            <a:ext cx="3600450" cy="299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0544754751"/>
          <p:cNvPicPr>
            <a:picLocks noChangeAspect="1" noChangeArrowheads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635375"/>
            <a:ext cx="4032250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sz="quarter" idx="13"/>
          </p:nvPr>
        </p:nvSpPr>
        <p:spPr>
          <a:xfrm>
            <a:off x="303213" y="558800"/>
            <a:ext cx="8229600" cy="4525963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Когда и какие первые дорожные знаки появились в России?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В 1629 г., верстовые столбы от Москвы до села</a:t>
            </a:r>
            <a:r>
              <a:rPr lang="en-US" altLang="ru-RU" sz="32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Коломенское, начали их ставить еще при царе Алексее </a:t>
            </a:r>
            <a:endParaRPr lang="en-US" altLang="ru-RU" sz="32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Михайловиче.</a:t>
            </a:r>
          </a:p>
          <a:p>
            <a:pPr eaLnBrk="1" hangingPunct="1"/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Как назывались первые указатели </a:t>
            </a:r>
            <a:endParaRPr lang="en-US" altLang="ru-RU" sz="32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eaLnBrk="1" hangingPunct="1">
              <a:buFont typeface="Georgia" pitchFamily="18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расстояния?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Верста</a:t>
            </a:r>
          </a:p>
        </p:txBody>
      </p:sp>
      <p:pic>
        <p:nvPicPr>
          <p:cNvPr id="32774" name="Picture 6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8988" y="3141663"/>
            <a:ext cx="1754187" cy="35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/>
          </p:cNvSpPr>
          <p:nvPr>
            <p:ph sz="quarter" idx="13"/>
          </p:nvPr>
        </p:nvSpPr>
        <p:spPr>
          <a:xfrm>
            <a:off x="36513" y="188913"/>
            <a:ext cx="9144000" cy="4679950"/>
          </a:xfrm>
        </p:spPr>
        <p:txBody>
          <a:bodyPr/>
          <a:lstStyle/>
          <a:p>
            <a:pPr marL="0" indent="0" eaLnBrk="1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В 1683 г. был издан указ, касающийся движения извозчиков</a:t>
            </a:r>
          </a:p>
          <a:p>
            <a:pPr marL="0" indent="0" eaLnBrk="1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В каком году утверждены первые дорожные знаки, сколько </a:t>
            </a:r>
            <a:r>
              <a:rPr lang="en-US" altLang="ru-RU" sz="3000" b="1" smtClean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en-US" altLang="ru-RU" sz="30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и какие? </a:t>
            </a:r>
          </a:p>
          <a:p>
            <a:pPr marL="0" indent="0" eaLnBrk="1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В 1909 г. Парижской конвенцией по автомобильному движению утверждено 4 знака, которые указывали на наличие опасности с символами перекрестка, железнодорожного переезда, извилистой дороги и неровности на проезжей части.</a:t>
            </a:r>
            <a:endParaRPr lang="ru-RU" altLang="ru-RU" sz="3000" smtClean="0">
              <a:solidFill>
                <a:srgbClr val="3333FF"/>
              </a:solidFill>
              <a:latin typeface="Monotype Corsiva" pitchFamily="66" charset="0"/>
            </a:endParaRPr>
          </a:p>
        </p:txBody>
      </p:sp>
      <p:pic>
        <p:nvPicPr>
          <p:cNvPr id="29703" name="Picture 7" descr="Рисунок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4221163"/>
            <a:ext cx="1984375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 descr="Рисунок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4116388"/>
            <a:ext cx="2100262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9" descr="Рисунок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4149725"/>
            <a:ext cx="2041525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71" name="Rectangle 2091"/>
          <p:cNvSpPr>
            <a:spLocks noChangeArrowheads="1"/>
          </p:cNvSpPr>
          <p:nvPr/>
        </p:nvSpPr>
        <p:spPr bwMode="auto">
          <a:xfrm>
            <a:off x="287338" y="1041400"/>
            <a:ext cx="8748712" cy="562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altLang="ru-RU" sz="3300">
                <a:solidFill>
                  <a:srgbClr val="3333FF"/>
                </a:solidFill>
              </a:rPr>
              <a:t>Водители – лихачи очень любят его совершать. </a:t>
            </a:r>
          </a:p>
          <a:p>
            <a:pPr marL="342900" indent="-342900"/>
            <a:r>
              <a:rPr lang="ru-RU" altLang="ru-RU" sz="3300">
                <a:solidFill>
                  <a:srgbClr val="3333FF"/>
                </a:solidFill>
              </a:rPr>
              <a:t>(Обгон) </a:t>
            </a:r>
          </a:p>
          <a:p>
            <a:pPr marL="342900" indent="-342900">
              <a:buFontTx/>
              <a:buAutoNum type="arabicPeriod" startAt="2"/>
            </a:pPr>
            <a:r>
              <a:rPr lang="ru-RU" altLang="ru-RU" sz="3300">
                <a:solidFill>
                  <a:srgbClr val="3333FF"/>
                </a:solidFill>
              </a:rPr>
              <a:t>Трехглазый постовой. </a:t>
            </a:r>
          </a:p>
          <a:p>
            <a:pPr marL="342900" indent="-342900"/>
            <a:r>
              <a:rPr lang="ru-RU" altLang="ru-RU" sz="3300">
                <a:solidFill>
                  <a:srgbClr val="3333FF"/>
                </a:solidFill>
              </a:rPr>
              <a:t>(Светофор) </a:t>
            </a:r>
          </a:p>
          <a:p>
            <a:pPr marL="342900" indent="-342900">
              <a:buFontTx/>
              <a:buAutoNum type="arabicPeriod" startAt="3"/>
            </a:pPr>
            <a:r>
              <a:rPr lang="ru-RU" altLang="ru-RU" sz="3300">
                <a:solidFill>
                  <a:srgbClr val="3333FF"/>
                </a:solidFill>
              </a:rPr>
              <a:t>Самые строгие дорожные знаки. </a:t>
            </a:r>
          </a:p>
          <a:p>
            <a:pPr marL="342900" indent="-342900"/>
            <a:r>
              <a:rPr lang="ru-RU" altLang="ru-RU" sz="3300">
                <a:solidFill>
                  <a:srgbClr val="3333FF"/>
                </a:solidFill>
              </a:rPr>
              <a:t>(Запрещающие) </a:t>
            </a:r>
          </a:p>
          <a:p>
            <a:pPr marL="342900" indent="-342900">
              <a:buFontTx/>
              <a:buAutoNum type="arabicPeriod" startAt="4"/>
            </a:pPr>
            <a:r>
              <a:rPr lang="ru-RU" altLang="ru-RU" sz="3300">
                <a:solidFill>
                  <a:srgbClr val="3333FF"/>
                </a:solidFill>
              </a:rPr>
              <a:t>Дорожка вдоль дороги, не для машин. </a:t>
            </a:r>
          </a:p>
          <a:p>
            <a:pPr marL="342900" indent="-342900"/>
            <a:r>
              <a:rPr lang="ru-RU" altLang="ru-RU" sz="3300">
                <a:solidFill>
                  <a:srgbClr val="3333FF"/>
                </a:solidFill>
              </a:rPr>
              <a:t>(Тротуар) </a:t>
            </a:r>
          </a:p>
          <a:p>
            <a:pPr marL="342900" indent="-342900">
              <a:buFontTx/>
              <a:buAutoNum type="arabicPeriod" startAt="5"/>
            </a:pPr>
            <a:r>
              <a:rPr lang="ru-RU" altLang="ru-RU" sz="3300">
                <a:solidFill>
                  <a:srgbClr val="3333FF"/>
                </a:solidFill>
              </a:rPr>
              <a:t>Это случается с теми, кто не соблюдает правила </a:t>
            </a:r>
          </a:p>
          <a:p>
            <a:pPr marL="342900" indent="-342900"/>
            <a:r>
              <a:rPr lang="ru-RU" altLang="ru-RU" sz="3300">
                <a:solidFill>
                  <a:srgbClr val="3333FF"/>
                </a:solidFill>
              </a:rPr>
              <a:t>дорожного движения. </a:t>
            </a:r>
          </a:p>
          <a:p>
            <a:pPr marL="342900" indent="-342900"/>
            <a:r>
              <a:rPr lang="ru-RU" altLang="ru-RU" sz="3300">
                <a:solidFill>
                  <a:srgbClr val="3333FF"/>
                </a:solidFill>
              </a:rPr>
              <a:t>(ДТП)</a:t>
            </a:r>
            <a:r>
              <a:rPr lang="ru-RU" altLang="ru-RU" sz="3200">
                <a:solidFill>
                  <a:srgbClr val="3333FF"/>
                </a:solidFill>
              </a:rPr>
              <a:t> </a:t>
            </a: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1268413" y="115888"/>
            <a:ext cx="6543675" cy="8255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Monotype Corsiva"/>
              </a:rPr>
              <a:t>Кроссворд "Самое важное на дороге”.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3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3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3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3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3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3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3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3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3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3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73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3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73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73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73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73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73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73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73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73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73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73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395288" y="188913"/>
            <a:ext cx="8532812" cy="65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10000"/>
              </a:lnSpc>
              <a:buFontTx/>
              <a:buAutoNum type="arabicPeriod" startAt="6"/>
            </a:pPr>
            <a:r>
              <a:rPr lang="ru-RU" altLang="ru-RU" sz="3200">
                <a:solidFill>
                  <a:srgbClr val="3333FF"/>
                </a:solidFill>
              </a:rPr>
              <a:t>Пешеходный переход по-другому.</a:t>
            </a:r>
            <a:endParaRPr lang="en-US" altLang="ru-RU" sz="3200">
              <a:solidFill>
                <a:srgbClr val="3333FF"/>
              </a:solidFill>
            </a:endParaRPr>
          </a:p>
          <a:p>
            <a:pPr marL="342900" indent="-342900">
              <a:lnSpc>
                <a:spcPct val="110000"/>
              </a:lnSpc>
            </a:pPr>
            <a:r>
              <a:rPr lang="ru-RU" altLang="ru-RU" sz="3200">
                <a:solidFill>
                  <a:srgbClr val="3333FF"/>
                </a:solidFill>
              </a:rPr>
              <a:t>( Зебра) </a:t>
            </a:r>
          </a:p>
          <a:p>
            <a:pPr marL="342900" indent="-342900">
              <a:lnSpc>
                <a:spcPct val="110000"/>
              </a:lnSpc>
              <a:buFontTx/>
              <a:buAutoNum type="arabicPeriod" startAt="7"/>
            </a:pPr>
            <a:r>
              <a:rPr lang="ru-RU" altLang="ru-RU" sz="3200">
                <a:solidFill>
                  <a:srgbClr val="3333FF"/>
                </a:solidFill>
              </a:rPr>
              <a:t>Самое опасное место для пешеходов. </a:t>
            </a:r>
          </a:p>
          <a:p>
            <a:pPr marL="342900" indent="-342900">
              <a:lnSpc>
                <a:spcPct val="110000"/>
              </a:lnSpc>
            </a:pPr>
            <a:r>
              <a:rPr lang="ru-RU" altLang="ru-RU" sz="3200">
                <a:solidFill>
                  <a:srgbClr val="3333FF"/>
                </a:solidFill>
              </a:rPr>
              <a:t>(Перекресток) </a:t>
            </a:r>
          </a:p>
          <a:p>
            <a:pPr marL="342900" indent="-342900">
              <a:lnSpc>
                <a:spcPct val="110000"/>
              </a:lnSpc>
              <a:buFontTx/>
              <a:buAutoNum type="arabicPeriod" startAt="8"/>
            </a:pPr>
            <a:r>
              <a:rPr lang="ru-RU" altLang="ru-RU" sz="3200">
                <a:solidFill>
                  <a:srgbClr val="3333FF"/>
                </a:solidFill>
              </a:rPr>
              <a:t>Это “говорит” желтый свет светофора. </a:t>
            </a:r>
          </a:p>
          <a:p>
            <a:pPr marL="342900" indent="-342900">
              <a:lnSpc>
                <a:spcPct val="110000"/>
              </a:lnSpc>
            </a:pPr>
            <a:r>
              <a:rPr lang="ru-RU" altLang="ru-RU" sz="3200">
                <a:solidFill>
                  <a:srgbClr val="3333FF"/>
                </a:solidFill>
              </a:rPr>
              <a:t>(Внимание) </a:t>
            </a:r>
          </a:p>
          <a:p>
            <a:pPr marL="342900" indent="-342900">
              <a:lnSpc>
                <a:spcPct val="110000"/>
              </a:lnSpc>
              <a:buFontTx/>
              <a:buAutoNum type="arabicPeriod" startAt="9"/>
            </a:pPr>
            <a:r>
              <a:rPr lang="ru-RU" altLang="ru-RU" sz="3200">
                <a:solidFill>
                  <a:srgbClr val="3333FF"/>
                </a:solidFill>
              </a:rPr>
              <a:t>Часть автомобиля, под которую попадает разиня. </a:t>
            </a:r>
          </a:p>
          <a:p>
            <a:pPr marL="342900" indent="-342900">
              <a:lnSpc>
                <a:spcPct val="110000"/>
              </a:lnSpc>
            </a:pPr>
            <a:r>
              <a:rPr lang="ru-RU" altLang="ru-RU" sz="3200">
                <a:solidFill>
                  <a:srgbClr val="3333FF"/>
                </a:solidFill>
              </a:rPr>
              <a:t>(Колесо) </a:t>
            </a:r>
          </a:p>
          <a:p>
            <a:pPr marL="342900" indent="-342900">
              <a:lnSpc>
                <a:spcPct val="110000"/>
              </a:lnSpc>
              <a:buFontTx/>
              <a:buAutoNum type="arabicPeriod" startAt="10"/>
            </a:pPr>
            <a:r>
              <a:rPr lang="ru-RU" altLang="ru-RU" sz="3200">
                <a:solidFill>
                  <a:srgbClr val="3333FF"/>
                </a:solidFill>
              </a:rPr>
              <a:t>Его боятся нарушители правил. </a:t>
            </a:r>
          </a:p>
          <a:p>
            <a:pPr marL="342900" indent="-342900">
              <a:lnSpc>
                <a:spcPct val="110000"/>
              </a:lnSpc>
            </a:pPr>
            <a:r>
              <a:rPr lang="ru-RU" altLang="ru-RU" sz="3200">
                <a:solidFill>
                  <a:srgbClr val="3333FF"/>
                </a:solidFill>
              </a:rPr>
              <a:t>(Инспектор) </a:t>
            </a:r>
          </a:p>
          <a:p>
            <a:pPr marL="342900" indent="-342900">
              <a:lnSpc>
                <a:spcPct val="110000"/>
              </a:lnSpc>
              <a:buFontTx/>
              <a:buAutoNum type="arabicPeriod" startAt="11"/>
            </a:pPr>
            <a:r>
              <a:rPr lang="ru-RU" altLang="ru-RU" sz="3200">
                <a:solidFill>
                  <a:srgbClr val="3333FF"/>
                </a:solidFill>
              </a:rPr>
              <a:t>В него попадает зазевавшийся водитель. </a:t>
            </a:r>
          </a:p>
          <a:p>
            <a:pPr marL="342900" indent="-342900">
              <a:lnSpc>
                <a:spcPct val="110000"/>
              </a:lnSpc>
            </a:pPr>
            <a:r>
              <a:rPr lang="ru-RU" altLang="ru-RU" sz="3200">
                <a:solidFill>
                  <a:srgbClr val="3333FF"/>
                </a:solidFill>
              </a:rPr>
              <a:t>(Кювет)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39" name="Object 1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8820150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/>
          </p:cNvSpPr>
          <p:nvPr>
            <p:ph sz="quarter" idx="13"/>
          </p:nvPr>
        </p:nvSpPr>
        <p:spPr>
          <a:xfrm>
            <a:off x="457200" y="1195388"/>
            <a:ext cx="8218488" cy="5257800"/>
          </a:xfrm>
        </p:spPr>
        <p:txBody>
          <a:bodyPr/>
          <a:lstStyle/>
          <a:p>
            <a:pPr marL="1588" indent="20638" eaLnBrk="1" hangingPunct="1">
              <a:lnSpc>
                <a:spcPct val="90000"/>
              </a:lnSpc>
              <a:buFont typeface="Arial" charset="0"/>
              <a:buNone/>
            </a:pPr>
            <a:r>
              <a:rPr lang="ru-RU" altLang="ru-RU" sz="3200" b="1" i="1" smtClean="0">
                <a:solidFill>
                  <a:srgbClr val="000099"/>
                </a:solidFill>
                <a:latin typeface="Monotype Corsiva" pitchFamily="66" charset="0"/>
              </a:rPr>
              <a:t>Стихотворение из 5 строк</a:t>
            </a:r>
          </a:p>
          <a:p>
            <a:pPr marL="1588" indent="20638"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u-RU" altLang="ru-RU" sz="3200" b="1" i="1" smtClean="0">
                <a:solidFill>
                  <a:srgbClr val="000099"/>
                </a:solidFill>
                <a:latin typeface="Monotype Corsiva" pitchFamily="66" charset="0"/>
              </a:rPr>
              <a:t>На первой строчке – написать выбранное существительное. </a:t>
            </a:r>
          </a:p>
          <a:p>
            <a:pPr marL="1588" indent="20638"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u-RU" altLang="ru-RU" sz="3200" b="1" i="1" smtClean="0">
                <a:solidFill>
                  <a:srgbClr val="000099"/>
                </a:solidFill>
                <a:latin typeface="Monotype Corsiva" pitchFamily="66" charset="0"/>
              </a:rPr>
              <a:t>На второй строке - придумать к этому существительному два прилагательных, описывающие основную мысль. </a:t>
            </a:r>
          </a:p>
          <a:p>
            <a:pPr marL="1588" indent="20638"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u-RU" altLang="ru-RU" sz="3200" b="1" i="1" smtClean="0">
                <a:solidFill>
                  <a:srgbClr val="000099"/>
                </a:solidFill>
                <a:latin typeface="Monotype Corsiva" pitchFamily="66" charset="0"/>
              </a:rPr>
              <a:t>На третьей – придумать три глагола, описывающие действия в рамках темы. </a:t>
            </a:r>
          </a:p>
          <a:p>
            <a:pPr marL="1588" indent="20638"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u-RU" altLang="ru-RU" sz="3200" b="1" i="1" smtClean="0">
                <a:solidFill>
                  <a:srgbClr val="000099"/>
                </a:solidFill>
                <a:latin typeface="Monotype Corsiva" pitchFamily="66" charset="0"/>
              </a:rPr>
              <a:t>На четвертой – придумать фразу из нескольких слов, показывающую отношение к теме. </a:t>
            </a:r>
          </a:p>
          <a:p>
            <a:pPr marL="1588" indent="20638"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u-RU" altLang="ru-RU" sz="3200" b="1" i="1" smtClean="0">
                <a:solidFill>
                  <a:srgbClr val="000099"/>
                </a:solidFill>
                <a:latin typeface="Monotype Corsiva" pitchFamily="66" charset="0"/>
              </a:rPr>
              <a:t>На пятой строке – сделать обобщающий вывод.</a:t>
            </a:r>
            <a:r>
              <a:rPr lang="ru-RU" altLang="ru-RU" sz="3200" b="1" smtClean="0">
                <a:solidFill>
                  <a:srgbClr val="000099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67588" name="WordArt 4"/>
          <p:cNvSpPr>
            <a:spLocks noChangeArrowheads="1" noChangeShapeType="1" noTextEdit="1"/>
          </p:cNvSpPr>
          <p:nvPr/>
        </p:nvSpPr>
        <p:spPr bwMode="auto">
          <a:xfrm>
            <a:off x="1835150" y="42863"/>
            <a:ext cx="51117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/>
          </p:cNvSpPr>
          <p:nvPr>
            <p:ph sz="quarter" idx="13"/>
          </p:nvPr>
        </p:nvSpPr>
        <p:spPr>
          <a:xfrm>
            <a:off x="288925" y="217488"/>
            <a:ext cx="8243888" cy="5516562"/>
          </a:xfrm>
        </p:spPr>
        <p:txBody>
          <a:bodyPr>
            <a:normAutofit fontScale="92500" lnSpcReduction="10000"/>
          </a:bodyPr>
          <a:lstStyle/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AutoNum type="arabicPeriod"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Дорога широкая, полосатая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Надо сделать переход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Не спеши, вправо, влево погляди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Нет машин? – Шагай ты смело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Есть машины? – Стой и жди!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AutoNum type="arabicPeriod" startAt="2"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Дорога 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Опасная, широкая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Не спеши как на пожар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Транспорту – дорога,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Пешеходу – тротуар.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AutoNum type="arabicPeriod" startAt="3"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Правила 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Дорожные, нужные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Учить, знать.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Правила дорожные</a:t>
            </a:r>
          </a:p>
          <a:p>
            <a:pPr marL="609600" indent="-609600" eaLnBrk="1" hangingPunct="1">
              <a:lnSpc>
                <a:spcPct val="60000"/>
              </a:lnSpc>
              <a:buSzPct val="90000"/>
              <a:buFont typeface="Arial" charset="0"/>
              <a:buNone/>
              <a:defRPr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Знать каждому положено!</a:t>
            </a:r>
          </a:p>
          <a:p>
            <a:pPr marL="609600" indent="-609600" eaLnBrk="1" hangingPunct="1">
              <a:lnSpc>
                <a:spcPct val="60000"/>
              </a:lnSpc>
              <a:buFont typeface="Arial" charset="0"/>
              <a:buNone/>
              <a:defRPr/>
            </a:pPr>
            <a:endParaRPr lang="ru-RU" altLang="ru-RU" sz="3200" b="1" smtClean="0">
              <a:solidFill>
                <a:srgbClr val="3333FF"/>
              </a:solidFill>
              <a:latin typeface="Monotype Corsiva" pitchFamily="66" charset="0"/>
            </a:endParaRPr>
          </a:p>
        </p:txBody>
      </p:sp>
      <p:pic>
        <p:nvPicPr>
          <p:cNvPr id="68612" name="Picture 4" descr="1_028a9c"/>
          <p:cNvPicPr>
            <a:picLocks noChangeAspect="1" noChangeArrowheads="1"/>
          </p:cNvPicPr>
          <p:nvPr/>
        </p:nvPicPr>
        <p:blipFill>
          <a:blip r:embed="rId3" cstate="screen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565400"/>
            <a:ext cx="4248150" cy="394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8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8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8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8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8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8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8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8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86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686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686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86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800" decel="100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 bwMode="auto">
          <a:xfrm>
            <a:off x="323850" y="-90488"/>
            <a:ext cx="8229600" cy="1143001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eaLnBrk="1" hangingPunct="1">
              <a:buFont typeface="Georgia" pitchFamily="18" charset="0"/>
              <a:buNone/>
            </a:pPr>
            <a:r>
              <a:rPr lang="ru-RU" altLang="ru-RU" smtClean="0">
                <a:solidFill>
                  <a:srgbClr val="FF0000"/>
                </a:solidFill>
                <a:effectLst/>
                <a:latin typeface="Monotype Corsiva" pitchFamily="66" charset="0"/>
              </a:rPr>
              <a:t>Задачи:</a:t>
            </a:r>
          </a:p>
        </p:txBody>
      </p:sp>
      <p:sp>
        <p:nvSpPr>
          <p:cNvPr id="76803" name="Rectangle 3"/>
          <p:cNvSpPr>
            <a:spLocks noGrp="1"/>
          </p:cNvSpPr>
          <p:nvPr>
            <p:ph sz="quarter" idx="13"/>
          </p:nvPr>
        </p:nvSpPr>
        <p:spPr>
          <a:xfrm>
            <a:off x="457200" y="620713"/>
            <a:ext cx="8147050" cy="6237287"/>
          </a:xfrm>
        </p:spPr>
        <p:txBody>
          <a:bodyPr rtlCol="0">
            <a:normAutofit lnSpcReduction="10000"/>
          </a:bodyPr>
          <a:lstStyle/>
          <a:p>
            <a:pPr marL="0" indent="14288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Arial" charset="0"/>
              <a:buAutoNum type="arabicPeriod"/>
              <a:defRPr/>
            </a:pPr>
            <a:r>
              <a:rPr lang="ru-RU" sz="3100" b="1" u="sng" smtClean="0">
                <a:solidFill>
                  <a:srgbClr val="3333FF"/>
                </a:solidFill>
                <a:latin typeface="Monotype Corsiva" pitchFamily="66" charset="0"/>
              </a:rPr>
              <a:t>Обучающие</a:t>
            </a:r>
            <a:r>
              <a:rPr lang="ru-RU" sz="3100" b="1" smtClean="0">
                <a:solidFill>
                  <a:srgbClr val="3333FF"/>
                </a:solidFill>
                <a:latin typeface="Monotype Corsiva" pitchFamily="66" charset="0"/>
              </a:rPr>
              <a:t>: адаптация к реальным условиям проживания; формирование у обучающихся теоретических знаний по дорожной грамоте, практических компетенций безопасного поведения на улицах и дорогах; расширение социального, коммуникативного, информационного кругозора. </a:t>
            </a:r>
            <a:endParaRPr lang="ru-RU" sz="3100" b="1" u="sng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14288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Arial" charset="0"/>
              <a:buAutoNum type="arabicPeriod"/>
              <a:defRPr/>
            </a:pPr>
            <a:r>
              <a:rPr lang="ru-RU" sz="3100" b="1" u="sng" smtClean="0">
                <a:solidFill>
                  <a:srgbClr val="3333FF"/>
                </a:solidFill>
                <a:latin typeface="Monotype Corsiva" pitchFamily="66" charset="0"/>
              </a:rPr>
              <a:t>Развивающие</a:t>
            </a:r>
            <a:r>
              <a:rPr lang="ru-RU" sz="3100" b="1" smtClean="0">
                <a:solidFill>
                  <a:srgbClr val="3333FF"/>
                </a:solidFill>
                <a:latin typeface="Monotype Corsiva" pitchFamily="66" charset="0"/>
              </a:rPr>
              <a:t>: развитие интереса, зрительной памяти, внимания, сноровки, смекалки, выносливости; выработка правил достижений поставленной цели. </a:t>
            </a:r>
            <a:endParaRPr lang="ru-RU" sz="3100" b="1" u="sng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14288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Arial" charset="0"/>
              <a:buAutoNum type="arabicPeriod"/>
              <a:defRPr/>
            </a:pPr>
            <a:r>
              <a:rPr lang="ru-RU" sz="3100" b="1" u="sng" smtClean="0">
                <a:solidFill>
                  <a:srgbClr val="3333FF"/>
                </a:solidFill>
                <a:latin typeface="Monotype Corsiva" pitchFamily="66" charset="0"/>
              </a:rPr>
              <a:t>Воспитательные</a:t>
            </a:r>
            <a:r>
              <a:rPr lang="ru-RU" sz="3100" b="1" smtClean="0">
                <a:solidFill>
                  <a:srgbClr val="3333FF"/>
                </a:solidFill>
                <a:latin typeface="Monotype Corsiva" pitchFamily="66" charset="0"/>
              </a:rPr>
              <a:t>: создание атмосферы партнерства и сотрудничества; выработка конструктивных форм взаимодействия и решения проблемы; воспитание культуры поведения пешехода.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373063" y="1238294"/>
            <a:ext cx="8447087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342900" indent="-342900"/>
            <a:r>
              <a:rPr lang="ru-RU" altLang="ru-RU" sz="2500" dirty="0" smtClean="0">
                <a:solidFill>
                  <a:srgbClr val="000099"/>
                </a:solidFill>
              </a:rPr>
              <a:t>Литература: </a:t>
            </a:r>
            <a:endParaRPr lang="ru-RU" altLang="ru-RU" sz="2500" dirty="0">
              <a:solidFill>
                <a:srgbClr val="000099"/>
              </a:solidFill>
            </a:endParaRPr>
          </a:p>
          <a:p>
            <a:r>
              <a:rPr lang="ru-RU" altLang="ru-RU" sz="2500" dirty="0">
                <a:solidFill>
                  <a:srgbClr val="000099"/>
                </a:solidFill>
              </a:rPr>
              <a:t>Безопасность на улицах и дорогах». 1, 2, 3 классы, </a:t>
            </a:r>
            <a:r>
              <a:rPr lang="ru-RU" altLang="ru-RU" sz="2500" dirty="0" err="1">
                <a:solidFill>
                  <a:srgbClr val="000099"/>
                </a:solidFill>
              </a:rPr>
              <a:t>А.М.Якупов</a:t>
            </a:r>
            <a:r>
              <a:rPr lang="ru-RU" altLang="ru-RU" sz="2500" dirty="0">
                <a:solidFill>
                  <a:srgbClr val="000099"/>
                </a:solidFill>
              </a:rPr>
              <a:t>. </a:t>
            </a:r>
          </a:p>
          <a:p>
            <a:pPr marL="342900" indent="-342900"/>
            <a:r>
              <a:rPr lang="ru-RU" altLang="ru-RU" sz="2500" dirty="0">
                <a:solidFill>
                  <a:srgbClr val="000099"/>
                </a:solidFill>
              </a:rPr>
              <a:t>«Безопасность на улицах и дорогах». </a:t>
            </a:r>
            <a:r>
              <a:rPr lang="ru-RU" altLang="ru-RU" sz="2500" dirty="0" err="1">
                <a:solidFill>
                  <a:srgbClr val="000099"/>
                </a:solidFill>
              </a:rPr>
              <a:t>Н.Н.Авдеева</a:t>
            </a:r>
            <a:r>
              <a:rPr lang="ru-RU" altLang="ru-RU" sz="2500" dirty="0">
                <a:solidFill>
                  <a:srgbClr val="000099"/>
                </a:solidFill>
              </a:rPr>
              <a:t>, </a:t>
            </a:r>
            <a:r>
              <a:rPr lang="ru-RU" altLang="ru-RU" sz="2500" dirty="0" err="1">
                <a:solidFill>
                  <a:srgbClr val="000099"/>
                </a:solidFill>
              </a:rPr>
              <a:t>О.Л.Князева</a:t>
            </a:r>
            <a:r>
              <a:rPr lang="ru-RU" altLang="ru-RU" sz="2500" dirty="0">
                <a:solidFill>
                  <a:srgbClr val="000099"/>
                </a:solidFill>
              </a:rPr>
              <a:t>, </a:t>
            </a:r>
          </a:p>
          <a:p>
            <a:pPr marL="342900" indent="-342900"/>
            <a:r>
              <a:rPr lang="ru-RU" altLang="ru-RU" sz="2500" dirty="0" err="1">
                <a:solidFill>
                  <a:srgbClr val="000099"/>
                </a:solidFill>
              </a:rPr>
              <a:t>Р.Б.Стряпкина</a:t>
            </a:r>
            <a:r>
              <a:rPr lang="ru-RU" altLang="ru-RU" sz="2500" dirty="0">
                <a:solidFill>
                  <a:srgbClr val="000099"/>
                </a:solidFill>
              </a:rPr>
              <a:t>, </a:t>
            </a:r>
            <a:r>
              <a:rPr lang="ru-RU" altLang="ru-RU" sz="2500" dirty="0" err="1">
                <a:solidFill>
                  <a:srgbClr val="000099"/>
                </a:solidFill>
              </a:rPr>
              <a:t>М.Д.Маханева</a:t>
            </a:r>
            <a:r>
              <a:rPr lang="ru-RU" altLang="ru-RU" sz="2500" dirty="0">
                <a:solidFill>
                  <a:srgbClr val="000099"/>
                </a:solidFill>
              </a:rPr>
              <a:t>. </a:t>
            </a:r>
          </a:p>
          <a:p>
            <a:r>
              <a:rPr lang="ru-RU" altLang="ru-RU" sz="2500" dirty="0">
                <a:solidFill>
                  <a:srgbClr val="000099"/>
                </a:solidFill>
              </a:rPr>
              <a:t>Дети и дорожное движение (пособие для учителя).</a:t>
            </a:r>
          </a:p>
          <a:p>
            <a:pPr marL="342900" indent="-342900"/>
            <a:r>
              <a:rPr lang="ru-RU" altLang="ru-RU" sz="2500" dirty="0">
                <a:solidFill>
                  <a:srgbClr val="000099"/>
                </a:solidFill>
              </a:rPr>
              <a:t> Составитель </a:t>
            </a:r>
            <a:r>
              <a:rPr lang="ru-RU" altLang="ru-RU" sz="2500" dirty="0" err="1">
                <a:solidFill>
                  <a:srgbClr val="000099"/>
                </a:solidFill>
              </a:rPr>
              <a:t>К.В.Агадюнова</a:t>
            </a:r>
            <a:r>
              <a:rPr lang="ru-RU" altLang="ru-RU" sz="2500" dirty="0">
                <a:solidFill>
                  <a:srgbClr val="000099"/>
                </a:solidFill>
              </a:rPr>
              <a:t>.- М.: </a:t>
            </a:r>
            <a:r>
              <a:rPr lang="ru-RU" altLang="ru-RU" sz="2500" dirty="0" smtClean="0">
                <a:solidFill>
                  <a:srgbClr val="000099"/>
                </a:solidFill>
              </a:rPr>
              <a:t>Просвещение</a:t>
            </a:r>
          </a:p>
          <a:p>
            <a:pPr marL="342900" indent="-342900"/>
            <a:r>
              <a:rPr lang="ru-RU" altLang="ru-RU" sz="2500" dirty="0" smtClean="0">
                <a:solidFill>
                  <a:srgbClr val="000099"/>
                </a:solidFill>
              </a:rPr>
              <a:t>Материалы </a:t>
            </a:r>
            <a:r>
              <a:rPr lang="ru-RU" altLang="ru-RU" sz="2500" dirty="0">
                <a:solidFill>
                  <a:srgbClr val="000099"/>
                </a:solidFill>
              </a:rPr>
              <a:t>газеты «Добрая дорога детства». </a:t>
            </a:r>
          </a:p>
          <a:p>
            <a:r>
              <a:rPr lang="ru-RU" altLang="ru-RU" sz="2500" dirty="0">
                <a:solidFill>
                  <a:srgbClr val="000099"/>
                </a:solidFill>
              </a:rPr>
              <a:t>Правила дорожного движения. – М., НИП 1993. Почемучка.- М.: </a:t>
            </a:r>
            <a:r>
              <a:rPr lang="ru-RU" altLang="ru-RU" sz="2500" dirty="0" smtClean="0">
                <a:solidFill>
                  <a:srgbClr val="000099"/>
                </a:solidFill>
              </a:rPr>
              <a:t>Педагогика</a:t>
            </a:r>
            <a:endParaRPr lang="ru-RU" altLang="ru-RU" sz="2500" dirty="0">
              <a:solidFill>
                <a:srgbClr val="000099"/>
              </a:solidFill>
            </a:endParaRPr>
          </a:p>
          <a:p>
            <a:r>
              <a:rPr lang="ru-RU" altLang="ru-RU" sz="2500" dirty="0" smtClean="0">
                <a:solidFill>
                  <a:srgbClr val="000099"/>
                </a:solidFill>
              </a:rPr>
              <a:t>Энциклопедия </a:t>
            </a:r>
            <a:r>
              <a:rPr lang="ru-RU" altLang="ru-RU" sz="2500" dirty="0">
                <a:solidFill>
                  <a:srgbClr val="000099"/>
                </a:solidFill>
              </a:rPr>
              <a:t>«Все обо всем». </a:t>
            </a:r>
            <a:endParaRPr lang="ru-RU" altLang="ru-RU" sz="2500" dirty="0" smtClean="0">
              <a:solidFill>
                <a:srgbClr val="000099"/>
              </a:solidFill>
            </a:endParaRPr>
          </a:p>
          <a:p>
            <a:r>
              <a:rPr lang="ru-RU" altLang="ru-RU" sz="2500" dirty="0" smtClean="0">
                <a:solidFill>
                  <a:srgbClr val="000099"/>
                </a:solidFill>
              </a:rPr>
              <a:t>Энциклопедия </a:t>
            </a:r>
            <a:r>
              <a:rPr lang="ru-RU" altLang="ru-RU" sz="2500" dirty="0">
                <a:solidFill>
                  <a:srgbClr val="000099"/>
                </a:solidFill>
              </a:rPr>
              <a:t>«Что? Где? Когда?». </a:t>
            </a:r>
            <a:endParaRPr lang="ru-RU" altLang="ru-RU" sz="24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42910" y="285728"/>
            <a:ext cx="79978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4000" dirty="0" smtClean="0">
                <a:solidFill>
                  <a:srgbClr val="3333FF"/>
                </a:solidFill>
              </a:rPr>
              <a:t>Викторина: «Безопасность </a:t>
            </a:r>
            <a:r>
              <a:rPr lang="ru-RU" altLang="ru-RU" sz="4000" dirty="0">
                <a:solidFill>
                  <a:srgbClr val="3333FF"/>
                </a:solidFill>
              </a:rPr>
              <a:t>на </a:t>
            </a:r>
            <a:r>
              <a:rPr lang="ru-RU" altLang="ru-RU" sz="4000" dirty="0" smtClean="0">
                <a:solidFill>
                  <a:srgbClr val="3333FF"/>
                </a:solidFill>
              </a:rPr>
              <a:t>дороге»</a:t>
            </a:r>
            <a:endParaRPr lang="ru-RU" altLang="ru-RU" sz="4000" dirty="0">
              <a:solidFill>
                <a:srgbClr val="3333FF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341438"/>
            <a:ext cx="85725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Calibri" pitchFamily="34" charset="0"/>
              <a:buChar char="•"/>
            </a:pPr>
            <a:r>
              <a:rPr lang="ru-RU" altLang="ru-RU" sz="3200">
                <a:solidFill>
                  <a:srgbClr val="3333FF"/>
                </a:solidFill>
              </a:rPr>
              <a:t>Кого называют пешеходом? </a:t>
            </a:r>
          </a:p>
          <a:p>
            <a:pPr eaLnBrk="1" hangingPunct="1">
              <a:lnSpc>
                <a:spcPct val="120000"/>
              </a:lnSpc>
              <a:buFont typeface="Calibri" pitchFamily="34" charset="0"/>
              <a:buNone/>
            </a:pPr>
            <a:r>
              <a:rPr lang="ru-RU" altLang="ru-RU" sz="3200">
                <a:solidFill>
                  <a:srgbClr val="3333FF"/>
                </a:solidFill>
              </a:rPr>
              <a:t>Человек вне транспорта, находящийся на дороге, но не</a:t>
            </a:r>
          </a:p>
          <a:p>
            <a:pPr eaLnBrk="1" hangingPunct="1">
              <a:lnSpc>
                <a:spcPct val="120000"/>
              </a:lnSpc>
              <a:buFont typeface="Calibri" pitchFamily="34" charset="0"/>
              <a:buNone/>
            </a:pPr>
            <a:r>
              <a:rPr lang="ru-RU" altLang="ru-RU" sz="3200">
                <a:solidFill>
                  <a:srgbClr val="3333FF"/>
                </a:solidFill>
              </a:rPr>
              <a:t>работающий на ней.</a:t>
            </a:r>
          </a:p>
          <a:p>
            <a:pPr eaLnBrk="1" hangingPunct="1">
              <a:lnSpc>
                <a:spcPct val="120000"/>
              </a:lnSpc>
              <a:buFont typeface="Calibri" pitchFamily="34" charset="0"/>
              <a:buChar char="•"/>
            </a:pPr>
            <a:r>
              <a:rPr lang="ru-RU" altLang="ru-RU" sz="3200">
                <a:solidFill>
                  <a:srgbClr val="3333FF"/>
                </a:solidFill>
              </a:rPr>
              <a:t>Являются ли пешеходами лица, выполняющие работу на дороге?</a:t>
            </a:r>
          </a:p>
          <a:p>
            <a:pPr eaLnBrk="1" hangingPunct="1">
              <a:lnSpc>
                <a:spcPct val="120000"/>
              </a:lnSpc>
              <a:buFont typeface="Calibri" pitchFamily="34" charset="0"/>
              <a:buNone/>
            </a:pPr>
            <a:r>
              <a:rPr lang="ru-RU" altLang="ru-RU" sz="3200">
                <a:solidFill>
                  <a:srgbClr val="3333FF"/>
                </a:solidFill>
              </a:rPr>
              <a:t>Нет.</a:t>
            </a:r>
          </a:p>
        </p:txBody>
      </p:sp>
      <p:pic>
        <p:nvPicPr>
          <p:cNvPr id="4100" name="Picture 1" descr="L:\ЮИД\картинки\line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3716338"/>
            <a:ext cx="3779837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/>
          </p:cNvSpPr>
          <p:nvPr>
            <p:ph sz="quarter" idx="13"/>
          </p:nvPr>
        </p:nvSpPr>
        <p:spPr>
          <a:xfrm>
            <a:off x="357188" y="785813"/>
            <a:ext cx="8353425" cy="6264275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charset="0"/>
              <a:buNone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Сейчас проверим, какие вы</a:t>
            </a:r>
            <a:r>
              <a:rPr lang="ru-RU" sz="2800" b="1" i="1" dirty="0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 внимательные пешеходы и готовы ли вы к игре. 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charset="0"/>
              <a:buNone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Я задаю вам вопрос, а вы отвечаете «да» или «нет».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Tx/>
              <a:buChar char="-"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 Что хотите – говорите, красный свет –проезда нет?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Tx/>
              <a:buNone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Да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Tx/>
              <a:buChar char="-"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 Что хотите – говорите, но если очень вы спешите, то перед транспортом бежите? 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Tx/>
              <a:buNone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Нет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Tx/>
              <a:buChar char="-"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Что хотите – говорите, мы всегда идем вперед только там, где переход?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Tx/>
              <a:buNone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Да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Tx/>
              <a:buChar char="-"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Что хотите – говорите, мы бежим вперед так скоро, что не видим светофора? 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Tx/>
              <a:buNone/>
              <a:defRPr/>
            </a:pPr>
            <a:r>
              <a:rPr lang="ru-RU" sz="3000" b="1" dirty="0" smtClean="0">
                <a:solidFill>
                  <a:srgbClr val="3333FF"/>
                </a:solidFill>
                <a:latin typeface="Monotype Corsiva" pitchFamily="66" charset="0"/>
              </a:rPr>
              <a:t>Нет</a:t>
            </a:r>
          </a:p>
        </p:txBody>
      </p:sp>
      <p:pic>
        <p:nvPicPr>
          <p:cNvPr id="6147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4927600"/>
            <a:ext cx="2411412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14612" y="0"/>
            <a:ext cx="3286148" cy="9286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0541" cmpd="sng">
                  <a:solidFill>
                    <a:srgbClr val="000066"/>
                  </a:solidFill>
                  <a:prstDash val="solid"/>
                </a:ln>
                <a:solidFill>
                  <a:srgbClr val="3333FF"/>
                </a:solidFill>
              </a:rPr>
              <a:t>Разминка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62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62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/>
          </p:cNvSpPr>
          <p:nvPr>
            <p:ph sz="quarter" idx="13"/>
          </p:nvPr>
        </p:nvSpPr>
        <p:spPr>
          <a:xfrm>
            <a:off x="0" y="765175"/>
            <a:ext cx="8229600" cy="4608513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Кого называют водителем?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Человека, управляющего транспортом.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Если человек ведет коляску, кто он, пешеход или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водитель?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Пешеход.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Где следует везти тележку с грузом – по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тротуару или по мостовой?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По мостовой, придерживаясь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края дороги.</a:t>
            </a:r>
            <a:endParaRPr lang="ru-RU" altLang="ru-RU" sz="3200" smtClean="0">
              <a:solidFill>
                <a:srgbClr val="3333FF"/>
              </a:solidFill>
              <a:latin typeface="Monotype Corsiva" pitchFamily="66" charset="0"/>
            </a:endParaRP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2755900" y="71438"/>
            <a:ext cx="3959225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i="1" kern="10">
                <a:ln w="10541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Monotype Corsiva"/>
              </a:rPr>
              <a:t>Викторина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3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4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5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sz="quarter" idx="13"/>
          </p:nvPr>
        </p:nvSpPr>
        <p:spPr>
          <a:xfrm>
            <a:off x="468313" y="228600"/>
            <a:ext cx="8229600" cy="5484813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Trebuchet MS" pitchFamily="34" charset="0"/>
              <a:buAutoNum type="arabicPeriod"/>
            </a:pPr>
            <a:r>
              <a:rPr lang="en-US" altLang="ru-RU" sz="32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А где следует везти детскую коляску или санки?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По тротуару, по правой части.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Trebuchet MS" pitchFamily="34" charset="0"/>
              <a:buAutoNum type="arabicPeriod" startAt="2"/>
            </a:pPr>
            <a:r>
              <a:rPr lang="en-US" altLang="ru-RU" sz="32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По какому краю дороги (по левому или по правому) должны идти пешеходы там, где нет тротуара?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По левому.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Trebuchet MS" pitchFamily="34" charset="0"/>
              <a:buAutoNum type="arabicPeriod" startAt="3"/>
            </a:pPr>
            <a:r>
              <a:rPr lang="en-US" altLang="ru-RU" sz="32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Как надо обходить трамвай?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Спереди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Trebuchet MS" pitchFamily="34" charset="0"/>
              <a:buAutoNum type="arabicPeriod" startAt="4"/>
            </a:pPr>
            <a:r>
              <a:rPr lang="en-US" altLang="ru-RU" sz="32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Как надо обходить троллейбус, </a:t>
            </a:r>
            <a:r>
              <a:rPr lang="en-US" altLang="ru-RU" sz="3200" b="1" smtClean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en-US" altLang="ru-RU" sz="3200" b="1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автобус?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Arial" charset="0"/>
              <a:buNone/>
            </a:pPr>
            <a:r>
              <a:rPr lang="ru-RU" altLang="ru-RU" sz="3200" b="1" smtClean="0">
                <a:solidFill>
                  <a:srgbClr val="3333FF"/>
                </a:solidFill>
                <a:latin typeface="Monotype Corsiva" pitchFamily="66" charset="0"/>
              </a:rPr>
              <a:t>Сзади.</a:t>
            </a:r>
            <a:endParaRPr lang="ru-RU" altLang="ru-RU" sz="3200" smtClean="0">
              <a:solidFill>
                <a:srgbClr val="3333FF"/>
              </a:solidFill>
              <a:latin typeface="Monotype Corsiva" pitchFamily="66" charset="0"/>
            </a:endParaRPr>
          </a:p>
        </p:txBody>
      </p:sp>
      <p:pic>
        <p:nvPicPr>
          <p:cNvPr id="11267" name="Picture 5" descr="Рисунок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4240213"/>
            <a:ext cx="3059112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 bwMode="auto">
          <a:xfrm>
            <a:off x="0" y="44450"/>
            <a:ext cx="8229600" cy="490538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eaLnBrk="1" hangingPunct="1">
              <a:buFont typeface="Georgia" pitchFamily="18" charset="0"/>
              <a:buNone/>
            </a:pPr>
            <a:r>
              <a:rPr lang="ru-RU" altLang="ru-RU" smtClean="0">
                <a:solidFill>
                  <a:srgbClr val="3333FF"/>
                </a:solidFill>
                <a:effectLst/>
                <a:latin typeface="Monotype Corsiva" pitchFamily="66" charset="0"/>
              </a:rPr>
              <a:t>«Блиц-опрос»</a:t>
            </a:r>
          </a:p>
        </p:txBody>
      </p:sp>
      <p:sp>
        <p:nvSpPr>
          <p:cNvPr id="64515" name="Rectangle 3"/>
          <p:cNvSpPr>
            <a:spLocks noGrp="1"/>
          </p:cNvSpPr>
          <p:nvPr>
            <p:ph sz="quarter" idx="13"/>
          </p:nvPr>
        </p:nvSpPr>
        <p:spPr>
          <a:xfrm>
            <a:off x="395288" y="620713"/>
            <a:ext cx="8353425" cy="594995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1.</a:t>
            </a:r>
            <a:r>
              <a:rPr lang="ru-RU" altLang="ru-RU" sz="300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По какой части улицы должны ходить пешеходы? </a:t>
            </a:r>
            <a:endParaRPr lang="ru-RU" altLang="ru-RU" sz="3000" b="1" i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По тротуару.</a:t>
            </a:r>
            <a:endParaRPr lang="ru-RU" altLang="ru-RU" sz="30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2. По какой стороне тротуара должны ходить пешеходы? </a:t>
            </a:r>
            <a:endParaRPr lang="ru-RU" altLang="ru-RU" sz="3000" b="1" i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По правой.</a:t>
            </a:r>
            <a:endParaRPr lang="ru-RU" altLang="ru-RU" sz="30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3. Почему надо придерживаться правой стороны?</a:t>
            </a: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Чтобы не мешать движению пешеходов.</a:t>
            </a:r>
            <a:endParaRPr lang="ru-RU" altLang="ru-RU" sz="30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4. Почему на улице нужно ходить только по тротуару?</a:t>
            </a: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За тротуаром начинается движение транспорта Пешеход на шоссе подвергается опасности.</a:t>
            </a:r>
            <a:endParaRPr lang="ru-RU" altLang="ru-RU" sz="3000" b="1" smtClean="0">
              <a:solidFill>
                <a:srgbClr val="3333FF"/>
              </a:solidFill>
              <a:latin typeface="Monotype Corsiva" pitchFamily="66" charset="0"/>
            </a:endParaRPr>
          </a:p>
        </p:txBody>
      </p:sp>
      <p:pic>
        <p:nvPicPr>
          <p:cNvPr id="9220" name="Picture 4" descr="pic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5024438"/>
            <a:ext cx="2411412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645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645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/>
          </p:cNvSpPr>
          <p:nvPr>
            <p:ph sz="quarter" idx="13"/>
          </p:nvPr>
        </p:nvSpPr>
        <p:spPr>
          <a:xfrm>
            <a:off x="203200" y="195263"/>
            <a:ext cx="8642350" cy="626427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Trebuchet MS" pitchFamily="34" charset="0"/>
              <a:buAutoNum type="arabicPeriod" startAt="6"/>
            </a:pPr>
            <a:r>
              <a:rPr lang="en-US" altLang="ru-RU" sz="30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Почему нельзя перебегать дорогу перед близко идущим транспортом? </a:t>
            </a:r>
            <a:endParaRPr lang="ru-RU" altLang="ru-RU" sz="3000" b="1" i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Водитель не может сразу остановиться, особенно на скользкой дороге, в снег, дождь.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Trebuchet MS" pitchFamily="34" charset="0"/>
              <a:buAutoNum type="arabicPeriod" startAt="7"/>
            </a:pPr>
            <a:r>
              <a:rPr lang="en-US" altLang="ru-RU" sz="30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Где нужно ждать троллейбус, автобус? </a:t>
            </a:r>
            <a:endParaRPr lang="ru-RU" altLang="ru-RU" sz="3000" b="1" i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На остановке.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Trebuchet MS" pitchFamily="34" charset="0"/>
              <a:buAutoNum type="arabicPeriod" startAt="8"/>
            </a:pPr>
            <a:r>
              <a:rPr lang="en-US" altLang="ru-RU" sz="30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Как надо себя вести пассажиру в транспорте? </a:t>
            </a:r>
            <a:endParaRPr lang="ru-RU" altLang="ru-RU" sz="3000" b="1" i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Входить и выходить при полной остановке, разговаривать тихо, обязательно держаться за поручни, уступать место старшим.</a:t>
            </a:r>
            <a:endParaRPr lang="ru-RU" altLang="ru-RU" sz="30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Trebuchet MS" pitchFamily="34" charset="0"/>
              <a:buAutoNum type="arabicPeriod" startAt="9"/>
            </a:pPr>
            <a:r>
              <a:rPr lang="en-US" altLang="ru-RU" sz="3000" b="1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Как нужно обходить машины, 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000" b="1" smtClean="0">
                <a:solidFill>
                  <a:srgbClr val="3333FF"/>
                </a:solidFill>
                <a:latin typeface="Monotype Corsiva" pitchFamily="66" charset="0"/>
              </a:rPr>
              <a:t>стоящие у тротуара? 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Только сзади, чтобы видеть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Georgia" pitchFamily="18" charset="0"/>
              <a:buNone/>
            </a:pPr>
            <a:r>
              <a:rPr lang="ru-RU" altLang="ru-RU" sz="3000" b="1" i="1" smtClean="0">
                <a:solidFill>
                  <a:srgbClr val="3333FF"/>
                </a:solidFill>
                <a:latin typeface="Monotype Corsiva" pitchFamily="66" charset="0"/>
              </a:rPr>
              <a:t>идущий за ними транспорт.</a:t>
            </a:r>
            <a:endParaRPr lang="ru-RU" altLang="ru-RU" sz="3000" b="1" smtClean="0">
              <a:solidFill>
                <a:srgbClr val="3333FF"/>
              </a:solidFill>
              <a:latin typeface="Monotype Corsiva" pitchFamily="66" charset="0"/>
            </a:endParaRPr>
          </a:p>
          <a:p>
            <a:pPr marL="0" indent="0" eaLnBrk="1" hangingPunct="1">
              <a:lnSpc>
                <a:spcPct val="90000"/>
              </a:lnSpc>
              <a:buFont typeface="Arial" charset="0"/>
              <a:buAutoNum type="arabicPeriod" startAt="6"/>
            </a:pPr>
            <a:endParaRPr lang="ru-RU" altLang="ru-RU" sz="2000" b="1" smtClean="0">
              <a:solidFill>
                <a:srgbClr val="3333FF"/>
              </a:solidFill>
            </a:endParaRP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4065588"/>
            <a:ext cx="4067175" cy="279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65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65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LOOPED_PLAYBACK" val="1"/>
</p:tagLst>
</file>

<file path=ppt/theme/theme1.xml><?xml version="1.0" encoding="utf-8"?>
<a:theme xmlns:a="http://schemas.openxmlformats.org/drawingml/2006/main" name="Воздушный поток">
  <a:themeElements>
    <a:clrScheme name="Другая 3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0070C0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</TotalTime>
  <Words>1119</Words>
  <Application>Microsoft Office PowerPoint</Application>
  <PresentationFormat>Экран (4:3)</PresentationFormat>
  <Paragraphs>198</Paragraphs>
  <Slides>30</Slides>
  <Notes>30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Воздушный поток</vt:lpstr>
      <vt:lpstr>Презентация PowerPoint</vt:lpstr>
      <vt:lpstr>Цели:  1. Применение на практике знаний  правил дорожного движения; 2. Воспитание культуры пешехода. 3.Довести до сознания детей важность соблюдения Правил дорожного движения. 4.Развитие у учащихся приемов логического мышления; устной речи и наблюдательности; обогащение словарного запаса и расширение детского кругозора. 5. Развитие умений анализировать, сравнивать и обобщать; творческого воображения. </vt:lpstr>
      <vt:lpstr>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«Блиц-опрос»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по ПДД</dc:title>
  <dc:creator>Admin</dc:creator>
  <cp:lastModifiedBy>Пользователь Windows</cp:lastModifiedBy>
  <cp:revision>119</cp:revision>
  <dcterms:created xsi:type="dcterms:W3CDTF">2009-11-16T17:43:26Z</dcterms:created>
  <dcterms:modified xsi:type="dcterms:W3CDTF">2024-03-16T20:44:07Z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000800f62d0000000000010243100207f6000400038000</vt:lpwstr>
  </property>
</Properties>
</file>