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73" r:id="rId2"/>
    <p:sldId id="326" r:id="rId3"/>
    <p:sldId id="323" r:id="rId4"/>
    <p:sldId id="295" r:id="rId5"/>
    <p:sldId id="327" r:id="rId6"/>
    <p:sldId id="328" r:id="rId7"/>
    <p:sldId id="324" r:id="rId8"/>
    <p:sldId id="325" r:id="rId9"/>
    <p:sldId id="329" r:id="rId10"/>
    <p:sldId id="330" r:id="rId11"/>
    <p:sldId id="331" r:id="rId12"/>
    <p:sldId id="333" r:id="rId13"/>
    <p:sldId id="319" r:id="rId14"/>
    <p:sldId id="318" r:id="rId15"/>
    <p:sldId id="320" r:id="rId16"/>
    <p:sldId id="321" r:id="rId17"/>
    <p:sldId id="332" r:id="rId18"/>
    <p:sldId id="303" r:id="rId19"/>
    <p:sldId id="310" r:id="rId20"/>
    <p:sldId id="311" r:id="rId21"/>
    <p:sldId id="334" r:id="rId22"/>
    <p:sldId id="313" r:id="rId23"/>
    <p:sldId id="297" r:id="rId24"/>
    <p:sldId id="272" r:id="rId25"/>
    <p:sldId id="312" r:id="rId26"/>
    <p:sldId id="322" r:id="rId27"/>
    <p:sldId id="308" r:id="rId28"/>
    <p:sldId id="27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5DF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0" autoAdjust="0"/>
    <p:restoredTop sz="94660"/>
  </p:normalViewPr>
  <p:slideViewPr>
    <p:cSldViewPr>
      <p:cViewPr varScale="1">
        <p:scale>
          <a:sx n="65" d="100"/>
          <a:sy n="65" d="100"/>
        </p:scale>
        <p:origin x="141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6E5D4-676B-4FAE-A26C-6DDA6ED25D3B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A8F4A-9F8A-49AD-A2B5-BFB223A3DE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730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08"/>
          <a:stretch/>
        </p:blipFill>
        <p:spPr bwMode="auto">
          <a:xfrm>
            <a:off x="2992470" y="1794165"/>
            <a:ext cx="3446736" cy="167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4971" y="351287"/>
            <a:ext cx="8289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Д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я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тна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цат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о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е 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я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нв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ря.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Кла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сс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ная  р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бота.</a:t>
            </a:r>
            <a:endParaRPr lang="ru-RU" sz="36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" y="3628468"/>
            <a:ext cx="8229599" cy="5489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>
                <a:solidFill>
                  <a:srgbClr val="FF0000"/>
                </a:solidFill>
                <a:latin typeface="Arial Black" panose="020B0A04020102020204" pitchFamily="34" charset="0"/>
              </a:rPr>
              <a:t>Сижу   правильно, </a:t>
            </a:r>
            <a:r>
              <a:rPr lang="ru-RU" sz="32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пишу  </a:t>
            </a:r>
            <a:r>
              <a:rPr lang="ru-RU" sz="3200" i="1" dirty="0">
                <a:solidFill>
                  <a:srgbClr val="FF0000"/>
                </a:solidFill>
                <a:latin typeface="Arial Black" panose="020B0A04020102020204" pitchFamily="34" charset="0"/>
              </a:rPr>
              <a:t>красиво!</a:t>
            </a:r>
          </a:p>
        </p:txBody>
      </p:sp>
    </p:spTree>
    <p:extLst>
      <p:ext uri="{BB962C8B-B14F-4D97-AF65-F5344CB8AC3E}">
        <p14:creationId xmlns:p14="http://schemas.microsoft.com/office/powerpoint/2010/main" val="275668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5.infourok.ru/uploads/ex/0265/00030fa4-bce71ad0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8001000" cy="600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06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345" y="2438400"/>
            <a:ext cx="6896100" cy="39231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2057400"/>
            <a:ext cx="7378262" cy="5539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Падеж. Алгоритм определения падежа.</a:t>
            </a:r>
            <a:endParaRPr lang="ru-RU" sz="3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5345" y="724406"/>
            <a:ext cx="723900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Число имени существительного:</a:t>
            </a:r>
          </a:p>
          <a:p>
            <a:r>
              <a:rPr lang="ru-RU" sz="3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е</a:t>
            </a:r>
            <a:r>
              <a:rPr lang="ru-RU" sz="3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динственное и множественное.</a:t>
            </a:r>
            <a:endParaRPr lang="ru-RU" sz="3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743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95400"/>
            <a:ext cx="7709189" cy="405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1290463" y="356919"/>
            <a:ext cx="7139136" cy="132474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Алгоритм  проверки  безударного падежного окончания  имени существительного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2000" y="1828800"/>
            <a:ext cx="6768752" cy="5647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У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имени  сущ. безударное</a:t>
            </a:r>
          </a:p>
          <a:p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82680" y="1967140"/>
            <a:ext cx="360040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9300" y="2753551"/>
            <a:ext cx="6614151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 Определяю  склонение сущ. 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9299" y="3511180"/>
            <a:ext cx="6043381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3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Определяю 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падеж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сущ. 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3526" y="4238752"/>
            <a:ext cx="7195509" cy="12946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4. Подбираю  слово  -  помощник  и  ставлю его  в ту же падежную  форму: 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… 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841945" y="5727103"/>
            <a:ext cx="6400776" cy="859492"/>
            <a:chOff x="1555601" y="5538456"/>
            <a:chExt cx="6400776" cy="85949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555601" y="5538456"/>
              <a:ext cx="6400776" cy="85949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endParaRPr>
            </a:p>
            <a:p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5</a:t>
              </a:r>
              <a:r>
                <a:rPr lang="ru-RU" sz="28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. Пишу такое же      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, как  </a:t>
              </a:r>
              <a:r>
                <a:rPr lang="ru-RU" sz="28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у  слова  -  помощника. </a:t>
              </a:r>
              <a:endPara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endParaRPr>
            </a:p>
            <a:p>
              <a:endParaRPr lang="ru-RU" sz="2800" dirty="0">
                <a:solidFill>
                  <a:srgbClr val="00206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395454" y="5599821"/>
              <a:ext cx="360040" cy="28803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4909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62000" y="533400"/>
            <a:ext cx="77724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Вспомните,  какие  слова -  помощники  можно  использовать  для  проверки  безударных   окончаний  имён  существительных?</a:t>
            </a:r>
            <a:endParaRPr lang="ru-RU" sz="2800" dirty="0">
              <a:solidFill>
                <a:srgbClr val="00206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95400" y="2667000"/>
            <a:ext cx="6705600" cy="3331841"/>
            <a:chOff x="1295400" y="2667000"/>
            <a:chExt cx="6705600" cy="3331841"/>
          </a:xfrm>
        </p:grpSpPr>
        <p:pic>
          <p:nvPicPr>
            <p:cNvPr id="4" name="Рисунок 3" descr="https://static-interneturok.cdnvideo.ru/content/konspekt_image/314698/bc26c9f0_1500_0134_e180_22000b0c602c.pn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751"/>
            <a:stretch/>
          </p:blipFill>
          <p:spPr bwMode="auto">
            <a:xfrm>
              <a:off x="2941712" y="2667000"/>
              <a:ext cx="3412976" cy="2971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1295400" y="4267200"/>
              <a:ext cx="1512167" cy="36004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1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 </a:t>
              </a:r>
              <a:r>
                <a:rPr lang="ru-RU" sz="2800" dirty="0" err="1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скл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. </a:t>
              </a:r>
              <a:endParaRPr lang="ru-RU" sz="2800" dirty="0">
                <a:solidFill>
                  <a:srgbClr val="00206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488833" y="3581400"/>
              <a:ext cx="1512167" cy="36004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2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 </a:t>
              </a:r>
              <a:r>
                <a:rPr lang="ru-RU" sz="2800" dirty="0" err="1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скл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. </a:t>
              </a:r>
              <a:endParaRPr lang="ru-RU" sz="2800" dirty="0">
                <a:solidFill>
                  <a:srgbClr val="00206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286000" y="5638800"/>
              <a:ext cx="1512167" cy="36004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3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 </a:t>
              </a:r>
              <a:r>
                <a:rPr lang="ru-RU" sz="2800" dirty="0" err="1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скл</a:t>
              </a:r>
              <a:r>
                <a:rPr lang="ru-RU" sz="28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. </a:t>
              </a:r>
              <a:endParaRPr lang="ru-RU" sz="2800" dirty="0">
                <a:solidFill>
                  <a:srgbClr val="002060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801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4132" y="1783667"/>
            <a:ext cx="8458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Я  любуюсь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зимним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пейзаж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м. После вьюг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__  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лес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стал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как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в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сказк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.</a:t>
            </a:r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макушк</a:t>
            </a:r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ел</a:t>
            </a:r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__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красовалась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снежная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шапка.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К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осинк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летел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ворон.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625428" y="357494"/>
            <a:ext cx="8001000" cy="108768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600" dirty="0" smtClean="0">
                <a:solidFill>
                  <a:srgbClr val="FF0000"/>
                </a:solidFill>
                <a:latin typeface="Arial Black" pitchFamily="34" charset="0"/>
              </a:rPr>
              <a:t>Работаем самостоятельно: учимся  употреблять  безударные  падежные  окончания  в  именах существительных</a:t>
            </a:r>
            <a:br>
              <a:rPr lang="ru-RU" altLang="ru-RU" sz="26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2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38800" y="4639759"/>
            <a:ext cx="2819400" cy="10015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143  упр.1.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623" y="5641353"/>
            <a:ext cx="852549" cy="77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28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7610" y="1405063"/>
            <a:ext cx="87263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Я  любуюсь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зимним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пейзаж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м. После вьюг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            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лес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стал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как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в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сказк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                  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 макушк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                   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красовалась  снежная  шапка                  . К  осинк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летел  ворон                  .      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                           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625428" y="357495"/>
            <a:ext cx="8001000" cy="78550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dirty="0" smtClean="0">
                <a:solidFill>
                  <a:srgbClr val="FF0000"/>
                </a:solidFill>
                <a:latin typeface="Arial Black" pitchFamily="34" charset="0"/>
              </a:rPr>
              <a:t>Проверим  работу! </a:t>
            </a:r>
            <a:r>
              <a:rPr lang="ru-RU" altLang="ru-RU" sz="26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6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2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5000" y="5574284"/>
            <a:ext cx="2911428" cy="5979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143  упр1.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2" descr="https://pandia.ru/text/82/287/images/img6_8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94"/>
          <a:stretch/>
        </p:blipFill>
        <p:spPr bwMode="auto">
          <a:xfrm>
            <a:off x="1057211" y="4203739"/>
            <a:ext cx="3819589" cy="214271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029200" y="931712"/>
            <a:ext cx="2133600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Т.п.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28800" y="1856963"/>
            <a:ext cx="2133600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Р.п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76800" y="1856963"/>
            <a:ext cx="2031181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И.п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88419" y="2279541"/>
            <a:ext cx="2031181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П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18074" y="2323825"/>
            <a:ext cx="2031181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П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72828" y="2731441"/>
            <a:ext cx="2031181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Р.п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28800" y="3154019"/>
            <a:ext cx="2031181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И.п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89968" y="3198303"/>
            <a:ext cx="2031181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Д.п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67292" y="3566029"/>
            <a:ext cx="2203879" cy="422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  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П</a:t>
            </a:r>
            <a:r>
              <a:rPr lang="ru-RU" sz="24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.п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968" y="4465640"/>
            <a:ext cx="153914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58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1676400"/>
            <a:ext cx="77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>
                <a:solidFill>
                  <a:srgbClr val="002060"/>
                </a:solidFill>
                <a:latin typeface="Arial Black" panose="020B0A04020102020204" pitchFamily="34" charset="0"/>
              </a:rPr>
              <a:t>Я  любуюсь зимним 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пейзаж</a:t>
            </a:r>
            <a:r>
              <a:rPr lang="ru-RU" sz="3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</a:t>
            </a:r>
            <a:r>
              <a:rPr lang="ru-RU" sz="3000" dirty="0">
                <a:solidFill>
                  <a:srgbClr val="002060"/>
                </a:solidFill>
                <a:latin typeface="Arial Black" panose="020B0A04020102020204" pitchFamily="34" charset="0"/>
              </a:rPr>
              <a:t>. После 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вьюг</a:t>
            </a:r>
            <a:r>
              <a:rPr lang="ru-RU" sz="3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   </a:t>
            </a:r>
            <a:r>
              <a:rPr lang="ru-RU" sz="3000" dirty="0">
                <a:solidFill>
                  <a:srgbClr val="002060"/>
                </a:solidFill>
                <a:latin typeface="Arial Black" panose="020B0A04020102020204" pitchFamily="34" charset="0"/>
              </a:rPr>
              <a:t>лес  стал как  в 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сказк</a:t>
            </a:r>
            <a:r>
              <a:rPr lang="ru-RU" sz="3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r>
              <a:rPr lang="ru-RU" sz="3000" b="1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  макушк</a:t>
            </a:r>
            <a:r>
              <a:rPr lang="ru-RU" sz="3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ел</a:t>
            </a:r>
            <a:r>
              <a:rPr lang="ru-RU" sz="3000" b="1" dirty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3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r>
              <a:rPr lang="ru-RU" sz="3000" dirty="0">
                <a:solidFill>
                  <a:srgbClr val="002060"/>
                </a:solidFill>
                <a:latin typeface="Arial Black" panose="020B0A04020102020204" pitchFamily="34" charset="0"/>
              </a:rPr>
              <a:t> красовалась снежная    </a:t>
            </a:r>
          </a:p>
          <a:p>
            <a:pPr lvl="0"/>
            <a:r>
              <a:rPr lang="ru-RU" sz="3000" dirty="0">
                <a:solidFill>
                  <a:srgbClr val="002060"/>
                </a:solidFill>
                <a:latin typeface="Arial Black" panose="020B0A04020102020204" pitchFamily="34" charset="0"/>
              </a:rPr>
              <a:t>шапка. К   </a:t>
            </a: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осинк</a:t>
            </a:r>
            <a:r>
              <a:rPr lang="ru-RU" sz="3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³  </a:t>
            </a:r>
            <a:r>
              <a:rPr lang="ru-RU" sz="3000" dirty="0">
                <a:solidFill>
                  <a:srgbClr val="002060"/>
                </a:solidFill>
                <a:latin typeface="Arial Black" panose="020B0A04020102020204" pitchFamily="34" charset="0"/>
              </a:rPr>
              <a:t> летел ворон³. </a:t>
            </a:r>
            <a:endParaRPr lang="ru-RU" sz="3000" dirty="0">
              <a:solidFill>
                <a:prstClr val="black"/>
              </a:solidFill>
            </a:endParaRPr>
          </a:p>
          <a:p>
            <a:pPr lvl="0"/>
            <a:endParaRPr lang="ru-RU" sz="3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0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09185" y="49648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себя  в  разборе  имени  существительного  как части речи!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71177" y="1606649"/>
            <a:ext cx="350561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Памятка с. 146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2216727" y="2389306"/>
            <a:ext cx="5562600" cy="65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1 вариант – к осинке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66800" y="5181600"/>
            <a:ext cx="7598389" cy="8609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Найдите  имена  существительные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в  упр. 1  с. 143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2" descr="https://ds03.infourok.ru/uploads/ex/026e/00065785-286b34b8/hello_html_93b699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85" y="2745943"/>
            <a:ext cx="1800031" cy="22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 bwMode="auto">
          <a:xfrm>
            <a:off x="2251363" y="3537062"/>
            <a:ext cx="6151418" cy="65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2 вариант – ворон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19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09185" y="39293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себя  в  разборе  имени  существительного  как части речи!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87581" y="5791200"/>
            <a:ext cx="3657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Памятка с. 147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15734" y="1996328"/>
            <a:ext cx="7486631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(к) осинке — сущ. (к чему?).</a:t>
            </a:r>
          </a:p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01864" y="2792327"/>
            <a:ext cx="7486631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Н. ф. - осинка.</a:t>
            </a:r>
          </a:p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01864" y="3565114"/>
            <a:ext cx="4606729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Нариц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.,  </a:t>
            </a: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неодуш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1001864" y="4316024"/>
            <a:ext cx="7272808" cy="600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Ж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р., 1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скл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в Д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п., в </a:t>
            </a: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ед.ч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1022646" y="5119444"/>
            <a:ext cx="6902154" cy="65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Вт. член –обстоятельство.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93993" y="1409466"/>
            <a:ext cx="2514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Вариант 1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16" y="5550297"/>
            <a:ext cx="153914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63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81000"/>
            <a:ext cx="8382000" cy="59819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67000" y="2514600"/>
            <a:ext cx="533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 Black" pitchFamily="34" charset="0"/>
              </a:rPr>
              <a:t>Имя  </a:t>
            </a:r>
            <a:endParaRPr lang="ru-RU" sz="40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существительное</a:t>
            </a:r>
            <a:r>
              <a:rPr lang="ru-RU" sz="4000" b="1" dirty="0">
                <a:solidFill>
                  <a:srgbClr val="002060"/>
                </a:solidFill>
                <a:latin typeface="Arial Black" pitchFamily="34" charset="0"/>
              </a:rPr>
              <a:t>. 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663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09185" y="39293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себя  в  разборе  имени  существительного  как части речи!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87581" y="5791200"/>
            <a:ext cx="3657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Памятка с. 147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15734" y="1996328"/>
            <a:ext cx="7486631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Ворон  — сущ. (кто?).</a:t>
            </a:r>
          </a:p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01864" y="2792327"/>
            <a:ext cx="7486631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Н. ф. - ворон.</a:t>
            </a:r>
          </a:p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01864" y="3565114"/>
            <a:ext cx="4606729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Нариц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.,  </a:t>
            </a: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одуш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1001864" y="4316024"/>
            <a:ext cx="7272808" cy="600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р., 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скл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в И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п., в </a:t>
            </a: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ед.ч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1022646" y="5119444"/>
            <a:ext cx="6673554" cy="65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Гл. член – подлежащее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93993" y="1409466"/>
            <a:ext cx="2514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Вариант 2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16" y="5550297"/>
            <a:ext cx="153914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4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23902" y="1417638"/>
            <a:ext cx="79628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Играть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свирел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мечтать о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свобод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жить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 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деревн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учиться в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школ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638800" y="3945633"/>
            <a:ext cx="2819400" cy="10863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143  упр.2.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40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04800" y="672534"/>
            <a:ext cx="86868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Какой  вид  разбора  надо  выполнить  с данными  именами   существительными?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1105" y="5694485"/>
            <a:ext cx="3657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Памятка с. 148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2000" y="1957571"/>
            <a:ext cx="75853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Подарки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²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огоньками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²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ёлочки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²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морозец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²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Picture 2" descr="https://ds03.infourok.ru/uploads/ex/026e/00065785-286b34b8/hello_html_93b699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825" y="2473119"/>
            <a:ext cx="2294670" cy="2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2667000" y="3327989"/>
            <a:ext cx="891861" cy="2798544"/>
            <a:chOff x="2880496" y="3296134"/>
            <a:chExt cx="891861" cy="279854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1085" y="3296134"/>
              <a:ext cx="410685" cy="345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" name="Group 31"/>
            <p:cNvGrpSpPr>
              <a:grpSpLocks/>
            </p:cNvGrpSpPr>
            <p:nvPr/>
          </p:nvGrpSpPr>
          <p:grpSpPr bwMode="auto">
            <a:xfrm>
              <a:off x="2988170" y="4626983"/>
              <a:ext cx="676514" cy="248458"/>
              <a:chOff x="2608" y="3430"/>
              <a:chExt cx="1678" cy="454"/>
            </a:xfrm>
          </p:grpSpPr>
          <p:sp>
            <p:nvSpPr>
              <p:cNvPr id="10" name="Arc 32"/>
              <p:cNvSpPr>
                <a:spLocks/>
              </p:cNvSpPr>
              <p:nvPr/>
            </p:nvSpPr>
            <p:spPr bwMode="auto">
              <a:xfrm>
                <a:off x="3424" y="3430"/>
                <a:ext cx="862" cy="45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Arc 33"/>
              <p:cNvSpPr>
                <a:spLocks/>
              </p:cNvSpPr>
              <p:nvPr/>
            </p:nvSpPr>
            <p:spPr bwMode="auto">
              <a:xfrm flipH="1">
                <a:off x="2608" y="3430"/>
                <a:ext cx="816" cy="45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2880496" y="4011383"/>
              <a:ext cx="891861" cy="229975"/>
              <a:chOff x="3923928" y="5148808"/>
              <a:chExt cx="1818028" cy="368424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3923928" y="5517226"/>
                <a:ext cx="18002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3923928" y="5148808"/>
                <a:ext cx="0" cy="3684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5741956" y="5148808"/>
                <a:ext cx="0" cy="3684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0472" y="5298164"/>
              <a:ext cx="805975" cy="260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2926072" y="5861033"/>
              <a:ext cx="712569" cy="233645"/>
              <a:chOff x="748" y="799"/>
              <a:chExt cx="499" cy="408"/>
            </a:xfrm>
          </p:grpSpPr>
          <p:sp>
            <p:nvSpPr>
              <p:cNvPr id="21" name="Line 8"/>
              <p:cNvSpPr>
                <a:spLocks noChangeShapeType="1"/>
              </p:cNvSpPr>
              <p:nvPr/>
            </p:nvSpPr>
            <p:spPr bwMode="auto">
              <a:xfrm flipH="1">
                <a:off x="748" y="799"/>
                <a:ext cx="272" cy="4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kern="0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" name="Line 10"/>
              <p:cNvSpPr>
                <a:spLocks noChangeShapeType="1"/>
              </p:cNvSpPr>
              <p:nvPr/>
            </p:nvSpPr>
            <p:spPr bwMode="auto">
              <a:xfrm>
                <a:off x="1020" y="799"/>
                <a:ext cx="227" cy="4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kern="0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203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971600" y="1815207"/>
            <a:ext cx="7200800" cy="1737484"/>
            <a:chOff x="1115616" y="2146448"/>
            <a:chExt cx="7165477" cy="226858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26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56001" y="3932804"/>
              <a:ext cx="5084703" cy="482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1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613894"/>
            <a:ext cx="8001000" cy="567588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Вспомните,  какой  ещё  вид  разбора  мы  можем  выполнить  с именами  существительными?</a:t>
            </a:r>
            <a:endParaRPr lang="ru-RU" sz="2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38200" y="4953000"/>
            <a:ext cx="5867399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Найдите  существительное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в  упр. 274  с. 142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792681" y="2201210"/>
            <a:ext cx="2000231" cy="667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4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Ель</a:t>
            </a:r>
            <a:r>
              <a:rPr lang="ru-RU" sz="4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¹</a:t>
            </a:r>
          </a:p>
          <a:p>
            <a:pPr marL="0" indent="0">
              <a:buFont typeface="Arial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47999" y="3507162"/>
            <a:ext cx="3657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Памятка с. 147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0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971600" y="1815207"/>
            <a:ext cx="7200800" cy="1737484"/>
            <a:chOff x="1115616" y="2146448"/>
            <a:chExt cx="7165477" cy="226858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26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56001" y="3932804"/>
              <a:ext cx="5084703" cy="482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1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71495" y="454265"/>
            <a:ext cx="8001000" cy="1087687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FF0000"/>
                </a:solidFill>
                <a:latin typeface="Arial Black" pitchFamily="34" charset="0"/>
              </a:rPr>
              <a:t>Орфоэпическая   страничка:</a:t>
            </a:r>
            <a:br>
              <a:rPr lang="ru-RU" altLang="ru-RU" sz="28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800" dirty="0" smtClean="0">
                <a:solidFill>
                  <a:srgbClr val="FF0000"/>
                </a:solidFill>
                <a:latin typeface="Arial Black" pitchFamily="34" charset="0"/>
              </a:rPr>
              <a:t>говорим и  пишем    правильно!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63834" y="1613974"/>
            <a:ext cx="2743202" cy="3922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143  з. 3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1495" y="2078265"/>
            <a:ext cx="8316193" cy="129832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Д __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рект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__ р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инж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__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нер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ш __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фёр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  учит __ ль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ст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__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ляр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к __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мбайн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__ р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   </a:t>
            </a:r>
            <a:r>
              <a:rPr lang="ru-RU" sz="2800" dirty="0" err="1" smtClean="0">
                <a:solidFill>
                  <a:srgbClr val="002060"/>
                </a:solidFill>
                <a:latin typeface="Arial Black" pitchFamily="34" charset="0"/>
              </a:rPr>
              <a:t>агр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 __ном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36830" y="3409030"/>
            <a:ext cx="8470327" cy="129832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Чем похожи  имена существительные?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Запишите существительные  во  множественном  числе.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Как проверить их  написание?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Как проверить  их  произношение? </a:t>
            </a:r>
            <a:endParaRPr lang="ru-RU" sz="2600" dirty="0">
              <a:solidFill>
                <a:srgbClr val="002060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406610"/>
            <a:ext cx="1382032" cy="752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228600" y="5562600"/>
            <a:ext cx="7279288" cy="3922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Орфографический  словарь с. 150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1283" y="6096000"/>
            <a:ext cx="6705600" cy="3922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Орфоэпический  словарь с. 151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5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себя  в </a:t>
            </a:r>
            <a:r>
              <a:rPr lang="ru-RU" sz="28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звуко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– буквенном   разборе  имени  существительного!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4600" y="5694313"/>
            <a:ext cx="36576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Памятка с. 147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16" y="5550297"/>
            <a:ext cx="153914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8636" y="1733526"/>
            <a:ext cx="75853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Ель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[й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’ э л’ ]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– 1 слог</a:t>
            </a:r>
            <a:b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[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й’] –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согл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звонк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непарн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мягк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непарн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b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[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э] –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гласн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ударн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b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л [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л’]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 –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согл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звонк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непарн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мягк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парн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b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u="sng" dirty="0">
                <a:solidFill>
                  <a:srgbClr val="002060"/>
                </a:solidFill>
                <a:latin typeface="Arial Black" panose="020B0A04020102020204" pitchFamily="34" charset="0"/>
              </a:rPr>
              <a:t>ь </a:t>
            </a:r>
            <a:r>
              <a:rPr lang="ru-RU" sz="2800" u="sng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[ - ]</a:t>
            </a:r>
            <a:r>
              <a:rPr lang="ru-RU" sz="2800" u="sng" dirty="0">
                <a:solidFill>
                  <a:srgbClr val="002060"/>
                </a:solidFill>
                <a:latin typeface="Arial Black" panose="020B0A04020102020204" pitchFamily="34" charset="0"/>
              </a:rPr>
              <a:t>         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3 б., 3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зв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8200" y="2438400"/>
            <a:ext cx="11036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е〈 </a:t>
            </a:r>
            <a:endParaRPr lang="ru-RU" sz="4000" dirty="0"/>
          </a:p>
        </p:txBody>
      </p:sp>
      <p:pic>
        <p:nvPicPr>
          <p:cNvPr id="13" name="Picture 2" descr="https://ds03.infourok.ru/uploads/ex/026e/00065785-286b34b8/hello_html_93b699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51" y="4156349"/>
            <a:ext cx="1800031" cy="22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74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625428" y="357495"/>
            <a:ext cx="8001000" cy="78550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dirty="0" smtClean="0">
                <a:solidFill>
                  <a:srgbClr val="FF0000"/>
                </a:solidFill>
                <a:latin typeface="Arial Black" pitchFamily="34" charset="0"/>
              </a:rPr>
              <a:t>Проверим  работу! </a:t>
            </a:r>
            <a:r>
              <a:rPr lang="ru-RU" altLang="ru-RU" sz="26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6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2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85643" y="5791200"/>
            <a:ext cx="2606149" cy="3922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143  з. 2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99" y="2588916"/>
            <a:ext cx="153914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04646" y="1451102"/>
            <a:ext cx="77874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Играть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на свирел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, мечтать о свобод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, жить в деревн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, учиться в школ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86859" y="1451102"/>
            <a:ext cx="3962400" cy="4580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14095" y="3324748"/>
            <a:ext cx="8470327" cy="129832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Определите,  какое  из данных  словосочетаний  лишнее?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Почему?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mir-s3-cdn-cf.behance.net/projects/max_808/993b7b43437901.Y3JvcCw3MjMsNTY2LDAsNQ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13349"/>
            <a:ext cx="2300096" cy="179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50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21924" y="292965"/>
            <a:ext cx="8545876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Вопросы  для  самооценки: </a:t>
            </a:r>
            <a:b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знаете  ли  вы,  …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1924" y="1143000"/>
            <a:ext cx="83934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rgbClr val="002060"/>
                </a:solidFill>
                <a:latin typeface="Arial Black" pitchFamily="34" charset="0"/>
              </a:rPr>
              <a:t>ч</a:t>
            </a: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то обозначают  имена  существительные?  </a:t>
            </a:r>
            <a:r>
              <a:rPr lang="ru-RU" sz="2600" dirty="0" smtClean="0">
                <a:solidFill>
                  <a:srgbClr val="FF0000"/>
                </a:solidFill>
                <a:latin typeface="Arial Black" pitchFamily="34" charset="0"/>
              </a:rPr>
              <a:t>+ -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8548" y="1886286"/>
            <a:ext cx="78600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rgbClr val="002060"/>
                </a:solidFill>
                <a:latin typeface="Arial Black" pitchFamily="34" charset="0"/>
              </a:rPr>
              <a:t>н</a:t>
            </a: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а  какие  вопросы  отвечают    имена  существительные?  </a:t>
            </a:r>
            <a:r>
              <a:rPr lang="ru-RU" sz="2600" dirty="0" smtClean="0">
                <a:solidFill>
                  <a:srgbClr val="FF0000"/>
                </a:solidFill>
                <a:latin typeface="Arial Black" pitchFamily="34" charset="0"/>
              </a:rPr>
              <a:t>+  -  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67" y="1360331"/>
            <a:ext cx="427112" cy="26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36" y="2162023"/>
            <a:ext cx="427112" cy="26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73879" y="2961811"/>
            <a:ext cx="78347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rgbClr val="002060"/>
                </a:solidFill>
                <a:latin typeface="Arial Black" pitchFamily="34" charset="0"/>
              </a:rPr>
              <a:t>к</a:t>
            </a: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ак  определить склонение  у  имён  существительных?  </a:t>
            </a:r>
            <a:r>
              <a:rPr lang="ru-RU" sz="2600" dirty="0" smtClean="0">
                <a:solidFill>
                  <a:srgbClr val="FF0000"/>
                </a:solidFill>
                <a:latin typeface="Arial Black" pitchFamily="34" charset="0"/>
              </a:rPr>
              <a:t>+  -  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67" y="3180972"/>
            <a:ext cx="427112" cy="26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09" y="4199921"/>
            <a:ext cx="427112" cy="26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56560" y="3950211"/>
            <a:ext cx="803217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rgbClr val="002060"/>
                </a:solidFill>
                <a:latin typeface="Arial Black" pitchFamily="34" charset="0"/>
              </a:rPr>
              <a:t>к</a:t>
            </a: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ак   проверить безударные  падежные  окончания у  имён  существительных?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  <a:r>
              <a:rPr lang="ru-RU" sz="2600" dirty="0" smtClean="0">
                <a:solidFill>
                  <a:srgbClr val="FF0000"/>
                </a:solidFill>
                <a:latin typeface="Arial Black" pitchFamily="34" charset="0"/>
              </a:rPr>
              <a:t>+  -  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64" y="5250710"/>
            <a:ext cx="427112" cy="26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10894" y="5089453"/>
            <a:ext cx="80321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rgbClr val="002060"/>
                </a:solidFill>
                <a:latin typeface="Arial Black" pitchFamily="34" charset="0"/>
              </a:rPr>
              <a:t>к</a:t>
            </a:r>
            <a:r>
              <a:rPr lang="ru-RU" sz="2600" dirty="0" smtClean="0">
                <a:solidFill>
                  <a:srgbClr val="002060"/>
                </a:solidFill>
                <a:latin typeface="Arial Black" pitchFamily="34" charset="0"/>
              </a:rPr>
              <a:t>аким  членом  предложения могут быть имена  существительные?   </a:t>
            </a:r>
            <a:r>
              <a:rPr lang="ru-RU" sz="2600" dirty="0" smtClean="0">
                <a:solidFill>
                  <a:srgbClr val="FF0000"/>
                </a:solidFill>
                <a:latin typeface="Arial Black" pitchFamily="34" charset="0"/>
              </a:rPr>
              <a:t>+  -  </a:t>
            </a:r>
            <a:endParaRPr lang="ru-RU" sz="2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9028" y="5887272"/>
            <a:ext cx="8985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Благодарю  за  работу  на  уроке!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9856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1143000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Подведём  итоги  работы!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61999" y="1181100"/>
            <a:ext cx="7620000" cy="990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 какой частью  речи  работали  на  уроке? Как?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315" y="2422798"/>
            <a:ext cx="603617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068216" y="4062830"/>
            <a:ext cx="331236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140 упр. 272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90599" y="4837453"/>
            <a:ext cx="7162800" cy="55196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66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461" y="2228194"/>
            <a:ext cx="4558478" cy="4067175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734410" y="533400"/>
            <a:ext cx="16764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старание</a:t>
            </a:r>
            <a:endParaRPr lang="ru-RU" sz="2400" b="1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1918138" y="1466194"/>
            <a:ext cx="1891862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внимание</a:t>
            </a:r>
            <a:endParaRPr lang="ru-RU" sz="2400" b="1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581400" y="609600"/>
            <a:ext cx="17526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подсказка</a:t>
            </a:r>
            <a:endParaRPr lang="ru-RU" sz="2400" b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6324600" y="609600"/>
            <a:ext cx="16764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разговор</a:t>
            </a:r>
            <a:endParaRPr lang="ru-RU" sz="2400" b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5022439" y="1524000"/>
            <a:ext cx="16764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знание</a:t>
            </a:r>
            <a:endParaRPr lang="ru-RU" sz="24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 rot="21334287">
            <a:off x="3689946" y="3862386"/>
            <a:ext cx="19812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У</a:t>
            </a:r>
            <a:r>
              <a:rPr lang="ru-RU" sz="4800" b="1" dirty="0" smtClean="0">
                <a:solidFill>
                  <a:srgbClr val="FF0000"/>
                </a:solidFill>
              </a:rPr>
              <a:t>спех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63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0.09531 0.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3612 0.5416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2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14445 0.333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2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09600" y="457200"/>
            <a:ext cx="8208912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Постарайтесь  вспомнить,  что мы знаем  об именах  существительных?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i.pinimg.com/736x/c4/fd/07/c4fd071acf74627bd7840ce69cc3cec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477000" cy="467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95600" y="1905000"/>
            <a:ext cx="350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Часть  речи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4600" y="3343554"/>
            <a:ext cx="419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Предмет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79964" y="4953000"/>
            <a:ext cx="419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Кто?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Что?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185" y="5410200"/>
            <a:ext cx="916327" cy="90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8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1.bp.blogspot.com/-7oeDokPB0c0/Xl42Gi1KLQI/AAAAAAAAxK8/_uqES4cD600WTROWy-bmn7tbeGzacDYtgCLcBGAsYHQ/s1600/%25D0%25B4%25D0%25BE%25D0%25BC_DoV%2B%25289%25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304800"/>
            <a:ext cx="8763000" cy="736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676650" y="609600"/>
            <a:ext cx="2114550" cy="1447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Постоянные признаки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0" y="2485769"/>
            <a:ext cx="2340430" cy="81260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Одушевленное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Неодушевленное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97285" y="2485769"/>
            <a:ext cx="2427515" cy="81260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Собственное</a:t>
            </a:r>
          </a:p>
          <a:p>
            <a:pPr algn="ctr"/>
            <a:r>
              <a:rPr lang="ru-RU" sz="2000" b="1" dirty="0" smtClean="0"/>
              <a:t>Нарицательное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5400" y="4191000"/>
            <a:ext cx="1752600" cy="1752600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Род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М.р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Ж.р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Ср.р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24600" y="4223656"/>
            <a:ext cx="1828801" cy="1719943"/>
          </a:xfrm>
          <a:prstGeom prst="round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Склонение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1-е,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2-е,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3-е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2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1.bp.blogspot.com/-7oeDokPB0c0/Xl42Gi1KLQI/AAAAAAAAxK8/_uqES4cD600WTROWy-bmn7tbeGzacDYtgCLcBGAsYHQ/s1600/%25D0%25B4%25D0%25BE%25D0%25BC_DoV%2B%25289%25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304800"/>
            <a:ext cx="8763000" cy="736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581400" y="609600"/>
            <a:ext cx="2324100" cy="1447800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Непостоянные признаки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90600" y="4191000"/>
            <a:ext cx="2133600" cy="167640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Падеж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(6 падежей)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48400" y="4169979"/>
            <a:ext cx="2209800" cy="1828800"/>
          </a:xfrm>
          <a:prstGeom prst="round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Число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(ед., мн.)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65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541228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Упражнение в определении </a:t>
            </a:r>
            <a:r>
              <a:rPr lang="ru-RU" sz="3200" b="1" dirty="0" smtClean="0">
                <a:solidFill>
                  <a:srgbClr val="00B050"/>
                </a:solidFill>
              </a:rPr>
              <a:t>одушевленных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и </a:t>
            </a:r>
            <a:r>
              <a:rPr lang="ru-RU" sz="3200" b="1" dirty="0" smtClean="0">
                <a:solidFill>
                  <a:srgbClr val="C00000"/>
                </a:solidFill>
              </a:rPr>
              <a:t>неодушевленных </a:t>
            </a:r>
            <a:r>
              <a:rPr lang="ru-RU" sz="3200" b="1" dirty="0" smtClean="0">
                <a:solidFill>
                  <a:srgbClr val="002060"/>
                </a:solidFill>
              </a:rPr>
              <a:t>имён существительных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00" y="2221964"/>
            <a:ext cx="2272205" cy="9144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медведь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81200" y="4343400"/>
            <a:ext cx="2438400" cy="9144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ваза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00600" y="2221964"/>
            <a:ext cx="2438400" cy="9144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коробка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19800" y="4343400"/>
            <a:ext cx="2262352" cy="9144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ученик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6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761999"/>
            <a:ext cx="7391400" cy="6803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676400"/>
            <a:ext cx="8031730" cy="402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58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09600"/>
            <a:ext cx="7152000" cy="16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249600"/>
            <a:ext cx="6755524" cy="393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21463</TotalTime>
  <Words>871</Words>
  <Application>Microsoft Office PowerPoint</Application>
  <PresentationFormat>Экран (4:3)</PresentationFormat>
  <Paragraphs>140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Calibri</vt:lpstr>
      <vt:lpstr>Monotype Corsiva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Вспомните,  какой  ещё  вид  разбора  мы  можем  выполнить  с именами  существительными?</vt:lpstr>
      <vt:lpstr>Орфоэпическая   страничка: говорим и  пишем    правильно!</vt:lpstr>
      <vt:lpstr>Презентация PowerPoint</vt:lpstr>
      <vt:lpstr>Презентация PowerPoint</vt:lpstr>
      <vt:lpstr>Вопросы  для  самооценки:   знаете  ли  вы,  …</vt:lpstr>
      <vt:lpstr>Подведём  итоги  работы!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Школа 814</cp:lastModifiedBy>
  <cp:revision>193</cp:revision>
  <dcterms:created xsi:type="dcterms:W3CDTF">2014-07-06T18:18:01Z</dcterms:created>
  <dcterms:modified xsi:type="dcterms:W3CDTF">2024-02-27T14:04:47Z</dcterms:modified>
</cp:coreProperties>
</file>