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6" r:id="rId1"/>
  </p:sldMasterIdLst>
  <p:notesMasterIdLst>
    <p:notesMasterId r:id="rId29"/>
  </p:notesMasterIdLst>
  <p:sldIdLst>
    <p:sldId id="257" r:id="rId2"/>
    <p:sldId id="256" r:id="rId3"/>
    <p:sldId id="259" r:id="rId4"/>
    <p:sldId id="258" r:id="rId5"/>
    <p:sldId id="297" r:id="rId6"/>
    <p:sldId id="265" r:id="rId7"/>
    <p:sldId id="271" r:id="rId8"/>
    <p:sldId id="298" r:id="rId9"/>
    <p:sldId id="260" r:id="rId10"/>
    <p:sldId id="262" r:id="rId11"/>
    <p:sldId id="261" r:id="rId12"/>
    <p:sldId id="299" r:id="rId13"/>
    <p:sldId id="269" r:id="rId14"/>
    <p:sldId id="263" r:id="rId15"/>
    <p:sldId id="264" r:id="rId16"/>
    <p:sldId id="266" r:id="rId17"/>
    <p:sldId id="272" r:id="rId18"/>
    <p:sldId id="267" r:id="rId19"/>
    <p:sldId id="268" r:id="rId20"/>
    <p:sldId id="270" r:id="rId21"/>
    <p:sldId id="273" r:id="rId22"/>
    <p:sldId id="274" r:id="rId23"/>
    <p:sldId id="300" r:id="rId24"/>
    <p:sldId id="301" r:id="rId25"/>
    <p:sldId id="278" r:id="rId26"/>
    <p:sldId id="276" r:id="rId27"/>
    <p:sldId id="275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D81"/>
    <a:srgbClr val="FFC47D"/>
    <a:srgbClr val="FFCA9F"/>
    <a:srgbClr val="FFB775"/>
    <a:srgbClr val="FF9F47"/>
    <a:srgbClr val="E58385"/>
    <a:srgbClr val="DA5255"/>
    <a:srgbClr val="E68A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E8302DF7-0064-4F0B-B250-B52B68C20B9E}">
  <a:tblStyle styleId="{E8302DF7-0064-4F0B-B250-B52B68C20B9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241590-45CF-4AF6-8328-B25523C3F2F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33" autoAdjust="0"/>
  </p:normalViewPr>
  <p:slideViewPr>
    <p:cSldViewPr snapToGrid="0">
      <p:cViewPr varScale="1">
        <p:scale>
          <a:sx n="151" d="100"/>
          <a:sy n="151" d="100"/>
        </p:scale>
        <p:origin x="4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10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>
        <c:manualLayout>
          <c:xMode val="edge"/>
          <c:yMode val="edge"/>
          <c:x val="0.18611450131233595"/>
          <c:y val="3.39277094014217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Montserrat Medium" panose="00000600000000000000" pitchFamily="2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Невербальные средства общения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A7-4A86-A0F9-16E9A4C0D615}"/>
              </c:ext>
            </c:extLst>
          </c:dPt>
          <c:dPt>
            <c:idx val="1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A7-4A86-A0F9-16E9A4C0D615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A7-4A86-A0F9-16E9A4C0D615}"/>
              </c:ext>
            </c:extLst>
          </c:dPt>
          <c:dPt>
            <c:idx val="3"/>
            <c:bubble3D val="0"/>
            <c:spPr>
              <a:solidFill>
                <a:srgbClr val="FFBD8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031-4BBE-BDCB-C23F1351262A}"/>
              </c:ext>
            </c:extLst>
          </c:dPt>
          <c:dPt>
            <c:idx val="4"/>
            <c:bubble3D val="0"/>
            <c:spPr>
              <a:solidFill>
                <a:srgbClr val="FFCA9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31-4BBE-BDCB-C23F1351262A}"/>
              </c:ext>
            </c:extLst>
          </c:dPt>
          <c:cat>
            <c:strRef>
              <c:f>Лист1!$A$2:$A$6</c:f>
              <c:strCache>
                <c:ptCount val="5"/>
                <c:pt idx="0">
                  <c:v>Жесты</c:v>
                </c:pt>
                <c:pt idx="1">
                  <c:v>Мимика</c:v>
                </c:pt>
                <c:pt idx="2">
                  <c:v>Пантомимика</c:v>
                </c:pt>
                <c:pt idx="3">
                  <c:v>Поза</c:v>
                </c:pt>
                <c:pt idx="4">
                  <c:v>Интонация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31-4BBE-BDCB-C23F13512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859776902887136"/>
          <c:y val="0.40748675016088948"/>
          <c:w val="0.20140223097112861"/>
          <c:h val="0.405649174216524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Montserrat Medium" panose="000006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90684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0fb8bc67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10fb8bc67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1125d80b419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1125d80b419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10860aa57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110860aa57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12f97afb56_1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12f97afb56_1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7225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212f97afb56_1_7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212f97afb56_1_7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212f97afb56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212f97afb56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12f97afb56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212f97afb56_1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12f97afb56_1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212f97afb56_1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204fd32525d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204fd32525d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212f97afb56_1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Google Shape;521;g212f97afb56_1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212f97afb56_1_6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212f97afb56_1_6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212f97afb56_1_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212f97afb56_1_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212f97afb56_1_1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212f97afb56_1_1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212f97afb56_1_1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212f97afb56_1_1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12f97afb56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212f97afb56_1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38794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12f97afb56_1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12f97afb56_1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6034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223f609f79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g223f609f79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23f609f79b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1" name="Google Shape;871;g223f609f79b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1125d80b419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g1125d80b419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3376c313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3376c3136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44d137a73c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44d137a73c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1125d80b419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1125d80b419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2434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12f97afb56_1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12f97afb56_1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12f97afb56_1_1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212f97afb56_1_1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44d137a73c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44d137a73c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1125d80b41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1125d80b419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A1uf1Q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355950" y="1225713"/>
            <a:ext cx="5073000" cy="187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127325" y="3229888"/>
            <a:ext cx="2301600" cy="6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3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title" idx="2" hasCustomPrompt="1"/>
          </p:nvPr>
        </p:nvSpPr>
        <p:spPr>
          <a:xfrm>
            <a:off x="1625236" y="1480875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3" hasCustomPrompt="1"/>
          </p:nvPr>
        </p:nvSpPr>
        <p:spPr>
          <a:xfrm>
            <a:off x="1625236" y="3105072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1" name="Google Shape;61;p13"/>
          <p:cNvSpPr txBox="1">
            <a:spLocks noGrp="1"/>
          </p:cNvSpPr>
          <p:nvPr>
            <p:ph type="title" idx="4" hasCustomPrompt="1"/>
          </p:nvPr>
        </p:nvSpPr>
        <p:spPr>
          <a:xfrm>
            <a:off x="4110285" y="1480875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 idx="5" hasCustomPrompt="1"/>
          </p:nvPr>
        </p:nvSpPr>
        <p:spPr>
          <a:xfrm>
            <a:off x="4110285" y="3105072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3" name="Google Shape;63;p13"/>
          <p:cNvSpPr txBox="1">
            <a:spLocks noGrp="1"/>
          </p:cNvSpPr>
          <p:nvPr>
            <p:ph type="title" idx="6" hasCustomPrompt="1"/>
          </p:nvPr>
        </p:nvSpPr>
        <p:spPr>
          <a:xfrm>
            <a:off x="6599231" y="1480875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 idx="7" hasCustomPrompt="1"/>
          </p:nvPr>
        </p:nvSpPr>
        <p:spPr>
          <a:xfrm>
            <a:off x="6599231" y="3105072"/>
            <a:ext cx="92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1222036" y="1932701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8"/>
          </p:nvPr>
        </p:nvSpPr>
        <p:spPr>
          <a:xfrm>
            <a:off x="3707085" y="1932701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9"/>
          </p:nvPr>
        </p:nvSpPr>
        <p:spPr>
          <a:xfrm>
            <a:off x="6196031" y="1932701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13"/>
          </p:nvPr>
        </p:nvSpPr>
        <p:spPr>
          <a:xfrm>
            <a:off x="1222036" y="3556957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14"/>
          </p:nvPr>
        </p:nvSpPr>
        <p:spPr>
          <a:xfrm>
            <a:off x="3707085" y="3556957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15"/>
          </p:nvPr>
        </p:nvSpPr>
        <p:spPr>
          <a:xfrm>
            <a:off x="6196031" y="3556957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71" name="Google Shape;71;p13"/>
          <p:cNvGrpSpPr/>
          <p:nvPr/>
        </p:nvGrpSpPr>
        <p:grpSpPr>
          <a:xfrm>
            <a:off x="811625" y="217425"/>
            <a:ext cx="8444300" cy="4696400"/>
            <a:chOff x="811625" y="217425"/>
            <a:chExt cx="8444300" cy="4696400"/>
          </a:xfrm>
        </p:grpSpPr>
        <p:sp>
          <p:nvSpPr>
            <p:cNvPr id="72" name="Google Shape;72;p13"/>
            <p:cNvSpPr/>
            <p:nvPr/>
          </p:nvSpPr>
          <p:spPr>
            <a:xfrm>
              <a:off x="811625" y="4839125"/>
              <a:ext cx="3189000" cy="74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6066925" y="217425"/>
              <a:ext cx="3189000" cy="7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4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/>
          <p:nvPr/>
        </p:nvSpPr>
        <p:spPr>
          <a:xfrm>
            <a:off x="8793625" y="3760400"/>
            <a:ext cx="98700" cy="1521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title"/>
          </p:nvPr>
        </p:nvSpPr>
        <p:spPr>
          <a:xfrm>
            <a:off x="2570025" y="3084423"/>
            <a:ext cx="5115900" cy="48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subTitle" idx="1"/>
          </p:nvPr>
        </p:nvSpPr>
        <p:spPr>
          <a:xfrm>
            <a:off x="2570025" y="1402850"/>
            <a:ext cx="5115900" cy="174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5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>
            <a:spLocks noGrp="1"/>
          </p:cNvSpPr>
          <p:nvPr>
            <p:ph type="subTitle" idx="1"/>
          </p:nvPr>
        </p:nvSpPr>
        <p:spPr>
          <a:xfrm>
            <a:off x="5122775" y="2335550"/>
            <a:ext cx="3315300" cy="92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title"/>
          </p:nvPr>
        </p:nvSpPr>
        <p:spPr>
          <a:xfrm>
            <a:off x="5122775" y="1311425"/>
            <a:ext cx="3315300" cy="1102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BLANK_1_2_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6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8793625" y="3760400"/>
            <a:ext cx="98700" cy="1521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BLANK_1_2_1_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7"/>
          <p:cNvSpPr/>
          <p:nvPr/>
        </p:nvSpPr>
        <p:spPr>
          <a:xfrm>
            <a:off x="428750" y="161500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6141225" y="4829500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BLANK_1_2_1_1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8"/>
          <p:cNvSpPr/>
          <p:nvPr/>
        </p:nvSpPr>
        <p:spPr>
          <a:xfrm>
            <a:off x="0" y="494047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8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BODY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9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1"/>
          </p:nvPr>
        </p:nvSpPr>
        <p:spPr>
          <a:xfrm>
            <a:off x="908050" y="1152475"/>
            <a:ext cx="3765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19"/>
          <p:cNvSpPr/>
          <p:nvPr/>
        </p:nvSpPr>
        <p:spPr>
          <a:xfrm>
            <a:off x="428750" y="161500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9"/>
          <p:cNvSpPr/>
          <p:nvPr/>
        </p:nvSpPr>
        <p:spPr>
          <a:xfrm>
            <a:off x="6141225" y="4829500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body" idx="2"/>
          </p:nvPr>
        </p:nvSpPr>
        <p:spPr>
          <a:xfrm>
            <a:off x="4470350" y="1152475"/>
            <a:ext cx="3765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0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0"/>
          <p:cNvSpPr txBox="1">
            <a:spLocks noGrp="1"/>
          </p:cNvSpPr>
          <p:nvPr>
            <p:ph type="subTitle" idx="1"/>
          </p:nvPr>
        </p:nvSpPr>
        <p:spPr>
          <a:xfrm>
            <a:off x="1095975" y="1605525"/>
            <a:ext cx="2180400" cy="748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8" name="Google Shape;108;p20"/>
          <p:cNvSpPr txBox="1">
            <a:spLocks noGrp="1"/>
          </p:cNvSpPr>
          <p:nvPr>
            <p:ph type="subTitle" idx="2"/>
          </p:nvPr>
        </p:nvSpPr>
        <p:spPr>
          <a:xfrm>
            <a:off x="1095974" y="2410575"/>
            <a:ext cx="2180400" cy="1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subTitle" idx="3"/>
          </p:nvPr>
        </p:nvSpPr>
        <p:spPr>
          <a:xfrm>
            <a:off x="3481800" y="2410575"/>
            <a:ext cx="2180400" cy="1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0"/>
          <p:cNvSpPr txBox="1">
            <a:spLocks noGrp="1"/>
          </p:cNvSpPr>
          <p:nvPr>
            <p:ph type="subTitle" idx="4"/>
          </p:nvPr>
        </p:nvSpPr>
        <p:spPr>
          <a:xfrm>
            <a:off x="5867626" y="2410575"/>
            <a:ext cx="2180400" cy="1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0"/>
          <p:cNvSpPr txBox="1">
            <a:spLocks noGrp="1"/>
          </p:cNvSpPr>
          <p:nvPr>
            <p:ph type="subTitle" idx="5"/>
          </p:nvPr>
        </p:nvSpPr>
        <p:spPr>
          <a:xfrm>
            <a:off x="3481788" y="1605525"/>
            <a:ext cx="2180400" cy="748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2" name="Google Shape;112;p20"/>
          <p:cNvSpPr txBox="1">
            <a:spLocks noGrp="1"/>
          </p:cNvSpPr>
          <p:nvPr>
            <p:ph type="subTitle" idx="6"/>
          </p:nvPr>
        </p:nvSpPr>
        <p:spPr>
          <a:xfrm>
            <a:off x="5867625" y="1605525"/>
            <a:ext cx="2180400" cy="748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3" name="Google Shape;113;p20"/>
          <p:cNvSpPr/>
          <p:nvPr/>
        </p:nvSpPr>
        <p:spPr>
          <a:xfrm>
            <a:off x="428750" y="161500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0"/>
          <p:cNvSpPr/>
          <p:nvPr/>
        </p:nvSpPr>
        <p:spPr>
          <a:xfrm>
            <a:off x="6141225" y="4829500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1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1"/>
          <p:cNvSpPr txBox="1">
            <a:spLocks noGrp="1"/>
          </p:cNvSpPr>
          <p:nvPr>
            <p:ph type="subTitle" idx="1"/>
          </p:nvPr>
        </p:nvSpPr>
        <p:spPr>
          <a:xfrm>
            <a:off x="3131033" y="1619225"/>
            <a:ext cx="43776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9" name="Google Shape;119;p21"/>
          <p:cNvSpPr txBox="1">
            <a:spLocks noGrp="1"/>
          </p:cNvSpPr>
          <p:nvPr>
            <p:ph type="subTitle" idx="2"/>
          </p:nvPr>
        </p:nvSpPr>
        <p:spPr>
          <a:xfrm>
            <a:off x="3131033" y="2838925"/>
            <a:ext cx="43776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0" name="Google Shape;120;p21"/>
          <p:cNvSpPr txBox="1">
            <a:spLocks noGrp="1"/>
          </p:cNvSpPr>
          <p:nvPr>
            <p:ph type="subTitle" idx="3"/>
          </p:nvPr>
        </p:nvSpPr>
        <p:spPr>
          <a:xfrm>
            <a:off x="3131033" y="4058625"/>
            <a:ext cx="4377600" cy="526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1" name="Google Shape;121;p21"/>
          <p:cNvSpPr txBox="1">
            <a:spLocks noGrp="1"/>
          </p:cNvSpPr>
          <p:nvPr>
            <p:ph type="subTitle" idx="4"/>
          </p:nvPr>
        </p:nvSpPr>
        <p:spPr>
          <a:xfrm>
            <a:off x="3131033" y="1250275"/>
            <a:ext cx="43776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1"/>
          <p:cNvSpPr txBox="1">
            <a:spLocks noGrp="1"/>
          </p:cNvSpPr>
          <p:nvPr>
            <p:ph type="subTitle" idx="5"/>
          </p:nvPr>
        </p:nvSpPr>
        <p:spPr>
          <a:xfrm>
            <a:off x="3131033" y="2469980"/>
            <a:ext cx="43776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1"/>
          <p:cNvSpPr txBox="1">
            <a:spLocks noGrp="1"/>
          </p:cNvSpPr>
          <p:nvPr>
            <p:ph type="subTitle" idx="6"/>
          </p:nvPr>
        </p:nvSpPr>
        <p:spPr>
          <a:xfrm>
            <a:off x="3131033" y="3689685"/>
            <a:ext cx="4377600" cy="4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1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1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3635400" cy="164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715100" y="3756600"/>
            <a:ext cx="1089900" cy="483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2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2"/>
          <p:cNvSpPr txBox="1">
            <a:spLocks noGrp="1"/>
          </p:cNvSpPr>
          <p:nvPr>
            <p:ph type="subTitle" idx="1"/>
          </p:nvPr>
        </p:nvSpPr>
        <p:spPr>
          <a:xfrm>
            <a:off x="1240599" y="1154075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subTitle" idx="2"/>
          </p:nvPr>
        </p:nvSpPr>
        <p:spPr>
          <a:xfrm>
            <a:off x="1240600" y="1679975"/>
            <a:ext cx="29670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subTitle" idx="3"/>
          </p:nvPr>
        </p:nvSpPr>
        <p:spPr>
          <a:xfrm>
            <a:off x="4936401" y="1679975"/>
            <a:ext cx="29670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2"/>
          <p:cNvSpPr txBox="1">
            <a:spLocks noGrp="1"/>
          </p:cNvSpPr>
          <p:nvPr>
            <p:ph type="subTitle" idx="4"/>
          </p:nvPr>
        </p:nvSpPr>
        <p:spPr>
          <a:xfrm>
            <a:off x="1240600" y="3293200"/>
            <a:ext cx="29670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2"/>
          <p:cNvSpPr txBox="1">
            <a:spLocks noGrp="1"/>
          </p:cNvSpPr>
          <p:nvPr>
            <p:ph type="subTitle" idx="5"/>
          </p:nvPr>
        </p:nvSpPr>
        <p:spPr>
          <a:xfrm>
            <a:off x="4936401" y="3293200"/>
            <a:ext cx="2967000" cy="1027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2"/>
          <p:cNvSpPr txBox="1">
            <a:spLocks noGrp="1"/>
          </p:cNvSpPr>
          <p:nvPr>
            <p:ph type="subTitle" idx="6"/>
          </p:nvPr>
        </p:nvSpPr>
        <p:spPr>
          <a:xfrm>
            <a:off x="1240599" y="27673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5" name="Google Shape;135;p22"/>
          <p:cNvSpPr txBox="1">
            <a:spLocks noGrp="1"/>
          </p:cNvSpPr>
          <p:nvPr>
            <p:ph type="subTitle" idx="7"/>
          </p:nvPr>
        </p:nvSpPr>
        <p:spPr>
          <a:xfrm>
            <a:off x="4936399" y="1154075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6" name="Google Shape;136;p22"/>
          <p:cNvSpPr txBox="1">
            <a:spLocks noGrp="1"/>
          </p:cNvSpPr>
          <p:nvPr>
            <p:ph type="subTitle" idx="8"/>
          </p:nvPr>
        </p:nvSpPr>
        <p:spPr>
          <a:xfrm>
            <a:off x="4936399" y="2767300"/>
            <a:ext cx="2967000" cy="52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7" name="Google Shape;137;p22"/>
          <p:cNvSpPr/>
          <p:nvPr/>
        </p:nvSpPr>
        <p:spPr>
          <a:xfrm>
            <a:off x="8793625" y="3760400"/>
            <a:ext cx="98700" cy="1521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3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3"/>
          <p:cNvSpPr txBox="1">
            <a:spLocks noGrp="1"/>
          </p:cNvSpPr>
          <p:nvPr>
            <p:ph type="subTitle" idx="1"/>
          </p:nvPr>
        </p:nvSpPr>
        <p:spPr>
          <a:xfrm>
            <a:off x="800344" y="1811513"/>
            <a:ext cx="24591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3"/>
          <p:cNvSpPr txBox="1">
            <a:spLocks noGrp="1"/>
          </p:cNvSpPr>
          <p:nvPr>
            <p:ph type="subTitle" idx="2"/>
          </p:nvPr>
        </p:nvSpPr>
        <p:spPr>
          <a:xfrm>
            <a:off x="3343876" y="1811513"/>
            <a:ext cx="24591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3"/>
          <p:cNvSpPr txBox="1">
            <a:spLocks noGrp="1"/>
          </p:cNvSpPr>
          <p:nvPr>
            <p:ph type="subTitle" idx="3"/>
          </p:nvPr>
        </p:nvSpPr>
        <p:spPr>
          <a:xfrm>
            <a:off x="5887407" y="1811513"/>
            <a:ext cx="24540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3"/>
          <p:cNvSpPr txBox="1">
            <a:spLocks noGrp="1"/>
          </p:cNvSpPr>
          <p:nvPr>
            <p:ph type="subTitle" idx="4"/>
          </p:nvPr>
        </p:nvSpPr>
        <p:spPr>
          <a:xfrm>
            <a:off x="800219" y="3391025"/>
            <a:ext cx="24591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3"/>
          <p:cNvSpPr txBox="1">
            <a:spLocks noGrp="1"/>
          </p:cNvSpPr>
          <p:nvPr>
            <p:ph type="subTitle" idx="5"/>
          </p:nvPr>
        </p:nvSpPr>
        <p:spPr>
          <a:xfrm>
            <a:off x="3341346" y="3391025"/>
            <a:ext cx="24591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3"/>
          <p:cNvSpPr txBox="1">
            <a:spLocks noGrp="1"/>
          </p:cNvSpPr>
          <p:nvPr>
            <p:ph type="subTitle" idx="6"/>
          </p:nvPr>
        </p:nvSpPr>
        <p:spPr>
          <a:xfrm>
            <a:off x="5887282" y="3391025"/>
            <a:ext cx="2454000" cy="1055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3"/>
          <p:cNvSpPr txBox="1">
            <a:spLocks noGrp="1"/>
          </p:cNvSpPr>
          <p:nvPr>
            <p:ph type="subTitle" idx="7"/>
          </p:nvPr>
        </p:nvSpPr>
        <p:spPr>
          <a:xfrm>
            <a:off x="795076" y="1352875"/>
            <a:ext cx="24591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8" name="Google Shape;148;p23"/>
          <p:cNvSpPr txBox="1">
            <a:spLocks noGrp="1"/>
          </p:cNvSpPr>
          <p:nvPr>
            <p:ph type="subTitle" idx="8"/>
          </p:nvPr>
        </p:nvSpPr>
        <p:spPr>
          <a:xfrm>
            <a:off x="3341355" y="1352875"/>
            <a:ext cx="24591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9" name="Google Shape;149;p23"/>
          <p:cNvSpPr txBox="1">
            <a:spLocks noGrp="1"/>
          </p:cNvSpPr>
          <p:nvPr>
            <p:ph type="subTitle" idx="9"/>
          </p:nvPr>
        </p:nvSpPr>
        <p:spPr>
          <a:xfrm>
            <a:off x="5892433" y="1352875"/>
            <a:ext cx="24540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0" name="Google Shape;150;p23"/>
          <p:cNvSpPr txBox="1">
            <a:spLocks noGrp="1"/>
          </p:cNvSpPr>
          <p:nvPr>
            <p:ph type="subTitle" idx="13"/>
          </p:nvPr>
        </p:nvSpPr>
        <p:spPr>
          <a:xfrm>
            <a:off x="795420" y="2927875"/>
            <a:ext cx="24591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1" name="Google Shape;151;p23"/>
          <p:cNvSpPr txBox="1">
            <a:spLocks noGrp="1"/>
          </p:cNvSpPr>
          <p:nvPr>
            <p:ph type="subTitle" idx="14"/>
          </p:nvPr>
        </p:nvSpPr>
        <p:spPr>
          <a:xfrm>
            <a:off x="3341355" y="2927875"/>
            <a:ext cx="24591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ubTitle" idx="15"/>
          </p:nvPr>
        </p:nvSpPr>
        <p:spPr>
          <a:xfrm>
            <a:off x="5889824" y="2927875"/>
            <a:ext cx="2459100" cy="537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23"/>
          <p:cNvSpPr/>
          <p:nvPr/>
        </p:nvSpPr>
        <p:spPr>
          <a:xfrm>
            <a:off x="0" y="494047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23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4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4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4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4"/>
          <p:cNvSpPr txBox="1">
            <a:spLocks noGrp="1"/>
          </p:cNvSpPr>
          <p:nvPr>
            <p:ph type="title" hasCustomPrompt="1"/>
          </p:nvPr>
        </p:nvSpPr>
        <p:spPr>
          <a:xfrm>
            <a:off x="1564850" y="643073"/>
            <a:ext cx="60144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0" name="Google Shape;160;p24"/>
          <p:cNvSpPr txBox="1">
            <a:spLocks noGrp="1"/>
          </p:cNvSpPr>
          <p:nvPr>
            <p:ph type="subTitle" idx="1"/>
          </p:nvPr>
        </p:nvSpPr>
        <p:spPr>
          <a:xfrm>
            <a:off x="1564850" y="1326150"/>
            <a:ext cx="6014400" cy="4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title" idx="2" hasCustomPrompt="1"/>
          </p:nvPr>
        </p:nvSpPr>
        <p:spPr>
          <a:xfrm>
            <a:off x="1564850" y="2015773"/>
            <a:ext cx="60144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2" name="Google Shape;162;p24"/>
          <p:cNvSpPr txBox="1">
            <a:spLocks noGrp="1"/>
          </p:cNvSpPr>
          <p:nvPr>
            <p:ph type="subTitle" idx="3"/>
          </p:nvPr>
        </p:nvSpPr>
        <p:spPr>
          <a:xfrm>
            <a:off x="1564850" y="2698849"/>
            <a:ext cx="6014400" cy="4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4"/>
          <p:cNvSpPr txBox="1">
            <a:spLocks noGrp="1"/>
          </p:cNvSpPr>
          <p:nvPr>
            <p:ph type="title" idx="4" hasCustomPrompt="1"/>
          </p:nvPr>
        </p:nvSpPr>
        <p:spPr>
          <a:xfrm>
            <a:off x="1564850" y="3388472"/>
            <a:ext cx="60144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4" name="Google Shape;164;p24"/>
          <p:cNvSpPr txBox="1">
            <a:spLocks noGrp="1"/>
          </p:cNvSpPr>
          <p:nvPr>
            <p:ph type="subTitle" idx="5"/>
          </p:nvPr>
        </p:nvSpPr>
        <p:spPr>
          <a:xfrm>
            <a:off x="1564850" y="4071549"/>
            <a:ext cx="6014400" cy="4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5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5"/>
          <p:cNvSpPr txBox="1">
            <a:spLocks noGrp="1"/>
          </p:cNvSpPr>
          <p:nvPr>
            <p:ph type="ctrTitle"/>
          </p:nvPr>
        </p:nvSpPr>
        <p:spPr>
          <a:xfrm>
            <a:off x="715100" y="535000"/>
            <a:ext cx="4379400" cy="81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8" name="Google Shape;168;p25"/>
          <p:cNvSpPr txBox="1">
            <a:spLocks noGrp="1"/>
          </p:cNvSpPr>
          <p:nvPr>
            <p:ph type="subTitle" idx="1"/>
          </p:nvPr>
        </p:nvSpPr>
        <p:spPr>
          <a:xfrm>
            <a:off x="715200" y="1394275"/>
            <a:ext cx="4379400" cy="134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9" name="Google Shape;169;p25"/>
          <p:cNvSpPr txBox="1"/>
          <p:nvPr/>
        </p:nvSpPr>
        <p:spPr>
          <a:xfrm>
            <a:off x="715100" y="3563450"/>
            <a:ext cx="4379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000" b="1">
                <a:solidFill>
                  <a:schemeClr val="hlink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/>
              </a:rPr>
              <a:t>Slidesgo</a:t>
            </a:r>
            <a:r>
              <a:rPr lang="en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6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26"/>
          <p:cNvGrpSpPr/>
          <p:nvPr/>
        </p:nvGrpSpPr>
        <p:grpSpPr>
          <a:xfrm flipH="1">
            <a:off x="-1857150" y="-818025"/>
            <a:ext cx="12357100" cy="6257076"/>
            <a:chOff x="-1343750" y="-818025"/>
            <a:chExt cx="12357100" cy="6257076"/>
          </a:xfrm>
        </p:grpSpPr>
        <p:sp>
          <p:nvSpPr>
            <p:cNvPr id="173" name="Google Shape;173;p26"/>
            <p:cNvSpPr/>
            <p:nvPr/>
          </p:nvSpPr>
          <p:spPr>
            <a:xfrm>
              <a:off x="811625" y="4839125"/>
              <a:ext cx="3189000" cy="74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6"/>
            <p:cNvSpPr/>
            <p:nvPr/>
          </p:nvSpPr>
          <p:spPr>
            <a:xfrm>
              <a:off x="6066925" y="217425"/>
              <a:ext cx="3189000" cy="7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75" name="Google Shape;175;p26"/>
            <p:cNvPicPr preferRelativeResize="0"/>
            <p:nvPr/>
          </p:nvPicPr>
          <p:blipFill rotWithShape="1">
            <a:blip r:embed="rId3">
              <a:alphaModFix/>
            </a:blip>
            <a:srcRect l="23224"/>
            <a:stretch/>
          </p:blipFill>
          <p:spPr>
            <a:xfrm>
              <a:off x="8559375" y="1177125"/>
              <a:ext cx="2453974" cy="4261926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76" name="Google Shape;176;p26"/>
            <p:cNvPicPr preferRelativeResize="0"/>
            <p:nvPr/>
          </p:nvPicPr>
          <p:blipFill rotWithShape="1">
            <a:blip r:embed="rId3">
              <a:alphaModFix/>
            </a:blip>
            <a:srcRect l="23222" r="12361"/>
            <a:stretch/>
          </p:blipFill>
          <p:spPr>
            <a:xfrm>
              <a:off x="-1343750" y="-818025"/>
              <a:ext cx="2058900" cy="4261924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77" name="Google Shape;177;p26"/>
            <p:cNvPicPr preferRelativeResize="0"/>
            <p:nvPr/>
          </p:nvPicPr>
          <p:blipFill rotWithShape="1">
            <a:blip r:embed="rId4">
              <a:alphaModFix/>
            </a:blip>
            <a:srcRect t="14317"/>
            <a:stretch/>
          </p:blipFill>
          <p:spPr>
            <a:xfrm>
              <a:off x="8424000" y="134600"/>
              <a:ext cx="1123449" cy="1346276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78" name="Google Shape;178;p26"/>
            <p:cNvPicPr preferRelativeResize="0"/>
            <p:nvPr/>
          </p:nvPicPr>
          <p:blipFill rotWithShape="1">
            <a:blip r:embed="rId5">
              <a:alphaModFix/>
            </a:blip>
            <a:srcRect l="10551" r="21679"/>
            <a:stretch/>
          </p:blipFill>
          <p:spPr>
            <a:xfrm>
              <a:off x="-536425" y="3028775"/>
              <a:ext cx="1123449" cy="1756500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grpSp>
          <p:nvGrpSpPr>
            <p:cNvPr id="179" name="Google Shape;179;p26"/>
            <p:cNvGrpSpPr/>
            <p:nvPr/>
          </p:nvGrpSpPr>
          <p:grpSpPr>
            <a:xfrm rot="212416" flipH="1">
              <a:off x="114761" y="2699214"/>
              <a:ext cx="770952" cy="673321"/>
              <a:chOff x="4318300" y="2960450"/>
              <a:chExt cx="161050" cy="106625"/>
            </a:xfrm>
          </p:grpSpPr>
          <p:sp>
            <p:nvSpPr>
              <p:cNvPr id="180" name="Google Shape;180;p26"/>
              <p:cNvSpPr/>
              <p:nvPr/>
            </p:nvSpPr>
            <p:spPr>
              <a:xfrm>
                <a:off x="4318300" y="2960450"/>
                <a:ext cx="153675" cy="106625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4265" extrusionOk="0">
                    <a:moveTo>
                      <a:pt x="5586" y="1"/>
                    </a:moveTo>
                    <a:lnTo>
                      <a:pt x="3888" y="785"/>
                    </a:lnTo>
                    <a:lnTo>
                      <a:pt x="3205" y="1100"/>
                    </a:lnTo>
                    <a:lnTo>
                      <a:pt x="6146" y="1100"/>
                    </a:lnTo>
                    <a:lnTo>
                      <a:pt x="6126" y="1079"/>
                    </a:lnTo>
                    <a:lnTo>
                      <a:pt x="6106" y="856"/>
                    </a:lnTo>
                    <a:lnTo>
                      <a:pt x="5862" y="663"/>
                    </a:lnTo>
                    <a:lnTo>
                      <a:pt x="5932" y="469"/>
                    </a:lnTo>
                    <a:lnTo>
                      <a:pt x="5719" y="388"/>
                    </a:lnTo>
                    <a:lnTo>
                      <a:pt x="5821" y="235"/>
                    </a:lnTo>
                    <a:lnTo>
                      <a:pt x="5647" y="134"/>
                    </a:lnTo>
                    <a:lnTo>
                      <a:pt x="5586" y="1"/>
                    </a:lnTo>
                    <a:close/>
                    <a:moveTo>
                      <a:pt x="1547" y="1863"/>
                    </a:moveTo>
                    <a:lnTo>
                      <a:pt x="1" y="2585"/>
                    </a:lnTo>
                    <a:lnTo>
                      <a:pt x="62" y="2718"/>
                    </a:lnTo>
                    <a:lnTo>
                      <a:pt x="21" y="2911"/>
                    </a:lnTo>
                    <a:lnTo>
                      <a:pt x="214" y="2931"/>
                    </a:lnTo>
                    <a:lnTo>
                      <a:pt x="133" y="3145"/>
                    </a:lnTo>
                    <a:lnTo>
                      <a:pt x="326" y="3216"/>
                    </a:lnTo>
                    <a:lnTo>
                      <a:pt x="316" y="3532"/>
                    </a:lnTo>
                    <a:lnTo>
                      <a:pt x="479" y="3695"/>
                    </a:lnTo>
                    <a:lnTo>
                      <a:pt x="479" y="3888"/>
                    </a:lnTo>
                    <a:lnTo>
                      <a:pt x="632" y="4000"/>
                    </a:lnTo>
                    <a:lnTo>
                      <a:pt x="652" y="4265"/>
                    </a:lnTo>
                    <a:lnTo>
                      <a:pt x="1547" y="3847"/>
                    </a:lnTo>
                    <a:lnTo>
                      <a:pt x="1547" y="1863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6"/>
              <p:cNvSpPr/>
              <p:nvPr/>
            </p:nvSpPr>
            <p:spPr>
              <a:xfrm>
                <a:off x="4356975" y="2987925"/>
                <a:ext cx="122375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4895" h="2749" extrusionOk="0">
                    <a:moveTo>
                      <a:pt x="1658" y="1"/>
                    </a:moveTo>
                    <a:lnTo>
                      <a:pt x="153" y="703"/>
                    </a:lnTo>
                    <a:lnTo>
                      <a:pt x="0" y="764"/>
                    </a:lnTo>
                    <a:lnTo>
                      <a:pt x="0" y="2748"/>
                    </a:lnTo>
                    <a:lnTo>
                      <a:pt x="905" y="2331"/>
                    </a:lnTo>
                    <a:lnTo>
                      <a:pt x="3094" y="1314"/>
                    </a:lnTo>
                    <a:lnTo>
                      <a:pt x="4894" y="479"/>
                    </a:lnTo>
                    <a:lnTo>
                      <a:pt x="4701" y="296"/>
                    </a:lnTo>
                    <a:lnTo>
                      <a:pt x="4722" y="113"/>
                    </a:lnTo>
                    <a:lnTo>
                      <a:pt x="4599" y="1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2" name="Google Shape;182;p26"/>
            <p:cNvGrpSpPr/>
            <p:nvPr/>
          </p:nvGrpSpPr>
          <p:grpSpPr>
            <a:xfrm rot="212416" flipH="1">
              <a:off x="8205936" y="1040889"/>
              <a:ext cx="770952" cy="673321"/>
              <a:chOff x="4318300" y="2960450"/>
              <a:chExt cx="161050" cy="106625"/>
            </a:xfrm>
          </p:grpSpPr>
          <p:sp>
            <p:nvSpPr>
              <p:cNvPr id="183" name="Google Shape;183;p26"/>
              <p:cNvSpPr/>
              <p:nvPr/>
            </p:nvSpPr>
            <p:spPr>
              <a:xfrm>
                <a:off x="4318300" y="2960450"/>
                <a:ext cx="153675" cy="106625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4265" extrusionOk="0">
                    <a:moveTo>
                      <a:pt x="5586" y="1"/>
                    </a:moveTo>
                    <a:lnTo>
                      <a:pt x="3888" y="785"/>
                    </a:lnTo>
                    <a:lnTo>
                      <a:pt x="3205" y="1100"/>
                    </a:lnTo>
                    <a:lnTo>
                      <a:pt x="6146" y="1100"/>
                    </a:lnTo>
                    <a:lnTo>
                      <a:pt x="6126" y="1079"/>
                    </a:lnTo>
                    <a:lnTo>
                      <a:pt x="6106" y="856"/>
                    </a:lnTo>
                    <a:lnTo>
                      <a:pt x="5862" y="663"/>
                    </a:lnTo>
                    <a:lnTo>
                      <a:pt x="5932" y="469"/>
                    </a:lnTo>
                    <a:lnTo>
                      <a:pt x="5719" y="388"/>
                    </a:lnTo>
                    <a:lnTo>
                      <a:pt x="5821" y="235"/>
                    </a:lnTo>
                    <a:lnTo>
                      <a:pt x="5647" y="134"/>
                    </a:lnTo>
                    <a:lnTo>
                      <a:pt x="5586" y="1"/>
                    </a:lnTo>
                    <a:close/>
                    <a:moveTo>
                      <a:pt x="1547" y="1863"/>
                    </a:moveTo>
                    <a:lnTo>
                      <a:pt x="1" y="2585"/>
                    </a:lnTo>
                    <a:lnTo>
                      <a:pt x="62" y="2718"/>
                    </a:lnTo>
                    <a:lnTo>
                      <a:pt x="21" y="2911"/>
                    </a:lnTo>
                    <a:lnTo>
                      <a:pt x="214" y="2931"/>
                    </a:lnTo>
                    <a:lnTo>
                      <a:pt x="133" y="3145"/>
                    </a:lnTo>
                    <a:lnTo>
                      <a:pt x="326" y="3216"/>
                    </a:lnTo>
                    <a:lnTo>
                      <a:pt x="316" y="3532"/>
                    </a:lnTo>
                    <a:lnTo>
                      <a:pt x="479" y="3695"/>
                    </a:lnTo>
                    <a:lnTo>
                      <a:pt x="479" y="3888"/>
                    </a:lnTo>
                    <a:lnTo>
                      <a:pt x="632" y="4000"/>
                    </a:lnTo>
                    <a:lnTo>
                      <a:pt x="652" y="4265"/>
                    </a:lnTo>
                    <a:lnTo>
                      <a:pt x="1547" y="3847"/>
                    </a:lnTo>
                    <a:lnTo>
                      <a:pt x="1547" y="1863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6"/>
              <p:cNvSpPr/>
              <p:nvPr/>
            </p:nvSpPr>
            <p:spPr>
              <a:xfrm>
                <a:off x="4356975" y="2987925"/>
                <a:ext cx="122375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4895" h="2749" extrusionOk="0">
                    <a:moveTo>
                      <a:pt x="1658" y="1"/>
                    </a:moveTo>
                    <a:lnTo>
                      <a:pt x="153" y="703"/>
                    </a:lnTo>
                    <a:lnTo>
                      <a:pt x="0" y="764"/>
                    </a:lnTo>
                    <a:lnTo>
                      <a:pt x="0" y="2748"/>
                    </a:lnTo>
                    <a:lnTo>
                      <a:pt x="905" y="2331"/>
                    </a:lnTo>
                    <a:lnTo>
                      <a:pt x="3094" y="1314"/>
                    </a:lnTo>
                    <a:lnTo>
                      <a:pt x="4894" y="479"/>
                    </a:lnTo>
                    <a:lnTo>
                      <a:pt x="4701" y="296"/>
                    </a:lnTo>
                    <a:lnTo>
                      <a:pt x="4722" y="113"/>
                    </a:lnTo>
                    <a:lnTo>
                      <a:pt x="4599" y="1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5" name="Google Shape;185;p26"/>
            <p:cNvSpPr/>
            <p:nvPr/>
          </p:nvSpPr>
          <p:spPr>
            <a:xfrm>
              <a:off x="297025" y="4471200"/>
              <a:ext cx="672300" cy="672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6"/>
            <p:cNvSpPr/>
            <p:nvPr/>
          </p:nvSpPr>
          <p:spPr>
            <a:xfrm>
              <a:off x="8150500" y="52000"/>
              <a:ext cx="483000" cy="483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7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9" name="Google Shape;189;p27"/>
          <p:cNvGrpSpPr/>
          <p:nvPr/>
        </p:nvGrpSpPr>
        <p:grpSpPr>
          <a:xfrm flipH="1">
            <a:off x="-1843625" y="-184647"/>
            <a:ext cx="12357100" cy="5660822"/>
            <a:chOff x="-1343750" y="-184647"/>
            <a:chExt cx="12357100" cy="5660822"/>
          </a:xfrm>
        </p:grpSpPr>
        <p:sp>
          <p:nvSpPr>
            <p:cNvPr id="190" name="Google Shape;190;p27"/>
            <p:cNvSpPr/>
            <p:nvPr/>
          </p:nvSpPr>
          <p:spPr>
            <a:xfrm>
              <a:off x="0" y="4940475"/>
              <a:ext cx="3189000" cy="747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6066925" y="217425"/>
              <a:ext cx="3189000" cy="747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92" name="Google Shape;192;p27"/>
            <p:cNvPicPr preferRelativeResize="0"/>
            <p:nvPr/>
          </p:nvPicPr>
          <p:blipFill rotWithShape="1">
            <a:blip r:embed="rId3">
              <a:alphaModFix/>
            </a:blip>
            <a:srcRect l="11615" r="11615"/>
            <a:stretch/>
          </p:blipFill>
          <p:spPr>
            <a:xfrm>
              <a:off x="8559375" y="1177125"/>
              <a:ext cx="2453974" cy="4261926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93" name="Google Shape;193;p27"/>
            <p:cNvPicPr preferRelativeResize="0"/>
            <p:nvPr/>
          </p:nvPicPr>
          <p:blipFill rotWithShape="1">
            <a:blip r:embed="rId3">
              <a:alphaModFix/>
            </a:blip>
            <a:srcRect l="17797" r="17790"/>
            <a:stretch/>
          </p:blipFill>
          <p:spPr>
            <a:xfrm>
              <a:off x="-1343750" y="292125"/>
              <a:ext cx="2058900" cy="4261924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94" name="Google Shape;194;p27"/>
            <p:cNvPicPr preferRelativeResize="0"/>
            <p:nvPr/>
          </p:nvPicPr>
          <p:blipFill rotWithShape="1">
            <a:blip r:embed="rId4">
              <a:alphaModFix/>
            </a:blip>
            <a:srcRect t="14317"/>
            <a:stretch/>
          </p:blipFill>
          <p:spPr>
            <a:xfrm>
              <a:off x="-536650" y="3668900"/>
              <a:ext cx="1123449" cy="1346276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95" name="Google Shape;195;p27"/>
            <p:cNvPicPr preferRelativeResize="0"/>
            <p:nvPr/>
          </p:nvPicPr>
          <p:blipFill rotWithShape="1">
            <a:blip r:embed="rId5">
              <a:alphaModFix/>
            </a:blip>
            <a:srcRect l="13816" r="13809"/>
            <a:stretch/>
          </p:blipFill>
          <p:spPr>
            <a:xfrm>
              <a:off x="7933975" y="123975"/>
              <a:ext cx="1123450" cy="1756500"/>
            </a:xfrm>
            <a:prstGeom prst="rect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grpSp>
          <p:nvGrpSpPr>
            <p:cNvPr id="196" name="Google Shape;196;p27"/>
            <p:cNvGrpSpPr/>
            <p:nvPr/>
          </p:nvGrpSpPr>
          <p:grpSpPr>
            <a:xfrm rot="212416" flipH="1">
              <a:off x="97211" y="3286914"/>
              <a:ext cx="770952" cy="673321"/>
              <a:chOff x="4314379" y="3053510"/>
              <a:chExt cx="161050" cy="106625"/>
            </a:xfrm>
          </p:grpSpPr>
          <p:sp>
            <p:nvSpPr>
              <p:cNvPr id="197" name="Google Shape;197;p27"/>
              <p:cNvSpPr/>
              <p:nvPr/>
            </p:nvSpPr>
            <p:spPr>
              <a:xfrm>
                <a:off x="4314379" y="3053510"/>
                <a:ext cx="153675" cy="106625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4265" extrusionOk="0">
                    <a:moveTo>
                      <a:pt x="5586" y="1"/>
                    </a:moveTo>
                    <a:lnTo>
                      <a:pt x="3888" y="785"/>
                    </a:lnTo>
                    <a:lnTo>
                      <a:pt x="3205" y="1100"/>
                    </a:lnTo>
                    <a:lnTo>
                      <a:pt x="6146" y="1100"/>
                    </a:lnTo>
                    <a:lnTo>
                      <a:pt x="6126" y="1079"/>
                    </a:lnTo>
                    <a:lnTo>
                      <a:pt x="6106" y="856"/>
                    </a:lnTo>
                    <a:lnTo>
                      <a:pt x="5862" y="663"/>
                    </a:lnTo>
                    <a:lnTo>
                      <a:pt x="5932" y="469"/>
                    </a:lnTo>
                    <a:lnTo>
                      <a:pt x="5719" y="388"/>
                    </a:lnTo>
                    <a:lnTo>
                      <a:pt x="5821" y="235"/>
                    </a:lnTo>
                    <a:lnTo>
                      <a:pt x="5647" y="134"/>
                    </a:lnTo>
                    <a:lnTo>
                      <a:pt x="5586" y="1"/>
                    </a:lnTo>
                    <a:close/>
                    <a:moveTo>
                      <a:pt x="1547" y="1863"/>
                    </a:moveTo>
                    <a:lnTo>
                      <a:pt x="1" y="2585"/>
                    </a:lnTo>
                    <a:lnTo>
                      <a:pt x="62" y="2718"/>
                    </a:lnTo>
                    <a:lnTo>
                      <a:pt x="21" y="2911"/>
                    </a:lnTo>
                    <a:lnTo>
                      <a:pt x="214" y="2931"/>
                    </a:lnTo>
                    <a:lnTo>
                      <a:pt x="133" y="3145"/>
                    </a:lnTo>
                    <a:lnTo>
                      <a:pt x="326" y="3216"/>
                    </a:lnTo>
                    <a:lnTo>
                      <a:pt x="316" y="3532"/>
                    </a:lnTo>
                    <a:lnTo>
                      <a:pt x="479" y="3695"/>
                    </a:lnTo>
                    <a:lnTo>
                      <a:pt x="479" y="3888"/>
                    </a:lnTo>
                    <a:lnTo>
                      <a:pt x="632" y="4000"/>
                    </a:lnTo>
                    <a:lnTo>
                      <a:pt x="652" y="4265"/>
                    </a:lnTo>
                    <a:lnTo>
                      <a:pt x="1547" y="3847"/>
                    </a:lnTo>
                    <a:lnTo>
                      <a:pt x="1547" y="1863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7"/>
              <p:cNvSpPr/>
              <p:nvPr/>
            </p:nvSpPr>
            <p:spPr>
              <a:xfrm>
                <a:off x="4353054" y="3080985"/>
                <a:ext cx="122375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4895" h="2749" extrusionOk="0">
                    <a:moveTo>
                      <a:pt x="1658" y="1"/>
                    </a:moveTo>
                    <a:lnTo>
                      <a:pt x="153" y="703"/>
                    </a:lnTo>
                    <a:lnTo>
                      <a:pt x="0" y="764"/>
                    </a:lnTo>
                    <a:lnTo>
                      <a:pt x="0" y="2748"/>
                    </a:lnTo>
                    <a:lnTo>
                      <a:pt x="905" y="2331"/>
                    </a:lnTo>
                    <a:lnTo>
                      <a:pt x="3094" y="1314"/>
                    </a:lnTo>
                    <a:lnTo>
                      <a:pt x="4894" y="479"/>
                    </a:lnTo>
                    <a:lnTo>
                      <a:pt x="4701" y="296"/>
                    </a:lnTo>
                    <a:lnTo>
                      <a:pt x="4722" y="113"/>
                    </a:lnTo>
                    <a:lnTo>
                      <a:pt x="4599" y="1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9" name="Google Shape;199;p27"/>
            <p:cNvGrpSpPr/>
            <p:nvPr/>
          </p:nvGrpSpPr>
          <p:grpSpPr>
            <a:xfrm rot="212416" flipH="1">
              <a:off x="8575361" y="-161486"/>
              <a:ext cx="770952" cy="673321"/>
              <a:chOff x="4256784" y="2766797"/>
              <a:chExt cx="161050" cy="106625"/>
            </a:xfrm>
          </p:grpSpPr>
          <p:sp>
            <p:nvSpPr>
              <p:cNvPr id="200" name="Google Shape;200;p27"/>
              <p:cNvSpPr/>
              <p:nvPr/>
            </p:nvSpPr>
            <p:spPr>
              <a:xfrm>
                <a:off x="4256784" y="2766797"/>
                <a:ext cx="153675" cy="106625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4265" extrusionOk="0">
                    <a:moveTo>
                      <a:pt x="5586" y="1"/>
                    </a:moveTo>
                    <a:lnTo>
                      <a:pt x="3888" y="785"/>
                    </a:lnTo>
                    <a:lnTo>
                      <a:pt x="3205" y="1100"/>
                    </a:lnTo>
                    <a:lnTo>
                      <a:pt x="6146" y="1100"/>
                    </a:lnTo>
                    <a:lnTo>
                      <a:pt x="6126" y="1079"/>
                    </a:lnTo>
                    <a:lnTo>
                      <a:pt x="6106" y="856"/>
                    </a:lnTo>
                    <a:lnTo>
                      <a:pt x="5862" y="663"/>
                    </a:lnTo>
                    <a:lnTo>
                      <a:pt x="5932" y="469"/>
                    </a:lnTo>
                    <a:lnTo>
                      <a:pt x="5719" y="388"/>
                    </a:lnTo>
                    <a:lnTo>
                      <a:pt x="5821" y="235"/>
                    </a:lnTo>
                    <a:lnTo>
                      <a:pt x="5647" y="134"/>
                    </a:lnTo>
                    <a:lnTo>
                      <a:pt x="5586" y="1"/>
                    </a:lnTo>
                    <a:close/>
                    <a:moveTo>
                      <a:pt x="1547" y="1863"/>
                    </a:moveTo>
                    <a:lnTo>
                      <a:pt x="1" y="2585"/>
                    </a:lnTo>
                    <a:lnTo>
                      <a:pt x="62" y="2718"/>
                    </a:lnTo>
                    <a:lnTo>
                      <a:pt x="21" y="2911"/>
                    </a:lnTo>
                    <a:lnTo>
                      <a:pt x="214" y="2931"/>
                    </a:lnTo>
                    <a:lnTo>
                      <a:pt x="133" y="3145"/>
                    </a:lnTo>
                    <a:lnTo>
                      <a:pt x="326" y="3216"/>
                    </a:lnTo>
                    <a:lnTo>
                      <a:pt x="316" y="3532"/>
                    </a:lnTo>
                    <a:lnTo>
                      <a:pt x="479" y="3695"/>
                    </a:lnTo>
                    <a:lnTo>
                      <a:pt x="479" y="3888"/>
                    </a:lnTo>
                    <a:lnTo>
                      <a:pt x="632" y="4000"/>
                    </a:lnTo>
                    <a:lnTo>
                      <a:pt x="652" y="4265"/>
                    </a:lnTo>
                    <a:lnTo>
                      <a:pt x="1547" y="3847"/>
                    </a:lnTo>
                    <a:lnTo>
                      <a:pt x="1547" y="1863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7"/>
              <p:cNvSpPr/>
              <p:nvPr/>
            </p:nvSpPr>
            <p:spPr>
              <a:xfrm>
                <a:off x="4295459" y="2794272"/>
                <a:ext cx="122375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4895" h="2749" extrusionOk="0">
                    <a:moveTo>
                      <a:pt x="1658" y="1"/>
                    </a:moveTo>
                    <a:lnTo>
                      <a:pt x="153" y="703"/>
                    </a:lnTo>
                    <a:lnTo>
                      <a:pt x="0" y="764"/>
                    </a:lnTo>
                    <a:lnTo>
                      <a:pt x="0" y="2748"/>
                    </a:lnTo>
                    <a:lnTo>
                      <a:pt x="905" y="2331"/>
                    </a:lnTo>
                    <a:lnTo>
                      <a:pt x="3094" y="1314"/>
                    </a:lnTo>
                    <a:lnTo>
                      <a:pt x="4894" y="479"/>
                    </a:lnTo>
                    <a:lnTo>
                      <a:pt x="4701" y="296"/>
                    </a:lnTo>
                    <a:lnTo>
                      <a:pt x="4722" y="113"/>
                    </a:lnTo>
                    <a:lnTo>
                      <a:pt x="4599" y="1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2" name="Google Shape;202;p27"/>
            <p:cNvSpPr/>
            <p:nvPr/>
          </p:nvSpPr>
          <p:spPr>
            <a:xfrm>
              <a:off x="378950" y="0"/>
              <a:ext cx="672300" cy="672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7"/>
            <p:cNvSpPr/>
            <p:nvPr/>
          </p:nvSpPr>
          <p:spPr>
            <a:xfrm>
              <a:off x="8283825" y="4532175"/>
              <a:ext cx="483000" cy="4830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4" name="Google Shape;204;p27"/>
            <p:cNvGrpSpPr/>
            <p:nvPr/>
          </p:nvGrpSpPr>
          <p:grpSpPr>
            <a:xfrm rot="-4035931" flipH="1">
              <a:off x="206295" y="4653882"/>
              <a:ext cx="770950" cy="673327"/>
              <a:chOff x="4374842" y="2983689"/>
              <a:chExt cx="161050" cy="106625"/>
            </a:xfrm>
          </p:grpSpPr>
          <p:sp>
            <p:nvSpPr>
              <p:cNvPr id="205" name="Google Shape;205;p27"/>
              <p:cNvSpPr/>
              <p:nvPr/>
            </p:nvSpPr>
            <p:spPr>
              <a:xfrm>
                <a:off x="4374842" y="2983689"/>
                <a:ext cx="153675" cy="106625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4265" extrusionOk="0">
                    <a:moveTo>
                      <a:pt x="5586" y="1"/>
                    </a:moveTo>
                    <a:lnTo>
                      <a:pt x="3888" y="785"/>
                    </a:lnTo>
                    <a:lnTo>
                      <a:pt x="3205" y="1100"/>
                    </a:lnTo>
                    <a:lnTo>
                      <a:pt x="6146" y="1100"/>
                    </a:lnTo>
                    <a:lnTo>
                      <a:pt x="6126" y="1079"/>
                    </a:lnTo>
                    <a:lnTo>
                      <a:pt x="6106" y="856"/>
                    </a:lnTo>
                    <a:lnTo>
                      <a:pt x="5862" y="663"/>
                    </a:lnTo>
                    <a:lnTo>
                      <a:pt x="5932" y="469"/>
                    </a:lnTo>
                    <a:lnTo>
                      <a:pt x="5719" y="388"/>
                    </a:lnTo>
                    <a:lnTo>
                      <a:pt x="5821" y="235"/>
                    </a:lnTo>
                    <a:lnTo>
                      <a:pt x="5647" y="134"/>
                    </a:lnTo>
                    <a:lnTo>
                      <a:pt x="5586" y="1"/>
                    </a:lnTo>
                    <a:close/>
                    <a:moveTo>
                      <a:pt x="1547" y="1863"/>
                    </a:moveTo>
                    <a:lnTo>
                      <a:pt x="1" y="2585"/>
                    </a:lnTo>
                    <a:lnTo>
                      <a:pt x="62" y="2718"/>
                    </a:lnTo>
                    <a:lnTo>
                      <a:pt x="21" y="2911"/>
                    </a:lnTo>
                    <a:lnTo>
                      <a:pt x="214" y="2931"/>
                    </a:lnTo>
                    <a:lnTo>
                      <a:pt x="133" y="3145"/>
                    </a:lnTo>
                    <a:lnTo>
                      <a:pt x="326" y="3216"/>
                    </a:lnTo>
                    <a:lnTo>
                      <a:pt x="316" y="3532"/>
                    </a:lnTo>
                    <a:lnTo>
                      <a:pt x="479" y="3695"/>
                    </a:lnTo>
                    <a:lnTo>
                      <a:pt x="479" y="3888"/>
                    </a:lnTo>
                    <a:lnTo>
                      <a:pt x="632" y="4000"/>
                    </a:lnTo>
                    <a:lnTo>
                      <a:pt x="652" y="4265"/>
                    </a:lnTo>
                    <a:lnTo>
                      <a:pt x="1547" y="3847"/>
                    </a:lnTo>
                    <a:lnTo>
                      <a:pt x="1547" y="1863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7"/>
              <p:cNvSpPr/>
              <p:nvPr/>
            </p:nvSpPr>
            <p:spPr>
              <a:xfrm>
                <a:off x="4413517" y="3011164"/>
                <a:ext cx="122375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4895" h="2749" extrusionOk="0">
                    <a:moveTo>
                      <a:pt x="1658" y="1"/>
                    </a:moveTo>
                    <a:lnTo>
                      <a:pt x="153" y="703"/>
                    </a:lnTo>
                    <a:lnTo>
                      <a:pt x="0" y="764"/>
                    </a:lnTo>
                    <a:lnTo>
                      <a:pt x="0" y="2748"/>
                    </a:lnTo>
                    <a:lnTo>
                      <a:pt x="905" y="2331"/>
                    </a:lnTo>
                    <a:lnTo>
                      <a:pt x="3094" y="1314"/>
                    </a:lnTo>
                    <a:lnTo>
                      <a:pt x="4894" y="479"/>
                    </a:lnTo>
                    <a:lnTo>
                      <a:pt x="4701" y="296"/>
                    </a:lnTo>
                    <a:lnTo>
                      <a:pt x="4722" y="113"/>
                    </a:lnTo>
                    <a:lnTo>
                      <a:pt x="4599" y="1"/>
                    </a:lnTo>
                    <a:close/>
                  </a:path>
                </a:pathLst>
              </a:custGeom>
              <a:solidFill>
                <a:srgbClr val="E4D3C5">
                  <a:alpha val="673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5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 txBox="1">
            <a:spLocks noGrp="1"/>
          </p:cNvSpPr>
          <p:nvPr>
            <p:ph type="subTitle" idx="1"/>
          </p:nvPr>
        </p:nvSpPr>
        <p:spPr>
          <a:xfrm>
            <a:off x="1563600" y="1402850"/>
            <a:ext cx="6016800" cy="46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2"/>
          </p:nvPr>
        </p:nvSpPr>
        <p:spPr>
          <a:xfrm>
            <a:off x="1563600" y="2794425"/>
            <a:ext cx="6016800" cy="46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18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3"/>
          </p:nvPr>
        </p:nvSpPr>
        <p:spPr>
          <a:xfrm>
            <a:off x="1563600" y="1791225"/>
            <a:ext cx="60168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4"/>
          </p:nvPr>
        </p:nvSpPr>
        <p:spPr>
          <a:xfrm>
            <a:off x="1563600" y="3182800"/>
            <a:ext cx="60168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8793625" y="3760400"/>
            <a:ext cx="98700" cy="1521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6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8793625" y="3760400"/>
            <a:ext cx="98700" cy="1521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7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549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720000" y="1547575"/>
            <a:ext cx="4244400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>
            <a:spLocks noGrp="1"/>
          </p:cNvSpPr>
          <p:nvPr>
            <p:ph type="pic" idx="2"/>
          </p:nvPr>
        </p:nvSpPr>
        <p:spPr>
          <a:xfrm>
            <a:off x="5726125" y="202925"/>
            <a:ext cx="3235800" cy="47376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sp>
      <p:sp>
        <p:nvSpPr>
          <p:cNvPr id="40" name="Google Shape;40;p7"/>
          <p:cNvSpPr/>
          <p:nvPr/>
        </p:nvSpPr>
        <p:spPr>
          <a:xfrm>
            <a:off x="-105675" y="4814300"/>
            <a:ext cx="5070000" cy="1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8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715100" y="827475"/>
            <a:ext cx="50766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9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2241425" y="1293100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2241475" y="216860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720000" y="3859100"/>
            <a:ext cx="7704000" cy="7494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1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366338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subTitle" idx="1"/>
          </p:nvPr>
        </p:nvSpPr>
        <p:spPr>
          <a:xfrm>
            <a:off x="1284000" y="3063763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 spd="slow"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jpg"/><Relationship Id="rId5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g"/><Relationship Id="rId5" Type="http://schemas.openxmlformats.org/officeDocument/2006/relationships/image" Target="../media/image12.jp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12.jp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18.jpg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g"/><Relationship Id="rId5" Type="http://schemas.openxmlformats.org/officeDocument/2006/relationships/image" Target="../media/image3.jp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jpg"/><Relationship Id="rId5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9.jpg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12.jpg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jpg"/><Relationship Id="rId5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g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jpg"/><Relationship Id="rId5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jpg"/><Relationship Id="rId5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12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2"/>
          <p:cNvSpPr txBox="1">
            <a:spLocks noGrp="1"/>
          </p:cNvSpPr>
          <p:nvPr>
            <p:ph type="title"/>
          </p:nvPr>
        </p:nvSpPr>
        <p:spPr>
          <a:xfrm>
            <a:off x="720000" y="67131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400" b="1" dirty="0">
                <a:latin typeface="Montserrat Medium" panose="00000600000000000000" pitchFamily="2" charset="-52"/>
              </a:rPr>
              <a:t>МИНИСТЕРСТВО НАУКИ И ВЫСШЕГО ОБРАЗОВАНИЯ</a:t>
            </a:r>
            <a:r>
              <a:rPr lang="ru-RU" sz="1400" dirty="0">
                <a:latin typeface="Montserrat Medium" panose="00000600000000000000" pitchFamily="2" charset="-52"/>
              </a:rPr>
              <a:t/>
            </a:r>
            <a:br>
              <a:rPr lang="ru-RU" sz="1400" dirty="0">
                <a:latin typeface="Montserrat Medium" panose="00000600000000000000" pitchFamily="2" charset="-52"/>
              </a:rPr>
            </a:br>
            <a:r>
              <a:rPr lang="ru-RU" sz="1400" b="1" dirty="0">
                <a:latin typeface="Montserrat Medium" panose="00000600000000000000" pitchFamily="2" charset="-52"/>
              </a:rPr>
              <a:t> </a:t>
            </a:r>
            <a:r>
              <a:rPr lang="ru-RU" sz="1400" dirty="0">
                <a:latin typeface="Montserrat Medium" panose="00000600000000000000" pitchFamily="2" charset="-52"/>
              </a:rPr>
              <a:t>ФГБОУ ВО «Брянский государственный технический университет» (БГТУ)</a:t>
            </a:r>
            <a:br>
              <a:rPr lang="ru-RU" sz="1400" dirty="0">
                <a:latin typeface="Montserrat Medium" panose="00000600000000000000" pitchFamily="2" charset="-52"/>
              </a:rPr>
            </a:br>
            <a:r>
              <a:rPr lang="ru-RU" sz="1400" dirty="0">
                <a:latin typeface="Montserrat Medium" panose="00000600000000000000" pitchFamily="2" charset="-52"/>
              </a:rPr>
              <a:t>Политехнический колледж </a:t>
            </a:r>
            <a:endParaRPr lang="ru-RU" sz="1400" dirty="0">
              <a:effectLst/>
              <a:latin typeface="Montserrat Medium" panose="00000600000000000000" pitchFamily="2" charset="-52"/>
            </a:endParaRPr>
          </a:p>
        </p:txBody>
      </p:sp>
      <p:sp>
        <p:nvSpPr>
          <p:cNvPr id="244" name="Google Shape;244;p32"/>
          <p:cNvSpPr txBox="1"/>
          <p:nvPr/>
        </p:nvSpPr>
        <p:spPr>
          <a:xfrm>
            <a:off x="780353" y="2011089"/>
            <a:ext cx="7594455" cy="980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191919"/>
                </a:solidFill>
                <a:latin typeface="Montserrat SemiBold" panose="00000700000000000000" pitchFamily="2" charset="-52"/>
                <a:ea typeface="Open Sans"/>
                <a:cs typeface="Open Sans"/>
                <a:sym typeface="Open Sans"/>
              </a:rPr>
              <a:t>ВЕРБАЛЬНЫЕ И НЕВЕРБАЛЬНЫЕ СРЕДСТВА ОБЩЕНИЯ</a:t>
            </a:r>
            <a:endParaRPr sz="2800" b="1" dirty="0">
              <a:solidFill>
                <a:srgbClr val="6E6EE3"/>
              </a:solidFill>
              <a:latin typeface="Montserrat SemiBold" panose="00000700000000000000" pitchFamily="2" charset="-52"/>
              <a:ea typeface="Open Sans"/>
              <a:cs typeface="Open Sans"/>
              <a:sym typeface="Open Sans"/>
            </a:endParaRPr>
          </a:p>
        </p:txBody>
      </p:sp>
      <p:pic>
        <p:nvPicPr>
          <p:cNvPr id="247" name="Google Shape;247;p32"/>
          <p:cNvPicPr preferRelativeResize="0"/>
          <p:nvPr/>
        </p:nvPicPr>
        <p:blipFill rotWithShape="1">
          <a:blip r:embed="rId3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48" name="Google Shape;248;p32"/>
          <p:cNvPicPr preferRelativeResize="0"/>
          <p:nvPr/>
        </p:nvPicPr>
        <p:blipFill rotWithShape="1">
          <a:blip r:embed="rId4">
            <a:alphaModFix/>
          </a:blip>
          <a:srcRect t="42775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49" name="Google Shape;249;p32"/>
          <p:cNvSpPr/>
          <p:nvPr/>
        </p:nvSpPr>
        <p:spPr>
          <a:xfrm>
            <a:off x="360675" y="7542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32"/>
          <p:cNvSpPr/>
          <p:nvPr/>
        </p:nvSpPr>
        <p:spPr>
          <a:xfrm>
            <a:off x="436245" y="4839125"/>
            <a:ext cx="228219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1" name="Google Shape;251;p32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252" name="Google Shape;252;p3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" name="Google Shape;254;p32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255" name="Google Shape;255;p3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7" name="Google Shape;257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11550" y="24600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258" name="Google Shape;258;p32"/>
          <p:cNvGrpSpPr/>
          <p:nvPr/>
        </p:nvGrpSpPr>
        <p:grpSpPr>
          <a:xfrm rot="-2230191" flipH="1">
            <a:off x="8457465" y="2066101"/>
            <a:ext cx="770944" cy="673321"/>
            <a:chOff x="4318300" y="2960450"/>
            <a:chExt cx="161050" cy="106625"/>
          </a:xfrm>
        </p:grpSpPr>
        <p:sp>
          <p:nvSpPr>
            <p:cNvPr id="259" name="Google Shape;259;p3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1" name="Google Shape;261;p32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2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BA4B260-5FAF-4BE0-8278-56E452806D9B}"/>
              </a:ext>
            </a:extLst>
          </p:cNvPr>
          <p:cNvSpPr txBox="1"/>
          <p:nvPr/>
        </p:nvSpPr>
        <p:spPr>
          <a:xfrm>
            <a:off x="3647360" y="4619108"/>
            <a:ext cx="1849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 Medium" panose="00000600000000000000" pitchFamily="2" charset="-52"/>
              </a:rPr>
              <a:t>г. Брянск , 2024г.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83440" y="4147950"/>
            <a:ext cx="38815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191919"/>
                </a:solidFill>
                <a:latin typeface="Montserrat SemiBold" panose="00000700000000000000" pitchFamily="2" charset="-52"/>
                <a:ea typeface="Open Sans"/>
                <a:cs typeface="Open Sans"/>
              </a:rPr>
              <a:t>Разработал</a:t>
            </a:r>
            <a:r>
              <a:rPr lang="ru-RU" sz="1000" dirty="0" smtClean="0"/>
              <a:t> </a:t>
            </a:r>
            <a:r>
              <a:rPr lang="ru-RU" sz="1000" b="1" dirty="0">
                <a:solidFill>
                  <a:srgbClr val="191919"/>
                </a:solidFill>
                <a:latin typeface="Montserrat SemiBold" panose="00000700000000000000" pitchFamily="2" charset="-52"/>
                <a:ea typeface="Open Sans"/>
                <a:cs typeface="Open Sans"/>
              </a:rPr>
              <a:t>преподаватель психологии: </a:t>
            </a:r>
            <a:r>
              <a:rPr lang="ru-RU" sz="1000" b="1" dirty="0" err="1">
                <a:solidFill>
                  <a:srgbClr val="191919"/>
                </a:solidFill>
                <a:latin typeface="Montserrat SemiBold" panose="00000700000000000000" pitchFamily="2" charset="-52"/>
                <a:ea typeface="Open Sans"/>
                <a:cs typeface="Open Sans"/>
              </a:rPr>
              <a:t>Азаркина</a:t>
            </a:r>
            <a:r>
              <a:rPr lang="ru-RU" sz="1000" b="1" dirty="0">
                <a:solidFill>
                  <a:srgbClr val="191919"/>
                </a:solidFill>
                <a:latin typeface="Montserrat SemiBold" panose="00000700000000000000" pitchFamily="2" charset="-52"/>
                <a:ea typeface="Open Sans"/>
                <a:cs typeface="Open Sans"/>
              </a:rPr>
              <a:t> Л.Г.</a:t>
            </a:r>
            <a:endParaRPr lang="ru-RU" sz="1000" b="1" dirty="0">
              <a:solidFill>
                <a:srgbClr val="191919"/>
              </a:solidFill>
              <a:latin typeface="Montserrat SemiBold" panose="00000700000000000000" pitchFamily="2" charset="-52"/>
              <a:ea typeface="Open Sans"/>
              <a:cs typeface="Open Sans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7"/>
          <p:cNvSpPr txBox="1">
            <a:spLocks noGrp="1"/>
          </p:cNvSpPr>
          <p:nvPr>
            <p:ph type="subTitle" idx="2"/>
          </p:nvPr>
        </p:nvSpPr>
        <p:spPr>
          <a:xfrm>
            <a:off x="1095973" y="2410575"/>
            <a:ext cx="2495953" cy="1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/>
            <a:r>
              <a:rPr lang="ru-RU" dirty="0">
                <a:latin typeface="Montserrat Medium" panose="00000600000000000000" pitchFamily="2" charset="-52"/>
              </a:rPr>
              <a:t>неподготовленную устную речь (беседа, интервью, выступление в дискуссии) и подготовленную устную речь (лекция, доклад, выступление, отчёт);</a:t>
            </a:r>
          </a:p>
        </p:txBody>
      </p:sp>
      <p:sp>
        <p:nvSpPr>
          <p:cNvPr id="381" name="Google Shape;381;p37"/>
          <p:cNvSpPr txBox="1">
            <a:spLocks noGrp="1"/>
          </p:cNvSpPr>
          <p:nvPr>
            <p:ph type="subTitle" idx="4"/>
          </p:nvPr>
        </p:nvSpPr>
        <p:spPr>
          <a:xfrm>
            <a:off x="5552072" y="2410575"/>
            <a:ext cx="2495954" cy="1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/>
            <a:r>
              <a:rPr lang="ru-RU" dirty="0">
                <a:latin typeface="Montserrat Medium" panose="00000600000000000000" pitchFamily="2" charset="-52"/>
              </a:rPr>
              <a:t>диалогическую речь (непосредственный обмен высказываниями между двумя или несколькими лицами) и монологическую речь (вид речи, обращённой к одному или группе слушателей, иногда — к самому себе).</a:t>
            </a:r>
          </a:p>
        </p:txBody>
      </p:sp>
      <p:pic>
        <p:nvPicPr>
          <p:cNvPr id="382" name="Google Shape;382;p37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440788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3" name="Google Shape;383;p37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174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4" name="Google Shape;384;p37"/>
          <p:cNvPicPr preferRelativeResize="0"/>
          <p:nvPr/>
        </p:nvPicPr>
        <p:blipFill rotWithShape="1">
          <a:blip r:embed="rId4">
            <a:alphaModFix/>
          </a:blip>
          <a:srcRect l="29" r="29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5">
            <a:alphaModFix/>
          </a:blip>
          <a:srcRect l="2353" r="2363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86" name="Google Shape;386;p37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387" name="Google Shape;387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p37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390" name="Google Shape;390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37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3" name="Google Shape;393;p37"/>
          <p:cNvPicPr preferRelativeResize="0"/>
          <p:nvPr/>
        </p:nvPicPr>
        <p:blipFill rotWithShape="1">
          <a:blip r:embed="rId6">
            <a:alphaModFix/>
          </a:blip>
          <a:srcRect t="35705" b="35707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94" name="Google Shape;394;p37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395" name="Google Shape;395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37"/>
          <p:cNvSpPr/>
          <p:nvPr/>
        </p:nvSpPr>
        <p:spPr>
          <a:xfrm>
            <a:off x="428750" y="-87500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37"/>
          <p:cNvSpPr/>
          <p:nvPr/>
        </p:nvSpPr>
        <p:spPr>
          <a:xfrm>
            <a:off x="509538" y="3659125"/>
            <a:ext cx="332100" cy="332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9" name="Google Shape;399;p37"/>
          <p:cNvPicPr preferRelativeResize="0"/>
          <p:nvPr/>
        </p:nvPicPr>
        <p:blipFill rotWithShape="1">
          <a:blip r:embed="rId6">
            <a:alphaModFix/>
          </a:blip>
          <a:srcRect t="4299" b="67113"/>
          <a:stretch/>
        </p:blipFill>
        <p:spPr>
          <a:xfrm>
            <a:off x="8150500" y="4375225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00" name="Google Shape;400;p37"/>
          <p:cNvGrpSpPr/>
          <p:nvPr/>
        </p:nvGrpSpPr>
        <p:grpSpPr>
          <a:xfrm rot="-2230191" flipH="1">
            <a:off x="8920590" y="4019451"/>
            <a:ext cx="770944" cy="673321"/>
            <a:chOff x="4318300" y="2960450"/>
            <a:chExt cx="161050" cy="106625"/>
          </a:xfrm>
        </p:grpSpPr>
        <p:sp>
          <p:nvSpPr>
            <p:cNvPr id="401" name="Google Shape;401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" name="Google Shape;403;p37"/>
          <p:cNvGrpSpPr/>
          <p:nvPr/>
        </p:nvGrpSpPr>
        <p:grpSpPr>
          <a:xfrm rot="-4477941" flipH="1">
            <a:off x="7954632" y="4184386"/>
            <a:ext cx="770939" cy="673322"/>
            <a:chOff x="4318300" y="2960450"/>
            <a:chExt cx="161050" cy="106625"/>
          </a:xfrm>
        </p:grpSpPr>
        <p:sp>
          <p:nvSpPr>
            <p:cNvPr id="404" name="Google Shape;404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F015FDD-0833-4BC0-AC88-02CC72D41D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505494">
            <a:off x="5295529" y="894657"/>
            <a:ext cx="1907334" cy="173742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CC8BEA1B-A50E-4CAB-B2D6-535C0CCDE0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3692250">
            <a:off x="1403481" y="-7983"/>
            <a:ext cx="2080008" cy="2767369"/>
          </a:xfrm>
          <a:prstGeom prst="rect">
            <a:avLst/>
          </a:prstGeom>
        </p:spPr>
      </p:pic>
      <p:sp>
        <p:nvSpPr>
          <p:cNvPr id="378" name="Google Shape;378;p37"/>
          <p:cNvSpPr txBox="1">
            <a:spLocks noGrp="1"/>
          </p:cNvSpPr>
          <p:nvPr>
            <p:ph type="title"/>
          </p:nvPr>
        </p:nvSpPr>
        <p:spPr>
          <a:xfrm>
            <a:off x="720000" y="445024"/>
            <a:ext cx="7704000" cy="9868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Montserrat Medium" panose="00000600000000000000" pitchFamily="2" charset="-52"/>
              </a:rPr>
              <a:t>УСТНАЯ РЕЧЬ</a:t>
            </a:r>
            <a:r>
              <a:rPr lang="en-US" dirty="0">
                <a:latin typeface="Montserrat Medium" panose="00000600000000000000" pitchFamily="2" charset="-52"/>
              </a:rPr>
              <a:t/>
            </a:r>
            <a:br>
              <a:rPr lang="en-US" dirty="0">
                <a:latin typeface="Montserrat Medium" panose="00000600000000000000" pitchFamily="2" charset="-52"/>
              </a:rPr>
            </a:br>
            <a:r>
              <a:rPr lang="ru-RU" sz="1800" dirty="0">
                <a:latin typeface="Montserrat Medium" panose="00000600000000000000" pitchFamily="2" charset="-52"/>
              </a:rPr>
              <a:t>делится на</a:t>
            </a:r>
            <a:endParaRPr dirty="0"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ПИСЬМЕННАЯ РЕЧЬ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352" name="Google Shape;352;p36"/>
          <p:cNvSpPr txBox="1">
            <a:spLocks noGrp="1"/>
          </p:cNvSpPr>
          <p:nvPr>
            <p:ph type="subTitle" idx="4"/>
          </p:nvPr>
        </p:nvSpPr>
        <p:spPr>
          <a:xfrm>
            <a:off x="1563600" y="1191440"/>
            <a:ext cx="6016800" cy="2283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/>
            <a:r>
              <a:rPr lang="ru-RU" b="1" dirty="0">
                <a:latin typeface="Montserrat Medium" panose="00000600000000000000" pitchFamily="2" charset="-52"/>
                <a:cs typeface="Times New Roman" pitchFamily="18" charset="0"/>
              </a:rPr>
              <a:t>Письменная речь </a:t>
            </a: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- речь, предназначенная для изображения и изображённая на бумаге (или какой-либо другой поверхности: пергамене, бересте, камне, полотне и т. п.) с помощью специальных графических знаков (знаков письменности). </a:t>
            </a:r>
          </a:p>
          <a:p>
            <a:pPr marL="0" indent="0" algn="just"/>
            <a:endParaRPr lang="ru-RU" dirty="0">
              <a:latin typeface="Montserrat Medium" panose="00000600000000000000" pitchFamily="2" charset="-52"/>
              <a:cs typeface="Times New Roman" pitchFamily="18" charset="0"/>
            </a:endParaRPr>
          </a:p>
          <a:p>
            <a:pPr marL="0" indent="0" algn="just"/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Письменная речь- одна из форм существования языка, противопоставленная устной речи. </a:t>
            </a:r>
            <a:endParaRPr lang="ru-RU" dirty="0">
              <a:latin typeface="Montserrat Medium" panose="00000600000000000000" pitchFamily="2" charset="-52"/>
            </a:endParaRPr>
          </a:p>
          <a:p>
            <a:pPr marL="0" indent="0" algn="just"/>
            <a:endParaRPr lang="ru-RU" dirty="0">
              <a:latin typeface="Montserrat Medium" panose="00000600000000000000" pitchFamily="2" charset="-52"/>
            </a:endParaRPr>
          </a:p>
          <a:p>
            <a:pPr marL="0" indent="0" algn="just"/>
            <a:r>
              <a:rPr lang="ru-RU" b="1" dirty="0">
                <a:latin typeface="Montserrat Medium" panose="00000600000000000000" pitchFamily="2" charset="-52"/>
                <a:cs typeface="Times New Roman" pitchFamily="18" charset="0"/>
              </a:rPr>
              <a:t>Письменная речь </a:t>
            </a: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является вторичной, более поздней по времени возникновения формой существования языка, чем речь устная. В разные периоды истории языка существуют разные виды отношений между Письменной речью  и устной речью.</a:t>
            </a:r>
            <a:r>
              <a:rPr lang="en-US" dirty="0">
                <a:latin typeface="Montserrat Medium" panose="00000600000000000000" pitchFamily="2" charset="-52"/>
                <a:cs typeface="Times New Roman" pitchFamily="18" charset="0"/>
              </a:rPr>
              <a:t> </a:t>
            </a:r>
            <a:endParaRPr lang="ru-RU" dirty="0">
              <a:latin typeface="Montserrat Medium" panose="00000600000000000000" pitchFamily="2" charset="-52"/>
            </a:endParaRPr>
          </a:p>
          <a:p>
            <a:pPr marL="0" indent="0" algn="just"/>
            <a:endParaRPr lang="ru-RU" dirty="0"/>
          </a:p>
        </p:txBody>
      </p:sp>
      <p:pic>
        <p:nvPicPr>
          <p:cNvPr id="353" name="Google Shape;353;p36"/>
          <p:cNvPicPr preferRelativeResize="0"/>
          <p:nvPr/>
        </p:nvPicPr>
        <p:blipFill rotWithShape="1">
          <a:blip r:embed="rId3">
            <a:alphaModFix/>
          </a:blip>
          <a:srcRect l="8820" r="8820"/>
          <a:stretch/>
        </p:blipFill>
        <p:spPr>
          <a:xfrm>
            <a:off x="-1965225" y="535000"/>
            <a:ext cx="2680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54" name="Google Shape;354;p36"/>
          <p:cNvPicPr preferRelativeResize="0"/>
          <p:nvPr/>
        </p:nvPicPr>
        <p:blipFill rotWithShape="1">
          <a:blip r:embed="rId4">
            <a:alphaModFix/>
          </a:blip>
          <a:srcRect t="6680" b="6671"/>
          <a:stretch/>
        </p:blipFill>
        <p:spPr>
          <a:xfrm>
            <a:off x="-185275" y="2174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55" name="Google Shape;355;p36"/>
          <p:cNvPicPr preferRelativeResize="0"/>
          <p:nvPr/>
        </p:nvPicPr>
        <p:blipFill rotWithShape="1">
          <a:blip r:embed="rId5">
            <a:alphaModFix/>
          </a:blip>
          <a:srcRect t="21412" b="21412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56" name="Google Shape;356;p36"/>
          <p:cNvSpPr/>
          <p:nvPr/>
        </p:nvSpPr>
        <p:spPr>
          <a:xfrm>
            <a:off x="434088" y="919850"/>
            <a:ext cx="483000" cy="48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36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8" name="Google Shape;358;p36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359" name="Google Shape;359;p3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" name="Google Shape;361;p36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362" name="Google Shape;362;p3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4" name="Google Shape;364;p36"/>
          <p:cNvPicPr preferRelativeResize="0"/>
          <p:nvPr/>
        </p:nvPicPr>
        <p:blipFill rotWithShape="1">
          <a:blip r:embed="rId3">
            <a:alphaModFix/>
          </a:blip>
          <a:srcRect l="16877" r="16884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65" name="Google Shape;365;p36"/>
          <p:cNvPicPr preferRelativeResize="0"/>
          <p:nvPr/>
        </p:nvPicPr>
        <p:blipFill rotWithShape="1">
          <a:blip r:embed="rId6">
            <a:alphaModFix/>
          </a:blip>
          <a:srcRect l="14438" r="14438"/>
          <a:stretch/>
        </p:blipFill>
        <p:spPr>
          <a:xfrm>
            <a:off x="8611550" y="28383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66" name="Google Shape;366;p36"/>
          <p:cNvGrpSpPr/>
          <p:nvPr/>
        </p:nvGrpSpPr>
        <p:grpSpPr>
          <a:xfrm rot="-2230191" flipH="1">
            <a:off x="8457465" y="2444401"/>
            <a:ext cx="770944" cy="673321"/>
            <a:chOff x="4318300" y="2960450"/>
            <a:chExt cx="161050" cy="106625"/>
          </a:xfrm>
        </p:grpSpPr>
        <p:sp>
          <p:nvSpPr>
            <p:cNvPr id="367" name="Google Shape;367;p3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" name="Google Shape;369;p36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6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0"/>
          <p:cNvSpPr/>
          <p:nvPr/>
        </p:nvSpPr>
        <p:spPr>
          <a:xfrm>
            <a:off x="7135133" y="4837959"/>
            <a:ext cx="347400" cy="35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40"/>
          <p:cNvSpPr txBox="1">
            <a:spLocks noGrp="1"/>
          </p:cNvSpPr>
          <p:nvPr>
            <p:ph type="subTitle" idx="1"/>
          </p:nvPr>
        </p:nvSpPr>
        <p:spPr>
          <a:xfrm>
            <a:off x="1624619" y="873761"/>
            <a:ext cx="5699558" cy="391304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indent="0" algn="just"/>
            <a:r>
              <a:rPr lang="ru-RU" sz="1600" b="1" dirty="0">
                <a:latin typeface="Montserrat Medium" panose="00000600000000000000" pitchFamily="2" charset="-52"/>
                <a:cs typeface="Times New Roman" pitchFamily="18" charset="0"/>
              </a:rPr>
              <a:t>Письменная речь </a:t>
            </a:r>
            <a:r>
              <a:rPr lang="ru-RU" sz="1600" dirty="0">
                <a:latin typeface="Montserrat Medium" panose="00000600000000000000" pitchFamily="2" charset="-52"/>
                <a:cs typeface="Times New Roman" pitchFamily="18" charset="0"/>
              </a:rPr>
              <a:t>-  является вторичной, более поздней по времени возникновения формой существования языка, чем речь устная. В разные периоды истории языка существуют разные виды отношений между Письменной речью  и устной речью.</a:t>
            </a:r>
            <a:r>
              <a:rPr lang="en-US" sz="1600" dirty="0">
                <a:latin typeface="Montserrat Medium" panose="00000600000000000000" pitchFamily="2" charset="-52"/>
                <a:cs typeface="Times New Roman" pitchFamily="18" charset="0"/>
              </a:rPr>
              <a:t> </a:t>
            </a:r>
            <a:endParaRPr lang="ru-RU" sz="1600" dirty="0">
              <a:latin typeface="Montserrat Medium" panose="00000600000000000000" pitchFamily="2" charset="-52"/>
              <a:cs typeface="Times New Roman" pitchFamily="18" charset="0"/>
            </a:endParaRPr>
          </a:p>
          <a:p>
            <a:pPr marL="0" indent="0" algn="just"/>
            <a:endParaRPr lang="ru-RU" sz="1600" dirty="0">
              <a:latin typeface="Montserrat Medium" panose="00000600000000000000" pitchFamily="2" charset="-52"/>
              <a:cs typeface="Times New Roman" pitchFamily="18" charset="0"/>
            </a:endParaRPr>
          </a:p>
          <a:p>
            <a:pPr marL="0" indent="0" algn="just"/>
            <a:r>
              <a:rPr lang="ru-RU" sz="1600" dirty="0">
                <a:latin typeface="Montserrat Medium" panose="00000600000000000000" pitchFamily="2" charset="-52"/>
                <a:cs typeface="Times New Roman" pitchFamily="18" charset="0"/>
              </a:rPr>
              <a:t>Использование письменной речи позволяет дольше обдумывать свою речь, строить её постепенно, исправляя и дополняя, что способствует в конечном итоге выработке и применению более сложных синтаксических конструкций, чем это свойственно устной речи, возникновению других её особенностей. </a:t>
            </a:r>
            <a:endParaRPr lang="ru-RU" sz="1600" dirty="0">
              <a:latin typeface="Montserrat Medium" panose="00000600000000000000" pitchFamily="2" charset="-52"/>
            </a:endParaRPr>
          </a:p>
          <a:p>
            <a:pPr marL="0" indent="0" algn="just"/>
            <a:endParaRPr lang="ru-RU" sz="1600" dirty="0">
              <a:latin typeface="Montserrat Medium" panose="00000600000000000000" pitchFamily="2" charset="-52"/>
            </a:endParaRPr>
          </a:p>
        </p:txBody>
      </p:sp>
      <p:pic>
        <p:nvPicPr>
          <p:cNvPr id="476" name="Google Shape;476;p40"/>
          <p:cNvPicPr preferRelativeResize="0"/>
          <p:nvPr/>
        </p:nvPicPr>
        <p:blipFill rotWithShape="1">
          <a:blip r:embed="rId3">
            <a:alphaModFix/>
          </a:blip>
          <a:srcRect l="8821" r="21170"/>
          <a:stretch/>
        </p:blipFill>
        <p:spPr>
          <a:xfrm>
            <a:off x="7961235" y="535000"/>
            <a:ext cx="2278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7" name="Google Shape;477;p40"/>
          <p:cNvPicPr preferRelativeResize="0"/>
          <p:nvPr/>
        </p:nvPicPr>
        <p:blipFill rotWithShape="1">
          <a:blip r:embed="rId4">
            <a:alphaModFix/>
          </a:blip>
          <a:srcRect t="6680" b="6671"/>
          <a:stretch/>
        </p:blipFill>
        <p:spPr>
          <a:xfrm>
            <a:off x="7571885" y="2174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8" name="Google Shape;478;p40"/>
          <p:cNvPicPr preferRelativeResize="0"/>
          <p:nvPr/>
        </p:nvPicPr>
        <p:blipFill rotWithShape="1">
          <a:blip r:embed="rId5">
            <a:alphaModFix/>
          </a:blip>
          <a:srcRect t="21412" b="21412"/>
          <a:stretch/>
        </p:blipFill>
        <p:spPr>
          <a:xfrm>
            <a:off x="736788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79" name="Google Shape;479;p40"/>
          <p:cNvSpPr/>
          <p:nvPr/>
        </p:nvSpPr>
        <p:spPr>
          <a:xfrm>
            <a:off x="8191248" y="919850"/>
            <a:ext cx="483000" cy="48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40"/>
          <p:cNvSpPr/>
          <p:nvPr/>
        </p:nvSpPr>
        <p:spPr>
          <a:xfrm>
            <a:off x="-2175415" y="383328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1" name="Google Shape;481;p40"/>
          <p:cNvGrpSpPr/>
          <p:nvPr/>
        </p:nvGrpSpPr>
        <p:grpSpPr>
          <a:xfrm rot="212416" flipH="1">
            <a:off x="7809821" y="-135171"/>
            <a:ext cx="770952" cy="673321"/>
            <a:chOff x="4318300" y="2960450"/>
            <a:chExt cx="161050" cy="106625"/>
          </a:xfrm>
        </p:grpSpPr>
        <p:sp>
          <p:nvSpPr>
            <p:cNvPr id="482" name="Google Shape;482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4" name="Google Shape;484;p40"/>
          <p:cNvGrpSpPr/>
          <p:nvPr/>
        </p:nvGrpSpPr>
        <p:grpSpPr>
          <a:xfrm rot="-2230191" flipH="1">
            <a:off x="7738225" y="4158476"/>
            <a:ext cx="770944" cy="673321"/>
            <a:chOff x="4318300" y="2960450"/>
            <a:chExt cx="161050" cy="106625"/>
          </a:xfrm>
        </p:grpSpPr>
        <p:sp>
          <p:nvSpPr>
            <p:cNvPr id="485" name="Google Shape;485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87" name="Google Shape;487;p40"/>
          <p:cNvPicPr preferRelativeResize="0"/>
          <p:nvPr/>
        </p:nvPicPr>
        <p:blipFill rotWithShape="1">
          <a:blip r:embed="rId3">
            <a:alphaModFix/>
          </a:blip>
          <a:srcRect l="16877" r="16884"/>
          <a:stretch/>
        </p:blipFill>
        <p:spPr>
          <a:xfrm>
            <a:off x="-848305" y="-107163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88" name="Google Shape;488;p40"/>
          <p:cNvPicPr preferRelativeResize="0"/>
          <p:nvPr/>
        </p:nvPicPr>
        <p:blipFill rotWithShape="1">
          <a:blip r:embed="rId6">
            <a:alphaModFix/>
          </a:blip>
          <a:srcRect l="14438" r="14438"/>
          <a:stretch/>
        </p:blipFill>
        <p:spPr>
          <a:xfrm>
            <a:off x="-715330" y="288404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89" name="Google Shape;489;p40"/>
          <p:cNvGrpSpPr/>
          <p:nvPr/>
        </p:nvGrpSpPr>
        <p:grpSpPr>
          <a:xfrm rot="-2230191" flipH="1">
            <a:off x="-869415" y="2490121"/>
            <a:ext cx="770944" cy="673321"/>
            <a:chOff x="4318300" y="2960450"/>
            <a:chExt cx="161050" cy="106625"/>
          </a:xfrm>
        </p:grpSpPr>
        <p:sp>
          <p:nvSpPr>
            <p:cNvPr id="490" name="Google Shape;490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40"/>
          <p:cNvSpPr/>
          <p:nvPr/>
        </p:nvSpPr>
        <p:spPr>
          <a:xfrm>
            <a:off x="-854105" y="390147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40"/>
          <p:cNvSpPr/>
          <p:nvPr/>
        </p:nvSpPr>
        <p:spPr>
          <a:xfrm>
            <a:off x="6066925" y="674625"/>
            <a:ext cx="31890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896380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4"/>
          <p:cNvSpPr txBox="1">
            <a:spLocks noGrp="1"/>
          </p:cNvSpPr>
          <p:nvPr>
            <p:ph type="title"/>
          </p:nvPr>
        </p:nvSpPr>
        <p:spPr>
          <a:xfrm>
            <a:off x="113120" y="118815"/>
            <a:ext cx="5076600" cy="200120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600" dirty="0">
                <a:latin typeface="Montserrat Medium" panose="00000600000000000000" pitchFamily="2" charset="-52"/>
              </a:rPr>
              <a:t>«Неправильное употребление слов ведет за собой ошибки в области мысли и потом в практике жизни». </a:t>
            </a:r>
            <a:r>
              <a:rPr lang="en-US" sz="1600" dirty="0">
                <a:latin typeface="Montserrat Medium" panose="00000600000000000000" pitchFamily="2" charset="-52"/>
              </a:rPr>
              <a:t/>
            </a:r>
            <a:br>
              <a:rPr lang="en-US" sz="1600" dirty="0">
                <a:latin typeface="Montserrat Medium" panose="00000600000000000000" pitchFamily="2" charset="-52"/>
              </a:rPr>
            </a:br>
            <a:r>
              <a:rPr lang="en-US" sz="1600" dirty="0">
                <a:latin typeface="Montserrat Medium" panose="00000600000000000000" pitchFamily="2" charset="-52"/>
              </a:rPr>
              <a:t/>
            </a:r>
            <a:br>
              <a:rPr lang="en-US" sz="1600" dirty="0">
                <a:latin typeface="Montserrat Medium" panose="00000600000000000000" pitchFamily="2" charset="-52"/>
              </a:rPr>
            </a:br>
            <a:r>
              <a:rPr lang="en-US" sz="1600" dirty="0">
                <a:latin typeface="Montserrat Medium" panose="00000600000000000000" pitchFamily="2" charset="-52"/>
              </a:rPr>
              <a:t>			</a:t>
            </a:r>
            <a:r>
              <a:rPr lang="ru-RU" sz="1600" dirty="0" err="1">
                <a:latin typeface="Montserrat Medium" panose="00000600000000000000" pitchFamily="2" charset="-52"/>
              </a:rPr>
              <a:t>Д.И.Писарев</a:t>
            </a:r>
            <a:endParaRPr lang="ru-RU" sz="1600" dirty="0">
              <a:latin typeface="Montserrat Medium" panose="00000600000000000000" pitchFamily="2" charset="-52"/>
            </a:endParaRPr>
          </a:p>
        </p:txBody>
      </p:sp>
      <p:sp>
        <p:nvSpPr>
          <p:cNvPr id="587" name="Google Shape;587;p44"/>
          <p:cNvSpPr/>
          <p:nvPr/>
        </p:nvSpPr>
        <p:spPr>
          <a:xfrm flipH="1">
            <a:off x="8548725" y="639250"/>
            <a:ext cx="615000" cy="3256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88" name="Google Shape;588;p44"/>
          <p:cNvPicPr preferRelativeResize="0"/>
          <p:nvPr/>
        </p:nvPicPr>
        <p:blipFill rotWithShape="1">
          <a:blip r:embed="rId3">
            <a:alphaModFix/>
          </a:blip>
          <a:srcRect l="13996" r="14003"/>
          <a:stretch/>
        </p:blipFill>
        <p:spPr>
          <a:xfrm flipH="1">
            <a:off x="6672876" y="754725"/>
            <a:ext cx="2301499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89" name="Google Shape;589;p44"/>
          <p:cNvPicPr preferRelativeResize="0"/>
          <p:nvPr/>
        </p:nvPicPr>
        <p:blipFill rotWithShape="1">
          <a:blip r:embed="rId4">
            <a:alphaModFix/>
          </a:blip>
          <a:srcRect t="17648"/>
          <a:stretch/>
        </p:blipFill>
        <p:spPr>
          <a:xfrm flipH="1">
            <a:off x="5558201" y="383501"/>
            <a:ext cx="171334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90" name="Google Shape;590;p44"/>
          <p:cNvPicPr preferRelativeResize="0"/>
          <p:nvPr/>
        </p:nvPicPr>
        <p:blipFill rotWithShape="1">
          <a:blip r:embed="rId5">
            <a:alphaModFix/>
          </a:blip>
          <a:srcRect l="27623" r="27627"/>
          <a:stretch/>
        </p:blipFill>
        <p:spPr>
          <a:xfrm flipH="1">
            <a:off x="7400975" y="-134975"/>
            <a:ext cx="1713351" cy="25525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91" name="Google Shape;591;p44"/>
          <p:cNvGrpSpPr/>
          <p:nvPr/>
        </p:nvGrpSpPr>
        <p:grpSpPr>
          <a:xfrm rot="4412243">
            <a:off x="7025283" y="2059760"/>
            <a:ext cx="770954" cy="673325"/>
            <a:chOff x="4318300" y="2960450"/>
            <a:chExt cx="161050" cy="106625"/>
          </a:xfrm>
        </p:grpSpPr>
        <p:sp>
          <p:nvSpPr>
            <p:cNvPr id="592" name="Google Shape;592;p4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4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" name="Google Shape;594;p44"/>
          <p:cNvGrpSpPr/>
          <p:nvPr/>
        </p:nvGrpSpPr>
        <p:grpSpPr>
          <a:xfrm rot="6994513">
            <a:off x="7569373" y="4086261"/>
            <a:ext cx="770957" cy="673324"/>
            <a:chOff x="4318300" y="2960450"/>
            <a:chExt cx="161050" cy="106625"/>
          </a:xfrm>
        </p:grpSpPr>
        <p:sp>
          <p:nvSpPr>
            <p:cNvPr id="595" name="Google Shape;595;p4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4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97" name="Google Shape;597;p44"/>
          <p:cNvPicPr preferRelativeResize="0"/>
          <p:nvPr/>
        </p:nvPicPr>
        <p:blipFill rotWithShape="1">
          <a:blip r:embed="rId6">
            <a:alphaModFix/>
          </a:blip>
          <a:srcRect t="31949" b="17496"/>
          <a:stretch/>
        </p:blipFill>
        <p:spPr>
          <a:xfrm flipH="1">
            <a:off x="4089226" y="3968075"/>
            <a:ext cx="3113824" cy="10485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98" name="Google Shape;598;p44"/>
          <p:cNvGrpSpPr/>
          <p:nvPr/>
        </p:nvGrpSpPr>
        <p:grpSpPr>
          <a:xfrm rot="2125966">
            <a:off x="5520564" y="3616613"/>
            <a:ext cx="770960" cy="673325"/>
            <a:chOff x="4318300" y="2960450"/>
            <a:chExt cx="161050" cy="106625"/>
          </a:xfrm>
        </p:grpSpPr>
        <p:sp>
          <p:nvSpPr>
            <p:cNvPr id="599" name="Google Shape;599;p4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4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1" name="Google Shape;601;p44"/>
          <p:cNvSpPr/>
          <p:nvPr/>
        </p:nvSpPr>
        <p:spPr>
          <a:xfrm flipH="1">
            <a:off x="4891990" y="2063795"/>
            <a:ext cx="60462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44"/>
          <p:cNvSpPr/>
          <p:nvPr/>
        </p:nvSpPr>
        <p:spPr>
          <a:xfrm flipH="1">
            <a:off x="5308700" y="15625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44"/>
          <p:cNvSpPr/>
          <p:nvPr/>
        </p:nvSpPr>
        <p:spPr>
          <a:xfrm flipH="1">
            <a:off x="8392550" y="4195725"/>
            <a:ext cx="2248800" cy="129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4"/>
          <p:cNvSpPr/>
          <p:nvPr/>
        </p:nvSpPr>
        <p:spPr>
          <a:xfrm flipH="1">
            <a:off x="8165975" y="39680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5" name="Google Shape;605;p44"/>
          <p:cNvGrpSpPr/>
          <p:nvPr/>
        </p:nvGrpSpPr>
        <p:grpSpPr>
          <a:xfrm rot="2125966">
            <a:off x="6155564" y="26163"/>
            <a:ext cx="770960" cy="673325"/>
            <a:chOff x="4318300" y="2960450"/>
            <a:chExt cx="161050" cy="106625"/>
          </a:xfrm>
        </p:grpSpPr>
        <p:sp>
          <p:nvSpPr>
            <p:cNvPr id="606" name="Google Shape;606;p4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4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3D95351-6D17-429C-B738-BA2E4EFD427E}"/>
              </a:ext>
            </a:extLst>
          </p:cNvPr>
          <p:cNvSpPr txBox="1"/>
          <p:nvPr/>
        </p:nvSpPr>
        <p:spPr>
          <a:xfrm>
            <a:off x="113119" y="2359475"/>
            <a:ext cx="61076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Правильность речи </a:t>
            </a:r>
            <a:r>
              <a:rPr lang="ru-RU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это соблюдение языковых норм современного языка. Говорящие и пишущие с точки зрения нормы оценивают речь как правильную (норма) или неправильную (ошибка). Нормы в современном языке бывают фонетические, лексико-фразеологические, словообразовательные, морфологические, синтаксические, стилистические. </a:t>
            </a:r>
            <a:endParaRPr lang="ru-RU" dirty="0"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8"/>
          <p:cNvSpPr txBox="1">
            <a:spLocks noGrp="1"/>
          </p:cNvSpPr>
          <p:nvPr>
            <p:ph type="title"/>
          </p:nvPr>
        </p:nvSpPr>
        <p:spPr>
          <a:xfrm>
            <a:off x="1296048" y="1100345"/>
            <a:ext cx="6554304" cy="14142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ru-RU" sz="1400" b="1" dirty="0">
                <a:solidFill>
                  <a:prstClr val="black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Эффективность речи –  </a:t>
            </a:r>
            <a:r>
              <a:rPr lang="ru-RU" sz="1400" dirty="0">
                <a:solidFill>
                  <a:prstClr val="black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это свойство речи,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свидетельствующее о том, насколько речь достигла поставленной задачи. </a:t>
            </a:r>
            <a:b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400" b="1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Красота речи </a:t>
            </a: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– это умение говорить красиво, убедительно, умение заинтересовать человека своей речью, ораторские способности</a:t>
            </a:r>
            <a:r>
              <a:rPr lang="en-US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endParaRPr lang="ru-RU" sz="1400" dirty="0">
              <a:solidFill>
                <a:prstClr val="black">
                  <a:lumMod val="85000"/>
                  <a:lumOff val="15000"/>
                </a:prstClr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</p:txBody>
      </p:sp>
      <p:pic>
        <p:nvPicPr>
          <p:cNvPr id="423" name="Google Shape;423;p38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24" name="Google Shape;424;p38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921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25" name="Google Shape;425;p38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26" name="Google Shape;426;p38"/>
          <p:cNvPicPr preferRelativeResize="0"/>
          <p:nvPr/>
        </p:nvPicPr>
        <p:blipFill rotWithShape="1">
          <a:blip r:embed="rId5">
            <a:alphaModFix/>
          </a:blip>
          <a:srcRect l="13816" r="13809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27" name="Google Shape;427;p38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428" name="Google Shape;428;p3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8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431" name="Google Shape;431;p3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3" name="Google Shape;433;p38"/>
          <p:cNvSpPr/>
          <p:nvPr/>
        </p:nvSpPr>
        <p:spPr>
          <a:xfrm>
            <a:off x="378950" y="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38"/>
          <p:cNvSpPr/>
          <p:nvPr/>
        </p:nvSpPr>
        <p:spPr>
          <a:xfrm>
            <a:off x="8283825" y="45321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5" name="Google Shape;435;p38"/>
          <p:cNvGrpSpPr/>
          <p:nvPr/>
        </p:nvGrpSpPr>
        <p:grpSpPr>
          <a:xfrm rot="-4035931" flipH="1">
            <a:off x="175545" y="4347532"/>
            <a:ext cx="770950" cy="673327"/>
            <a:chOff x="4318300" y="2960450"/>
            <a:chExt cx="161050" cy="106625"/>
          </a:xfrm>
        </p:grpSpPr>
        <p:sp>
          <p:nvSpPr>
            <p:cNvPr id="436" name="Google Shape;436;p3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Google Shape;416;p38">
            <a:extLst>
              <a:ext uri="{FF2B5EF4-FFF2-40B4-BE49-F238E27FC236}">
                <a16:creationId xmlns:a16="http://schemas.microsoft.com/office/drawing/2014/main" xmlns="" id="{296FD853-C858-4748-A7CA-FFC533C692F1}"/>
              </a:ext>
            </a:extLst>
          </p:cNvPr>
          <p:cNvSpPr txBox="1">
            <a:spLocks/>
          </p:cNvSpPr>
          <p:nvPr/>
        </p:nvSpPr>
        <p:spPr>
          <a:xfrm>
            <a:off x="1296048" y="2568515"/>
            <a:ext cx="6554304" cy="240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useoModerno Medium"/>
              <a:buNone/>
              <a:defRPr sz="3000" b="0" i="0" u="none" strike="noStrike" cap="none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9pPr>
          </a:lstStyle>
          <a:p>
            <a:pPr algn="just"/>
            <a:r>
              <a:rPr lang="ru-RU" sz="1400" b="1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Ораторское искусство</a:t>
            </a: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–</a:t>
            </a: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это искусство публичного выступления с целью убеждения. Ораторское искусство — это гармоничное сочетание риторики, приёмов актёрского мастерства (подача) и психологических техник.</a:t>
            </a:r>
          </a:p>
          <a:p>
            <a:pPr algn="just"/>
            <a:endParaRPr lang="ru-RU" sz="1400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Уместность речи </a:t>
            </a:r>
            <a:r>
              <a:rPr lang="ru-RU" sz="14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– это </a:t>
            </a:r>
            <a:r>
              <a:rPr lang="ru-RU" sz="14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соответствие содержания речи, ее языковых средств целям и условиям общения. </a:t>
            </a:r>
          </a:p>
          <a:p>
            <a:pPr algn="just"/>
            <a:endParaRPr lang="ru-RU" sz="1400" dirty="0">
              <a:latin typeface="Montserrat Medium" panose="00000600000000000000" pitchFamily="2" charset="-52"/>
            </a:endParaRPr>
          </a:p>
          <a:p>
            <a:pPr algn="just"/>
            <a:endParaRPr lang="ru-RU" sz="1400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9"/>
          <p:cNvSpPr txBox="1">
            <a:spLocks noGrp="1"/>
          </p:cNvSpPr>
          <p:nvPr>
            <p:ph type="title"/>
          </p:nvPr>
        </p:nvSpPr>
        <p:spPr>
          <a:xfrm>
            <a:off x="961740" y="445025"/>
            <a:ext cx="721146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Montserrat Medium" panose="00000600000000000000" pitchFamily="2" charset="-52"/>
              </a:rPr>
              <a:t>ПРАВИЛА ВЕРБАЛЬНОГО ОБЩЕНИЯ</a:t>
            </a:r>
            <a:endParaRPr sz="2400" dirty="0">
              <a:latin typeface="Montserrat Medium" panose="00000600000000000000" pitchFamily="2" charset="-52"/>
            </a:endParaRPr>
          </a:p>
        </p:txBody>
      </p:sp>
      <p:pic>
        <p:nvPicPr>
          <p:cNvPr id="451" name="Google Shape;451;p39"/>
          <p:cNvPicPr preferRelativeResize="0"/>
          <p:nvPr/>
        </p:nvPicPr>
        <p:blipFill rotWithShape="1">
          <a:blip r:embed="rId3">
            <a:alphaModFix/>
          </a:blip>
          <a:srcRect r="17641"/>
          <a:stretch/>
        </p:blipFill>
        <p:spPr>
          <a:xfrm>
            <a:off x="-1965225" y="535000"/>
            <a:ext cx="2680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2" name="Google Shape;452;p39"/>
          <p:cNvPicPr preferRelativeResize="0"/>
          <p:nvPr/>
        </p:nvPicPr>
        <p:blipFill rotWithShape="1">
          <a:blip r:embed="rId4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3" name="Google Shape;453;p39"/>
          <p:cNvPicPr preferRelativeResize="0"/>
          <p:nvPr/>
        </p:nvPicPr>
        <p:blipFill rotWithShape="1">
          <a:blip r:embed="rId5">
            <a:alphaModFix/>
          </a:blip>
          <a:srcRect t="42775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54" name="Google Shape;454;p39"/>
          <p:cNvSpPr/>
          <p:nvPr/>
        </p:nvSpPr>
        <p:spPr>
          <a:xfrm>
            <a:off x="360675" y="7542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39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6" name="Google Shape;456;p39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457" name="Google Shape;457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" name="Google Shape;459;p39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460" name="Google Shape;460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62" name="Google Shape;462;p39"/>
          <p:cNvPicPr preferRelativeResize="0"/>
          <p:nvPr/>
        </p:nvPicPr>
        <p:blipFill rotWithShape="1">
          <a:blip r:embed="rId3">
            <a:alphaModFix/>
          </a:blip>
          <a:srcRect l="16122" r="17639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63" name="Google Shape;463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1550" y="24600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64" name="Google Shape;464;p39"/>
          <p:cNvGrpSpPr/>
          <p:nvPr/>
        </p:nvGrpSpPr>
        <p:grpSpPr>
          <a:xfrm rot="-2230191" flipH="1">
            <a:off x="8457465" y="2066101"/>
            <a:ext cx="770944" cy="673321"/>
            <a:chOff x="4318300" y="2960450"/>
            <a:chExt cx="161050" cy="106625"/>
          </a:xfrm>
        </p:grpSpPr>
        <p:sp>
          <p:nvSpPr>
            <p:cNvPr id="465" name="Google Shape;465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39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9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xmlns="" id="{56896F89-B64B-45CF-8D6C-E3CC40F60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1747" y="1061695"/>
            <a:ext cx="7211453" cy="3308182"/>
          </a:xfrm>
        </p:spPr>
        <p:txBody>
          <a:bodyPr/>
          <a:lstStyle/>
          <a:p>
            <a:pPr marL="0" indent="0" algn="just"/>
            <a:r>
              <a:rPr lang="ru-RU" sz="1400" dirty="0">
                <a:latin typeface="Montserrat Medium" panose="00000600000000000000" pitchFamily="2" charset="-52"/>
              </a:rPr>
              <a:t>В вербальном общении деловой этикет предполагает применение различных психологических приемов. Один из них — «формула поглаживания». Это словесные обороты типа: «Удачи вам!», «Желаю успеха», известные фразы: «Большому кораблю — большое плавание», «Ни пуха, ни пера!» и т.п., произносимые с различными оттенками. Широко применяются такие речевые знаки расположения, как «Салют!», «Нет проблем» и т.п. Но следует избегать таких явно язвительных пожеланий, как «Вашему теляти злого волка поймали».</a:t>
            </a:r>
          </a:p>
          <a:p>
            <a:pPr marL="0" indent="0" algn="just"/>
            <a:endParaRPr lang="ru-RU" sz="1400" dirty="0">
              <a:latin typeface="Montserrat Medium" panose="00000600000000000000" pitchFamily="2" charset="-52"/>
            </a:endParaRPr>
          </a:p>
          <a:p>
            <a:pPr marL="0" indent="0" algn="just"/>
            <a:r>
              <a:rPr lang="ru-RU" sz="1400" dirty="0">
                <a:latin typeface="Montserrat Medium" panose="00000600000000000000" pitchFamily="2" charset="-52"/>
              </a:rPr>
              <a:t>В речевом этикете деловых людей большое значение имеют комплименты (не следует путать с лестью) — приятные слова, выражающие одобрение, положительную оценку деятельности в бизнесе, подчеркивающие вкус в одежде, внешности, сбалансированность поступков партнера, т.е. оценку ума делового партнера.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1"/>
          <p:cNvSpPr txBox="1">
            <a:spLocks noGrp="1"/>
          </p:cNvSpPr>
          <p:nvPr>
            <p:ph type="subTitle" idx="1"/>
          </p:nvPr>
        </p:nvSpPr>
        <p:spPr>
          <a:xfrm>
            <a:off x="1108647" y="617488"/>
            <a:ext cx="6885800" cy="38402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/>
            <a:r>
              <a:rPr lang="ru-RU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Невербальное общение</a:t>
            </a:r>
            <a:r>
              <a:rPr lang="ru-RU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(жестовое общение, язык тела) — это коммуникативное взаимодействие между индивидами без использования слов (передача информации или влияние друг на друга через интонации, жесты, мимику, пантомимику, позы  и т.д.</a:t>
            </a:r>
          </a:p>
          <a:p>
            <a:pPr marL="0" indent="0" algn="just"/>
            <a:r>
              <a:rPr lang="ru-RU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 </a:t>
            </a:r>
          </a:p>
          <a:p>
            <a:pPr marL="0" indent="0" algn="just"/>
            <a:r>
              <a:rPr lang="ru-RU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Инструментом такого «общения» становится тело человека, обладающее широким диапазоном средств и способов передачи информации или обмена ею, которое включает в себя все формы самовыражения человека. </a:t>
            </a:r>
          </a:p>
          <a:p>
            <a:pPr marL="0" indent="0" algn="just"/>
            <a:endParaRPr lang="ru-RU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marL="0" indent="0" algn="just"/>
            <a:r>
              <a:rPr lang="ru-RU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Жест</a:t>
            </a:r>
            <a:r>
              <a:rPr lang="ru-RU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– невербальное средство общения, и уже испокон веков существовали жесты, которые могли понимать все: например, когда отец сыну показывал кулак, сразу становилось понятно, о чем идет речь. </a:t>
            </a:r>
          </a:p>
          <a:p>
            <a:pPr marL="0" indent="0" algn="just"/>
            <a:endParaRPr lang="ru-RU" dirty="0">
              <a:solidFill>
                <a:schemeClr val="tx1"/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marL="0" indent="0" algn="just"/>
            <a:r>
              <a:rPr lang="ru-RU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Жизнь наша развивалась и жесты тоже, сегодня выразить свои эмоции можно самыми разными способами, и вас большинство поймет.</a:t>
            </a:r>
          </a:p>
          <a:p>
            <a:pPr marL="0" indent="0" algn="just"/>
            <a:endParaRPr lang="ru-RU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marL="0" indent="0" algn="just"/>
            <a:endParaRPr lang="ru-RU" dirty="0">
              <a:solidFill>
                <a:schemeClr val="tx1"/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</p:txBody>
      </p:sp>
      <p:pic>
        <p:nvPicPr>
          <p:cNvPr id="507" name="Google Shape;507;p41"/>
          <p:cNvPicPr preferRelativeResize="0"/>
          <p:nvPr/>
        </p:nvPicPr>
        <p:blipFill rotWithShape="1">
          <a:blip r:embed="rId3">
            <a:alphaModFix/>
          </a:blip>
          <a:srcRect l="23224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08" name="Google Shape;508;p41"/>
          <p:cNvPicPr preferRelativeResize="0"/>
          <p:nvPr/>
        </p:nvPicPr>
        <p:blipFill rotWithShape="1">
          <a:blip r:embed="rId3">
            <a:alphaModFix/>
          </a:blip>
          <a:srcRect l="23222" r="12361"/>
          <a:stretch/>
        </p:blipFill>
        <p:spPr>
          <a:xfrm>
            <a:off x="-1343750" y="-8180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09" name="Google Shape;509;p41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10" name="Google Shape;510;p41"/>
          <p:cNvPicPr preferRelativeResize="0"/>
          <p:nvPr/>
        </p:nvPicPr>
        <p:blipFill rotWithShape="1">
          <a:blip r:embed="rId5">
            <a:alphaModFix/>
          </a:blip>
          <a:srcRect l="10551" r="21679"/>
          <a:stretch/>
        </p:blipFill>
        <p:spPr>
          <a:xfrm>
            <a:off x="-536425" y="3028775"/>
            <a:ext cx="1123449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11" name="Google Shape;511;p41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512" name="Google Shape;512;p4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4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41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515" name="Google Shape;515;p4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4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7" name="Google Shape;517;p41"/>
          <p:cNvSpPr/>
          <p:nvPr/>
        </p:nvSpPr>
        <p:spPr>
          <a:xfrm>
            <a:off x="297025" y="447120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1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1" name="Google Shape;731;p47"/>
          <p:cNvPicPr preferRelativeResize="0"/>
          <p:nvPr/>
        </p:nvPicPr>
        <p:blipFill rotWithShape="1">
          <a:blip r:embed="rId3">
            <a:alphaModFix/>
          </a:blip>
          <a:srcRect l="3883" r="3883"/>
          <a:stretch/>
        </p:blipFill>
        <p:spPr>
          <a:xfrm>
            <a:off x="157196" y="153025"/>
            <a:ext cx="3346235" cy="48374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32" name="Google Shape;732;p47"/>
          <p:cNvPicPr preferRelativeResize="0"/>
          <p:nvPr/>
        </p:nvPicPr>
        <p:blipFill rotWithShape="1">
          <a:blip r:embed="rId4">
            <a:alphaModFix/>
          </a:blip>
          <a:srcRect t="50107" b="30819"/>
          <a:stretch/>
        </p:blipFill>
        <p:spPr>
          <a:xfrm>
            <a:off x="3141600" y="3686150"/>
            <a:ext cx="5129149" cy="1304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35" name="Google Shape;735;p47"/>
          <p:cNvPicPr preferRelativeResize="0"/>
          <p:nvPr/>
        </p:nvPicPr>
        <p:blipFill rotWithShape="1">
          <a:blip r:embed="rId5">
            <a:alphaModFix/>
          </a:blip>
          <a:srcRect t="3878" b="7968"/>
          <a:stretch/>
        </p:blipFill>
        <p:spPr>
          <a:xfrm>
            <a:off x="2702525" y="957862"/>
            <a:ext cx="2149699" cy="25265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736" name="Google Shape;736;p47"/>
          <p:cNvGrpSpPr/>
          <p:nvPr/>
        </p:nvGrpSpPr>
        <p:grpSpPr>
          <a:xfrm rot="2125966">
            <a:off x="3627214" y="586863"/>
            <a:ext cx="770960" cy="673325"/>
            <a:chOff x="4318300" y="2960450"/>
            <a:chExt cx="161050" cy="106625"/>
          </a:xfrm>
        </p:grpSpPr>
        <p:sp>
          <p:nvSpPr>
            <p:cNvPr id="737" name="Google Shape;737;p4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4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9" name="Google Shape;739;p47"/>
          <p:cNvGrpSpPr/>
          <p:nvPr/>
        </p:nvGrpSpPr>
        <p:grpSpPr>
          <a:xfrm rot="2125966">
            <a:off x="7450714" y="3315988"/>
            <a:ext cx="770960" cy="673325"/>
            <a:chOff x="4318300" y="2960450"/>
            <a:chExt cx="161050" cy="106625"/>
          </a:xfrm>
        </p:grpSpPr>
        <p:sp>
          <p:nvSpPr>
            <p:cNvPr id="740" name="Google Shape;740;p4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4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2" name="Google Shape;742;p47"/>
          <p:cNvSpPr/>
          <p:nvPr/>
        </p:nvSpPr>
        <p:spPr>
          <a:xfrm>
            <a:off x="4387225" y="1072775"/>
            <a:ext cx="2971500" cy="53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47"/>
          <p:cNvSpPr/>
          <p:nvPr/>
        </p:nvSpPr>
        <p:spPr>
          <a:xfrm>
            <a:off x="2476703" y="3262550"/>
            <a:ext cx="423600" cy="423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6" name="Picture 2" descr="Жест рукой, выражающий разные чувства">
            <a:extLst>
              <a:ext uri="{FF2B5EF4-FFF2-40B4-BE49-F238E27FC236}">
                <a16:creationId xmlns:a16="http://schemas.microsoft.com/office/drawing/2014/main" xmlns="" id="{1AA07B71-A22A-4A8E-A67A-6BBA00D09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004" y="628283"/>
            <a:ext cx="2526575" cy="2526575"/>
          </a:xfrm>
          <a:prstGeom prst="rect">
            <a:avLst/>
          </a:prstGeom>
          <a:noFill/>
          <a:ln w="38100">
            <a:solidFill>
              <a:schemeClr val="lt1"/>
            </a:solidFill>
          </a:ln>
          <a:effectLst>
            <a:outerShdw blurRad="57150" dist="1905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17B312A5-D6B6-4937-86F4-A35F9106B1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0548726"/>
              </p:ext>
            </p:extLst>
          </p:nvPr>
        </p:nvGraphicFramePr>
        <p:xfrm>
          <a:off x="1507459" y="491111"/>
          <a:ext cx="6096000" cy="396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34" name="Google Shape;534;p42"/>
          <p:cNvPicPr preferRelativeResize="0"/>
          <p:nvPr/>
        </p:nvPicPr>
        <p:blipFill rotWithShape="1">
          <a:blip r:embed="rId4">
            <a:alphaModFix/>
          </a:blip>
          <a:srcRect l="8820" r="8820"/>
          <a:stretch/>
        </p:blipFill>
        <p:spPr>
          <a:xfrm>
            <a:off x="-1965225" y="535000"/>
            <a:ext cx="2680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35" name="Google Shape;535;p42"/>
          <p:cNvPicPr preferRelativeResize="0"/>
          <p:nvPr/>
        </p:nvPicPr>
        <p:blipFill rotWithShape="1">
          <a:blip r:embed="rId5">
            <a:alphaModFix/>
          </a:blip>
          <a:srcRect t="6680" b="6671"/>
          <a:stretch/>
        </p:blipFill>
        <p:spPr>
          <a:xfrm>
            <a:off x="-185275" y="2174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36" name="Google Shape;536;p42"/>
          <p:cNvPicPr preferRelativeResize="0"/>
          <p:nvPr/>
        </p:nvPicPr>
        <p:blipFill rotWithShape="1">
          <a:blip r:embed="rId6">
            <a:alphaModFix/>
          </a:blip>
          <a:srcRect t="21412" b="21412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537" name="Google Shape;537;p42"/>
          <p:cNvSpPr/>
          <p:nvPr/>
        </p:nvSpPr>
        <p:spPr>
          <a:xfrm>
            <a:off x="434088" y="919850"/>
            <a:ext cx="483000" cy="48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42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9" name="Google Shape;539;p42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540" name="Google Shape;540;p4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4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2" name="Google Shape;542;p42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543" name="Google Shape;543;p4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4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45" name="Google Shape;545;p42"/>
          <p:cNvPicPr preferRelativeResize="0"/>
          <p:nvPr/>
        </p:nvPicPr>
        <p:blipFill rotWithShape="1">
          <a:blip r:embed="rId4">
            <a:alphaModFix/>
          </a:blip>
          <a:srcRect l="16877" r="16884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46" name="Google Shape;546;p42"/>
          <p:cNvPicPr preferRelativeResize="0"/>
          <p:nvPr/>
        </p:nvPicPr>
        <p:blipFill rotWithShape="1">
          <a:blip r:embed="rId7">
            <a:alphaModFix/>
          </a:blip>
          <a:srcRect l="14438" r="14438"/>
          <a:stretch/>
        </p:blipFill>
        <p:spPr>
          <a:xfrm>
            <a:off x="8611550" y="28383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47" name="Google Shape;547;p42"/>
          <p:cNvGrpSpPr/>
          <p:nvPr/>
        </p:nvGrpSpPr>
        <p:grpSpPr>
          <a:xfrm rot="-2230191" flipH="1">
            <a:off x="8457465" y="2444401"/>
            <a:ext cx="770944" cy="673321"/>
            <a:chOff x="4318300" y="2960450"/>
            <a:chExt cx="161050" cy="106625"/>
          </a:xfrm>
        </p:grpSpPr>
        <p:sp>
          <p:nvSpPr>
            <p:cNvPr id="548" name="Google Shape;548;p42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42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" name="Google Shape;550;p42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42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8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Мимика    </a:t>
            </a:r>
            <a:r>
              <a:rPr lang="ru-RU" sz="20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(от греч. </a:t>
            </a:r>
            <a:r>
              <a:rPr lang="ru-RU" sz="2000" dirty="0" err="1">
                <a:latin typeface="Montserrat Medium" panose="00000600000000000000" pitchFamily="2" charset="-52"/>
                <a:cs typeface="Times New Roman" panose="02020603050405020304" pitchFamily="18" charset="0"/>
              </a:rPr>
              <a:t>mimikos</a:t>
            </a:r>
            <a:r>
              <a:rPr lang="ru-RU" sz="20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— подражательный)</a:t>
            </a:r>
            <a:r>
              <a:rPr lang="ru-RU" sz="28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endParaRPr sz="2000" dirty="0">
              <a:latin typeface="Montserrat Medium" panose="00000600000000000000" pitchFamily="2" charset="-52"/>
            </a:endParaRPr>
          </a:p>
        </p:txBody>
      </p:sp>
      <p:pic>
        <p:nvPicPr>
          <p:cNvPr id="558" name="Google Shape;558;p43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440788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59" name="Google Shape;559;p43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174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60" name="Google Shape;560;p43"/>
          <p:cNvPicPr preferRelativeResize="0"/>
          <p:nvPr/>
        </p:nvPicPr>
        <p:blipFill rotWithShape="1">
          <a:blip r:embed="rId4">
            <a:alphaModFix/>
          </a:blip>
          <a:srcRect l="29" r="29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61" name="Google Shape;561;p43"/>
          <p:cNvPicPr preferRelativeResize="0"/>
          <p:nvPr/>
        </p:nvPicPr>
        <p:blipFill rotWithShape="1">
          <a:blip r:embed="rId5">
            <a:alphaModFix/>
          </a:blip>
          <a:srcRect l="2353" r="2363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62" name="Google Shape;562;p43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563" name="Google Shape;563;p4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4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" name="Google Shape;565;p43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566" name="Google Shape;566;p4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4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8" name="Google Shape;568;p43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9" name="Google Shape;569;p43"/>
          <p:cNvPicPr preferRelativeResize="0"/>
          <p:nvPr/>
        </p:nvPicPr>
        <p:blipFill rotWithShape="1">
          <a:blip r:embed="rId6">
            <a:alphaModFix/>
          </a:blip>
          <a:srcRect t="35705" b="35707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70" name="Google Shape;570;p43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571" name="Google Shape;571;p4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4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3" name="Google Shape;573;p43"/>
          <p:cNvSpPr/>
          <p:nvPr/>
        </p:nvSpPr>
        <p:spPr>
          <a:xfrm>
            <a:off x="428750" y="-87500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43"/>
          <p:cNvSpPr/>
          <p:nvPr/>
        </p:nvSpPr>
        <p:spPr>
          <a:xfrm>
            <a:off x="509538" y="3659125"/>
            <a:ext cx="332100" cy="332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5" name="Google Shape;575;p43"/>
          <p:cNvPicPr preferRelativeResize="0"/>
          <p:nvPr/>
        </p:nvPicPr>
        <p:blipFill rotWithShape="1">
          <a:blip r:embed="rId6">
            <a:alphaModFix/>
          </a:blip>
          <a:srcRect t="4299" b="67113"/>
          <a:stretch/>
        </p:blipFill>
        <p:spPr>
          <a:xfrm>
            <a:off x="8150500" y="4375225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576" name="Google Shape;576;p43"/>
          <p:cNvGrpSpPr/>
          <p:nvPr/>
        </p:nvGrpSpPr>
        <p:grpSpPr>
          <a:xfrm rot="-2230191" flipH="1">
            <a:off x="8920590" y="4019451"/>
            <a:ext cx="770944" cy="673321"/>
            <a:chOff x="4318300" y="2960450"/>
            <a:chExt cx="161050" cy="106625"/>
          </a:xfrm>
        </p:grpSpPr>
        <p:sp>
          <p:nvSpPr>
            <p:cNvPr id="577" name="Google Shape;577;p4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9" name="Google Shape;579;p43"/>
          <p:cNvGrpSpPr/>
          <p:nvPr/>
        </p:nvGrpSpPr>
        <p:grpSpPr>
          <a:xfrm rot="-4477941" flipH="1">
            <a:off x="7954632" y="4184386"/>
            <a:ext cx="770939" cy="673322"/>
            <a:chOff x="4318300" y="2960450"/>
            <a:chExt cx="161050" cy="106625"/>
          </a:xfrm>
        </p:grpSpPr>
        <p:sp>
          <p:nvSpPr>
            <p:cNvPr id="580" name="Google Shape;580;p4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FAE1062-797A-4629-A47F-9DFE4A2F925B}"/>
              </a:ext>
            </a:extLst>
          </p:cNvPr>
          <p:cNvSpPr txBox="1"/>
          <p:nvPr/>
        </p:nvSpPr>
        <p:spPr>
          <a:xfrm>
            <a:off x="1001451" y="1345385"/>
            <a:ext cx="714905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AutoNum type="arabicParenR"/>
            </a:pPr>
            <a:r>
              <a:rPr lang="ru-RU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 выразительные движения лицевых мышц соответственно переживаемым чувствам, эмоциям, настроениям;</a:t>
            </a:r>
          </a:p>
          <a:p>
            <a:pPr algn="just"/>
            <a:endParaRPr lang="ru-RU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2) искусство выражать чувства и мысли движениями мускулов лица и соответствующими жестами. Поэтому мимику </a:t>
            </a:r>
            <a:r>
              <a:rPr lang="ru-RU" dirty="0">
                <a:solidFill>
                  <a:srgbClr val="C00000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называют языком чувств</a:t>
            </a:r>
            <a:r>
              <a:rPr lang="ru-RU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lvl="0" algn="just" defTabSz="457200">
              <a:buClr>
                <a:schemeClr val="accent1"/>
              </a:buClr>
              <a:buSzPct val="115000"/>
              <a:defRPr/>
            </a:pPr>
            <a:r>
              <a:rPr lang="ru-RU" kern="12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Она может выражать радость, гнев, печаль, обиду, внимание и т. д. Если человек радуется, мускулы его лица приходят в движение, все черты кажутся приподнятыми кверху. </a:t>
            </a:r>
          </a:p>
          <a:p>
            <a:pPr lvl="0" algn="just" defTabSz="457200">
              <a:buClr>
                <a:schemeClr val="accent1"/>
              </a:buClr>
              <a:buSzPct val="115000"/>
              <a:defRPr/>
            </a:pPr>
            <a:endParaRPr lang="ru-RU" kern="1200" dirty="0">
              <a:solidFill>
                <a:schemeClr val="tx1"/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lvl="0" algn="just" defTabSz="457200">
              <a:buClr>
                <a:schemeClr val="accent1"/>
              </a:buClr>
              <a:buSzPct val="115000"/>
              <a:defRPr/>
            </a:pPr>
            <a:r>
              <a:rPr lang="ru-RU" kern="12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Чувство гнева выражает нахмуренный лоб, сокращение мышц, сдвигающих брови, пирамидальной мышцы и верхней части круговой мышцы глаза.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1"/>
          <p:cNvSpPr/>
          <p:nvPr/>
        </p:nvSpPr>
        <p:spPr>
          <a:xfrm flipH="1">
            <a:off x="4101420" y="4918300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1"/>
          <p:cNvSpPr/>
          <p:nvPr/>
        </p:nvSpPr>
        <p:spPr>
          <a:xfrm flipH="1">
            <a:off x="5947325" y="639250"/>
            <a:ext cx="615000" cy="3256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1"/>
          <p:cNvSpPr/>
          <p:nvPr/>
        </p:nvSpPr>
        <p:spPr>
          <a:xfrm flipH="1">
            <a:off x="6698975" y="188425"/>
            <a:ext cx="2248800" cy="1292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2" name="Google Shape;22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136675" y="754725"/>
            <a:ext cx="3196425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23" name="Google Shape;223;p31"/>
          <p:cNvPicPr preferRelativeResize="0"/>
          <p:nvPr/>
        </p:nvPicPr>
        <p:blipFill rotWithShape="1">
          <a:blip r:embed="rId4">
            <a:alphaModFix/>
          </a:blip>
          <a:srcRect t="17648"/>
          <a:stretch/>
        </p:blipFill>
        <p:spPr>
          <a:xfrm flipH="1">
            <a:off x="5414325" y="3794951"/>
            <a:ext cx="171334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24" name="Google Shape;224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996724" y="-134975"/>
            <a:ext cx="1713350" cy="25525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225" name="Google Shape;225;p31"/>
          <p:cNvGrpSpPr/>
          <p:nvPr/>
        </p:nvGrpSpPr>
        <p:grpSpPr>
          <a:xfrm rot="4412243">
            <a:off x="7314813" y="2059760"/>
            <a:ext cx="770954" cy="673325"/>
            <a:chOff x="4318300" y="2960450"/>
            <a:chExt cx="161050" cy="106625"/>
          </a:xfrm>
        </p:grpSpPr>
        <p:sp>
          <p:nvSpPr>
            <p:cNvPr id="226" name="Google Shape;226;p3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3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" name="Google Shape;228;p31"/>
          <p:cNvGrpSpPr/>
          <p:nvPr/>
        </p:nvGrpSpPr>
        <p:grpSpPr>
          <a:xfrm rot="6994513">
            <a:off x="6770720" y="4086261"/>
            <a:ext cx="770957" cy="673324"/>
            <a:chOff x="4318300" y="2960450"/>
            <a:chExt cx="161050" cy="106625"/>
          </a:xfrm>
        </p:grpSpPr>
        <p:sp>
          <p:nvSpPr>
            <p:cNvPr id="229" name="Google Shape;229;p3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3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1" name="Google Shape;231;p31"/>
          <p:cNvPicPr preferRelativeResize="0"/>
          <p:nvPr/>
        </p:nvPicPr>
        <p:blipFill rotWithShape="1">
          <a:blip r:embed="rId6">
            <a:alphaModFix/>
          </a:blip>
          <a:srcRect t="28029" b="28024"/>
          <a:stretch/>
        </p:blipFill>
        <p:spPr>
          <a:xfrm flipH="1">
            <a:off x="7908000" y="3420525"/>
            <a:ext cx="230148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232" name="Google Shape;232;p31"/>
          <p:cNvGrpSpPr/>
          <p:nvPr/>
        </p:nvGrpSpPr>
        <p:grpSpPr>
          <a:xfrm rot="21387584">
            <a:off x="9819661" y="3120589"/>
            <a:ext cx="770952" cy="673321"/>
            <a:chOff x="4318300" y="2960450"/>
            <a:chExt cx="161050" cy="106625"/>
          </a:xfrm>
        </p:grpSpPr>
        <p:sp>
          <p:nvSpPr>
            <p:cNvPr id="233" name="Google Shape;233;p3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3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Google Shape;235;p31"/>
          <p:cNvSpPr/>
          <p:nvPr/>
        </p:nvSpPr>
        <p:spPr>
          <a:xfrm flipH="1">
            <a:off x="6914700" y="3531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31"/>
          <p:cNvSpPr/>
          <p:nvPr/>
        </p:nvSpPr>
        <p:spPr>
          <a:xfrm flipH="1">
            <a:off x="6245500" y="1466025"/>
            <a:ext cx="21495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31"/>
          <p:cNvSpPr/>
          <p:nvPr/>
        </p:nvSpPr>
        <p:spPr>
          <a:xfrm flipH="1">
            <a:off x="9113725" y="48715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E6A9BDC-3BF3-4CBE-8D5E-39123EBEB93C}"/>
              </a:ext>
            </a:extLst>
          </p:cNvPr>
          <p:cNvSpPr txBox="1"/>
          <p:nvPr/>
        </p:nvSpPr>
        <p:spPr>
          <a:xfrm>
            <a:off x="457199" y="454584"/>
            <a:ext cx="1996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Montserrat SemiBold" panose="00000700000000000000" pitchFamily="2" charset="-52"/>
              </a:rPr>
              <a:t>СОДЕРЖАНИЕ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31AC64-0500-4C64-91E2-E5272DE5C013}"/>
              </a:ext>
            </a:extLst>
          </p:cNvPr>
          <p:cNvSpPr txBox="1"/>
          <p:nvPr/>
        </p:nvSpPr>
        <p:spPr>
          <a:xfrm>
            <a:off x="457199" y="1269346"/>
            <a:ext cx="425126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AutoNum type="arabicPeriod"/>
            </a:pPr>
            <a:r>
              <a:rPr lang="ru-RU" sz="1600" dirty="0">
                <a:latin typeface="Montserrat Medium" panose="00000600000000000000" pitchFamily="2" charset="-52"/>
              </a:rPr>
              <a:t>Средства общения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sz="1600" dirty="0">
              <a:latin typeface="Montserrat Medium" panose="00000600000000000000" pitchFamily="2" charset="-5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latin typeface="Montserrat Medium" panose="00000600000000000000" pitchFamily="2" charset="-52"/>
              </a:rPr>
              <a:t>1.1. Вербальные средства общения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latin typeface="Montserrat Medium" panose="00000600000000000000" pitchFamily="2" charset="-52"/>
              </a:rPr>
              <a:t>1.2. Невербальные средства общения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sz="1600" dirty="0">
              <a:latin typeface="Montserrat Medium" panose="00000600000000000000" pitchFamily="2" charset="-5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latin typeface="Montserrat Medium" panose="00000600000000000000" pitchFamily="2" charset="-52"/>
              </a:rPr>
              <a:t>2. Правила  общения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sz="1600" dirty="0">
              <a:latin typeface="Montserrat Medium" panose="00000600000000000000" pitchFamily="2" charset="-5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latin typeface="Montserrat Medium" panose="00000600000000000000" pitchFamily="2" charset="-52"/>
              </a:rPr>
              <a:t>2.1 Вербального общения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Montserrat Medium" panose="00000600000000000000" pitchFamily="2" charset="-52"/>
                <a:ea typeface="Calibri" pitchFamily="34" charset="0"/>
                <a:cs typeface="Times New Roman" pitchFamily="18" charset="0"/>
              </a:rPr>
              <a:t>2.2 Невербального общения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sz="1600" dirty="0">
              <a:solidFill>
                <a:schemeClr val="tx1"/>
              </a:solidFill>
              <a:latin typeface="Montserrat Medium" panose="00000600000000000000" pitchFamily="2" charset="-52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dirty="0">
                <a:solidFill>
                  <a:schemeClr val="tx1"/>
                </a:solidFill>
                <a:latin typeface="Montserrat Medium" panose="00000600000000000000" pitchFamily="2" charset="-52"/>
                <a:ea typeface="Calibri" pitchFamily="34" charset="0"/>
                <a:cs typeface="Times New Roman" pitchFamily="18" charset="0"/>
              </a:rPr>
              <a:t>3. Заключение</a:t>
            </a:r>
            <a:endParaRPr lang="ru-RU" sz="1600" dirty="0">
              <a:solidFill>
                <a:schemeClr val="tx1"/>
              </a:solidFill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800" b="1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Пантомимика-</a:t>
            </a:r>
            <a:r>
              <a:rPr lang="ru-RU" sz="18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от греч. </a:t>
            </a:r>
            <a:r>
              <a:rPr lang="ru-RU" sz="1600" dirty="0" err="1">
                <a:latin typeface="Montserrat Medium" panose="00000600000000000000" pitchFamily="2" charset="-52"/>
                <a:cs typeface="Times New Roman" panose="02020603050405020304" pitchFamily="18" charset="0"/>
              </a:rPr>
              <a:t>рantоmimоs</a:t>
            </a:r>
            <a:r>
              <a:rPr lang="ru-RU" sz="16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- все воспроизводящий подражанием. </a:t>
            </a:r>
            <a:endParaRPr lang="ru-RU" sz="1800" dirty="0">
              <a:latin typeface="Montserrat Medium" panose="00000600000000000000" pitchFamily="2" charset="-52"/>
            </a:endParaRPr>
          </a:p>
        </p:txBody>
      </p:sp>
      <p:pic>
        <p:nvPicPr>
          <p:cNvPr id="644" name="Google Shape;644;p45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645" name="Google Shape;645;p45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921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646" name="Google Shape;646;p45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647" name="Google Shape;647;p45"/>
          <p:cNvPicPr preferRelativeResize="0"/>
          <p:nvPr/>
        </p:nvPicPr>
        <p:blipFill rotWithShape="1">
          <a:blip r:embed="rId5">
            <a:alphaModFix/>
          </a:blip>
          <a:srcRect l="13816" r="13809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648" name="Google Shape;648;p45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649" name="Google Shape;649;p4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1" name="Google Shape;651;p45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652" name="Google Shape;652;p4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4" name="Google Shape;654;p45"/>
          <p:cNvSpPr/>
          <p:nvPr/>
        </p:nvSpPr>
        <p:spPr>
          <a:xfrm>
            <a:off x="378950" y="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" name="Google Shape;655;p45"/>
          <p:cNvSpPr/>
          <p:nvPr/>
        </p:nvSpPr>
        <p:spPr>
          <a:xfrm>
            <a:off x="8283825" y="45321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6" name="Google Shape;656;p45"/>
          <p:cNvGrpSpPr/>
          <p:nvPr/>
        </p:nvGrpSpPr>
        <p:grpSpPr>
          <a:xfrm rot="-4035931" flipH="1">
            <a:off x="175545" y="4347532"/>
            <a:ext cx="770950" cy="673327"/>
            <a:chOff x="4318300" y="2960450"/>
            <a:chExt cx="161050" cy="106625"/>
          </a:xfrm>
        </p:grpSpPr>
        <p:sp>
          <p:nvSpPr>
            <p:cNvPr id="657" name="Google Shape;657;p4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81457AE-42A7-4BE6-9D6C-036C153A9CAE}"/>
              </a:ext>
            </a:extLst>
          </p:cNvPr>
          <p:cNvSpPr txBox="1"/>
          <p:nvPr/>
        </p:nvSpPr>
        <p:spPr>
          <a:xfrm>
            <a:off x="1188720" y="1082040"/>
            <a:ext cx="6996344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Выразительные движения. Изменения в походке, жестах, осанке и т. д. с ее помощью передается сообщение о психическом состоянии индивида, его переживаниях. С одной стороны, это искусство пантомимы, то есть сценическое искусство, в котором смысл передается посредством телодвижений, без использования текста и слов. </a:t>
            </a:r>
          </a:p>
          <a:p>
            <a:pPr algn="just"/>
            <a:endParaRPr lang="ru-RU" sz="1300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Второй смысл термина «пантомимика» связан с первым – это выразительные движения человека (или изменения в походке, осанке, жестикуляции), при помощи которых передается сообщение о его психическом состоянии, переживаниях. </a:t>
            </a:r>
          </a:p>
          <a:p>
            <a:pPr algn="just"/>
            <a:endParaRPr lang="ru-RU" sz="1300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/>
            <a:r>
              <a:rPr lang="ru-RU" sz="1300" kern="12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itchFamily="18" charset="0"/>
              </a:rPr>
              <a:t>В каком-то смысле пантомимику можно назвать «телесной мимикой», которая так же индивидуальна, как и мимика. Человеку свойственно замечать проявление пантомимики, особенно если речь идет о близких ему людях, родных, друзьях. Так, мы можем узнать человека по походке или по тому, как он совершает какие-либо действия, которые мы привыкли наблюдать (как поправляет очки и так далее).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Google Shape;770;p48"/>
          <p:cNvPicPr preferRelativeResize="0"/>
          <p:nvPr/>
        </p:nvPicPr>
        <p:blipFill rotWithShape="1">
          <a:blip r:embed="rId3">
            <a:alphaModFix/>
          </a:blip>
          <a:srcRect l="23224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71" name="Google Shape;771;p48"/>
          <p:cNvPicPr preferRelativeResize="0"/>
          <p:nvPr/>
        </p:nvPicPr>
        <p:blipFill rotWithShape="1">
          <a:blip r:embed="rId3">
            <a:alphaModFix/>
          </a:blip>
          <a:srcRect l="23222" r="12361"/>
          <a:stretch/>
        </p:blipFill>
        <p:spPr>
          <a:xfrm>
            <a:off x="-1343750" y="-8180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72" name="Google Shape;772;p48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758" name="Google Shape;758;p48"/>
          <p:cNvGrpSpPr/>
          <p:nvPr/>
        </p:nvGrpSpPr>
        <p:grpSpPr>
          <a:xfrm rot="5002898">
            <a:off x="550732" y="650948"/>
            <a:ext cx="443487" cy="387324"/>
            <a:chOff x="4318300" y="2960450"/>
            <a:chExt cx="161050" cy="106625"/>
          </a:xfrm>
        </p:grpSpPr>
        <p:sp>
          <p:nvSpPr>
            <p:cNvPr id="759" name="Google Shape;759;p4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73" name="Google Shape;773;p48"/>
          <p:cNvPicPr preferRelativeResize="0"/>
          <p:nvPr/>
        </p:nvPicPr>
        <p:blipFill rotWithShape="1">
          <a:blip r:embed="rId5">
            <a:alphaModFix/>
          </a:blip>
          <a:srcRect l="10551" r="21679"/>
          <a:stretch/>
        </p:blipFill>
        <p:spPr>
          <a:xfrm>
            <a:off x="-536425" y="3028775"/>
            <a:ext cx="1123449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774" name="Google Shape;774;p48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775" name="Google Shape;775;p4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7" name="Google Shape;777;p48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778" name="Google Shape;778;p48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8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0" name="Google Shape;780;p48"/>
          <p:cNvSpPr/>
          <p:nvPr/>
        </p:nvSpPr>
        <p:spPr>
          <a:xfrm>
            <a:off x="297025" y="447120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48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C580952-FBBB-4296-A5E0-CF8238D698F2}"/>
              </a:ext>
            </a:extLst>
          </p:cNvPr>
          <p:cNvSpPr txBox="1"/>
          <p:nvPr/>
        </p:nvSpPr>
        <p:spPr>
          <a:xfrm>
            <a:off x="1272958" y="617369"/>
            <a:ext cx="656646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buNone/>
            </a:pPr>
            <a:r>
              <a:rPr lang="ru-RU" sz="18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Поза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(из фр. </a:t>
            </a:r>
            <a:r>
              <a:rPr lang="ru-RU" sz="1800" i="1" dirty="0" err="1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pose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через немецкий, ранее из лат. </a:t>
            </a:r>
            <a:r>
              <a:rPr lang="ru-RU" sz="1800" i="1" dirty="0" err="1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pono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(супин </a:t>
            </a:r>
            <a:r>
              <a:rPr lang="ru-RU" sz="1800" dirty="0" err="1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positum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) «класть, ставить») — положение, принимаемое человеческим телом, положение тела, головы и конечностей по отношению друг к другу.</a:t>
            </a:r>
          </a:p>
          <a:p>
            <a:pPr algn="just" fontAlgn="base">
              <a:buNone/>
            </a:pPr>
            <a:endParaRPr lang="ru-RU" sz="1800" b="1" dirty="0">
              <a:solidFill>
                <a:schemeClr val="tx1"/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Позы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человека очень зримо, наглядно выражают не только и не столько его характер, сколько его внутреннее состояние и намерения на данный момент.</a:t>
            </a:r>
            <a:endParaRPr lang="ru-RU" sz="1800" dirty="0">
              <a:solidFill>
                <a:schemeClr val="tx1"/>
              </a:solidFill>
              <a:latin typeface="Montserrat Medium" panose="00000600000000000000" pitchFamily="2" charset="-52"/>
            </a:endParaRPr>
          </a:p>
          <a:p>
            <a:pPr algn="just" fontAlgn="base">
              <a:buNone/>
            </a:pPr>
            <a:endParaRPr lang="ru-RU" sz="1800" dirty="0">
              <a:solidFill>
                <a:schemeClr val="tx1"/>
              </a:solidFill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kern="12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Психология поз очень увлекательна и имеет непосредственное практическое применение.</a:t>
            </a:r>
          </a:p>
          <a:p>
            <a:pPr algn="just" fontAlgn="base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ПОЗЫ</a:t>
            </a:r>
            <a:endParaRPr dirty="0">
              <a:latin typeface="Montserrat Medium" panose="00000600000000000000" pitchFamily="2" charset="-52"/>
            </a:endParaRPr>
          </a:p>
        </p:txBody>
      </p:sp>
      <p:pic>
        <p:nvPicPr>
          <p:cNvPr id="807" name="Google Shape;807;p49"/>
          <p:cNvPicPr preferRelativeResize="0"/>
          <p:nvPr/>
        </p:nvPicPr>
        <p:blipFill rotWithShape="1">
          <a:blip r:embed="rId3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08" name="Google Shape;808;p49"/>
          <p:cNvPicPr preferRelativeResize="0"/>
          <p:nvPr/>
        </p:nvPicPr>
        <p:blipFill rotWithShape="1">
          <a:blip r:embed="rId4">
            <a:alphaModFix/>
          </a:blip>
          <a:srcRect t="42775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09" name="Google Shape;809;p49"/>
          <p:cNvSpPr/>
          <p:nvPr/>
        </p:nvSpPr>
        <p:spPr>
          <a:xfrm>
            <a:off x="524788" y="396065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810;p49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1" name="Google Shape;811;p49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812" name="Google Shape;812;p4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4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4" name="Google Shape;814;p49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815" name="Google Shape;815;p4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4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17" name="Google Shape;817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11550" y="35727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818" name="Google Shape;818;p49"/>
          <p:cNvGrpSpPr/>
          <p:nvPr/>
        </p:nvGrpSpPr>
        <p:grpSpPr>
          <a:xfrm rot="-2230191" flipH="1">
            <a:off x="8457465" y="-36649"/>
            <a:ext cx="770944" cy="673321"/>
            <a:chOff x="4318300" y="2960450"/>
            <a:chExt cx="161050" cy="106625"/>
          </a:xfrm>
        </p:grpSpPr>
        <p:sp>
          <p:nvSpPr>
            <p:cNvPr id="819" name="Google Shape;819;p4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4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1" name="Google Shape;821;p49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E747904-533A-4DA2-AA22-76DC2D70051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526" b="14435"/>
          <a:stretch/>
        </p:blipFill>
        <p:spPr>
          <a:xfrm>
            <a:off x="1555959" y="1359564"/>
            <a:ext cx="2450521" cy="2500645"/>
          </a:xfrm>
          <a:prstGeom prst="rect">
            <a:avLst/>
          </a:prstGeom>
          <a:ln w="38100">
            <a:solidFill>
              <a:schemeClr val="lt1"/>
            </a:solidFill>
          </a:ln>
          <a:effectLst>
            <a:outerShdw blurRad="57150" dist="1905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76FFA5-9B2C-481B-9769-532F3B236EF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7526" b="14435"/>
          <a:stretch/>
        </p:blipFill>
        <p:spPr>
          <a:xfrm>
            <a:off x="5137520" y="1359563"/>
            <a:ext cx="2450521" cy="2500645"/>
          </a:xfrm>
          <a:prstGeom prst="rect">
            <a:avLst/>
          </a:prstGeom>
          <a:ln w="38100">
            <a:solidFill>
              <a:schemeClr val="lt1"/>
            </a:solidFill>
          </a:ln>
          <a:effectLst>
            <a:outerShdw blurRad="57150" dist="1905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1EC95D-B6CF-4F9D-B0B5-5F235DE8E5B8}"/>
              </a:ext>
            </a:extLst>
          </p:cNvPr>
          <p:cNvSpPr txBox="1"/>
          <p:nvPr/>
        </p:nvSpPr>
        <p:spPr>
          <a:xfrm>
            <a:off x="2181143" y="3960650"/>
            <a:ext cx="1413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 Medium" panose="00000600000000000000" pitchFamily="2" charset="-52"/>
              </a:rPr>
              <a:t>ОТКРЫТЫЕ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3C4312E-59C9-4CEE-AD0D-7CD3B6347AAB}"/>
              </a:ext>
            </a:extLst>
          </p:cNvPr>
          <p:cNvSpPr txBox="1"/>
          <p:nvPr/>
        </p:nvSpPr>
        <p:spPr>
          <a:xfrm>
            <a:off x="5762707" y="3960650"/>
            <a:ext cx="143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 Medium" panose="00000600000000000000" pitchFamily="2" charset="-52"/>
              </a:rPr>
              <a:t>ЗАКРЫТЫЕ</a:t>
            </a: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9"/>
          <p:cNvSpPr txBox="1">
            <a:spLocks noGrp="1"/>
          </p:cNvSpPr>
          <p:nvPr>
            <p:ph type="title"/>
          </p:nvPr>
        </p:nvSpPr>
        <p:spPr>
          <a:xfrm>
            <a:off x="961743" y="656454"/>
            <a:ext cx="721146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Montserrat Medium" panose="00000600000000000000" pitchFamily="2" charset="-52"/>
              </a:rPr>
              <a:t>ОТКРЫТЫЕ ПОЗЫ</a:t>
            </a:r>
            <a:endParaRPr sz="2400" dirty="0">
              <a:latin typeface="Montserrat Medium" panose="00000600000000000000" pitchFamily="2" charset="-52"/>
            </a:endParaRPr>
          </a:p>
        </p:txBody>
      </p:sp>
      <p:pic>
        <p:nvPicPr>
          <p:cNvPr id="451" name="Google Shape;451;p39"/>
          <p:cNvPicPr preferRelativeResize="0"/>
          <p:nvPr/>
        </p:nvPicPr>
        <p:blipFill rotWithShape="1">
          <a:blip r:embed="rId3">
            <a:alphaModFix/>
          </a:blip>
          <a:srcRect r="17641"/>
          <a:stretch/>
        </p:blipFill>
        <p:spPr>
          <a:xfrm>
            <a:off x="-1965225" y="535000"/>
            <a:ext cx="2680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2" name="Google Shape;452;p39"/>
          <p:cNvPicPr preferRelativeResize="0"/>
          <p:nvPr/>
        </p:nvPicPr>
        <p:blipFill rotWithShape="1">
          <a:blip r:embed="rId4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3" name="Google Shape;453;p39"/>
          <p:cNvPicPr preferRelativeResize="0"/>
          <p:nvPr/>
        </p:nvPicPr>
        <p:blipFill rotWithShape="1">
          <a:blip r:embed="rId5">
            <a:alphaModFix/>
          </a:blip>
          <a:srcRect t="42775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54" name="Google Shape;454;p39"/>
          <p:cNvSpPr/>
          <p:nvPr/>
        </p:nvSpPr>
        <p:spPr>
          <a:xfrm>
            <a:off x="360675" y="7542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39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6" name="Google Shape;456;p39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457" name="Google Shape;457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" name="Google Shape;459;p39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460" name="Google Shape;460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62" name="Google Shape;462;p39"/>
          <p:cNvPicPr preferRelativeResize="0"/>
          <p:nvPr/>
        </p:nvPicPr>
        <p:blipFill rotWithShape="1">
          <a:blip r:embed="rId3">
            <a:alphaModFix/>
          </a:blip>
          <a:srcRect l="16122" r="17639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63" name="Google Shape;463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1550" y="24600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64" name="Google Shape;464;p39"/>
          <p:cNvGrpSpPr/>
          <p:nvPr/>
        </p:nvGrpSpPr>
        <p:grpSpPr>
          <a:xfrm rot="-2230191" flipH="1">
            <a:off x="8457465" y="2066101"/>
            <a:ext cx="770944" cy="673321"/>
            <a:chOff x="4318300" y="2960450"/>
            <a:chExt cx="161050" cy="106625"/>
          </a:xfrm>
        </p:grpSpPr>
        <p:sp>
          <p:nvSpPr>
            <p:cNvPr id="465" name="Google Shape;465;p39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9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39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9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xmlns="" id="{56896F89-B64B-45CF-8D6C-E3CC40F60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005" y="1751243"/>
            <a:ext cx="6304935" cy="1931581"/>
          </a:xfrm>
        </p:spPr>
        <p:txBody>
          <a:bodyPr/>
          <a:lstStyle/>
          <a:p>
            <a:pPr marL="0" lvl="0" indent="0" algn="just" defTabSz="457200">
              <a:lnSpc>
                <a:spcPct val="150000"/>
              </a:lnSpc>
              <a:spcAft>
                <a:spcPts val="600"/>
              </a:spcAft>
              <a:buClr>
                <a:schemeClr val="tx2"/>
              </a:buClr>
              <a:buSzPct val="115000"/>
              <a:defRPr/>
            </a:pPr>
            <a:r>
              <a:rPr lang="ru-RU" sz="1400" kern="12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itchFamily="18" charset="0"/>
              </a:rPr>
              <a:t>Человек в открытой позе ведет себя непринужденно, с ним легко общаться. Он в меру расслаблен и в нем нет чрезмерного напряжения. Открытую позу можно распознать по повороту туловища и головы к собеседнику, раскрытым ладоням, свободному положению ног (не скрещены, стопы с полной опорой), мышцы расслаблены, взгляд направлен в лицо собеседника.</a:t>
            </a:r>
          </a:p>
        </p:txBody>
      </p:sp>
    </p:spTree>
    <p:extLst>
      <p:ext uri="{BB962C8B-B14F-4D97-AF65-F5344CB8AC3E}">
        <p14:creationId xmlns:p14="http://schemas.microsoft.com/office/powerpoint/2010/main" val="2293231342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0"/>
          <p:cNvSpPr/>
          <p:nvPr/>
        </p:nvSpPr>
        <p:spPr>
          <a:xfrm>
            <a:off x="7135133" y="4837959"/>
            <a:ext cx="347400" cy="35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40"/>
          <p:cNvSpPr txBox="1">
            <a:spLocks noGrp="1"/>
          </p:cNvSpPr>
          <p:nvPr>
            <p:ph type="subTitle" idx="1"/>
          </p:nvPr>
        </p:nvSpPr>
        <p:spPr>
          <a:xfrm>
            <a:off x="1717694" y="1885556"/>
            <a:ext cx="5699558" cy="183051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indent="0" algn="just">
              <a:lnSpc>
                <a:spcPct val="150000"/>
              </a:lnSpc>
              <a:buClr>
                <a:schemeClr val="tx2"/>
              </a:buClr>
            </a:pPr>
            <a:r>
              <a:rPr lang="ru-RU" sz="16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itchFamily="18" charset="0"/>
              </a:rPr>
              <a:t>Они формируются в качестве защитной реакции, как нежелание продолжить общение, несогласие с высказыванием собеседника. Закрытые позы могут быть разными. Например, человек может скрестить руки за головой и таким образом выразить свое превосходство.</a:t>
            </a:r>
          </a:p>
          <a:p>
            <a:pPr marL="0" indent="0" algn="just"/>
            <a:endParaRPr lang="ru-RU" sz="1600" dirty="0">
              <a:latin typeface="Montserrat Medium" panose="00000600000000000000" pitchFamily="2" charset="-52"/>
            </a:endParaRPr>
          </a:p>
        </p:txBody>
      </p:sp>
      <p:pic>
        <p:nvPicPr>
          <p:cNvPr id="476" name="Google Shape;476;p40"/>
          <p:cNvPicPr preferRelativeResize="0"/>
          <p:nvPr/>
        </p:nvPicPr>
        <p:blipFill rotWithShape="1">
          <a:blip r:embed="rId3">
            <a:alphaModFix/>
          </a:blip>
          <a:srcRect l="8821" r="21170"/>
          <a:stretch/>
        </p:blipFill>
        <p:spPr>
          <a:xfrm>
            <a:off x="7961235" y="535000"/>
            <a:ext cx="2278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7" name="Google Shape;477;p40"/>
          <p:cNvPicPr preferRelativeResize="0"/>
          <p:nvPr/>
        </p:nvPicPr>
        <p:blipFill rotWithShape="1">
          <a:blip r:embed="rId4">
            <a:alphaModFix/>
          </a:blip>
          <a:srcRect t="6680" b="6671"/>
          <a:stretch/>
        </p:blipFill>
        <p:spPr>
          <a:xfrm>
            <a:off x="7571885" y="2174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8" name="Google Shape;478;p40"/>
          <p:cNvPicPr preferRelativeResize="0"/>
          <p:nvPr/>
        </p:nvPicPr>
        <p:blipFill rotWithShape="1">
          <a:blip r:embed="rId5">
            <a:alphaModFix/>
          </a:blip>
          <a:srcRect t="21412" b="21412"/>
          <a:stretch/>
        </p:blipFill>
        <p:spPr>
          <a:xfrm>
            <a:off x="736788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79" name="Google Shape;479;p40"/>
          <p:cNvSpPr/>
          <p:nvPr/>
        </p:nvSpPr>
        <p:spPr>
          <a:xfrm>
            <a:off x="8191248" y="919850"/>
            <a:ext cx="483000" cy="48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40"/>
          <p:cNvSpPr/>
          <p:nvPr/>
        </p:nvSpPr>
        <p:spPr>
          <a:xfrm>
            <a:off x="-2175415" y="383328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1" name="Google Shape;481;p40"/>
          <p:cNvGrpSpPr/>
          <p:nvPr/>
        </p:nvGrpSpPr>
        <p:grpSpPr>
          <a:xfrm rot="212416" flipH="1">
            <a:off x="7809821" y="-135171"/>
            <a:ext cx="770952" cy="673321"/>
            <a:chOff x="4318300" y="2960450"/>
            <a:chExt cx="161050" cy="106625"/>
          </a:xfrm>
        </p:grpSpPr>
        <p:sp>
          <p:nvSpPr>
            <p:cNvPr id="482" name="Google Shape;482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4" name="Google Shape;484;p40"/>
          <p:cNvGrpSpPr/>
          <p:nvPr/>
        </p:nvGrpSpPr>
        <p:grpSpPr>
          <a:xfrm rot="-2230191" flipH="1">
            <a:off x="7738225" y="4158476"/>
            <a:ext cx="770944" cy="673321"/>
            <a:chOff x="4318300" y="2960450"/>
            <a:chExt cx="161050" cy="106625"/>
          </a:xfrm>
        </p:grpSpPr>
        <p:sp>
          <p:nvSpPr>
            <p:cNvPr id="485" name="Google Shape;485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87" name="Google Shape;487;p40"/>
          <p:cNvPicPr preferRelativeResize="0"/>
          <p:nvPr/>
        </p:nvPicPr>
        <p:blipFill rotWithShape="1">
          <a:blip r:embed="rId3">
            <a:alphaModFix/>
          </a:blip>
          <a:srcRect l="16877" r="16884"/>
          <a:stretch/>
        </p:blipFill>
        <p:spPr>
          <a:xfrm>
            <a:off x="-848305" y="-107163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88" name="Google Shape;488;p40"/>
          <p:cNvPicPr preferRelativeResize="0"/>
          <p:nvPr/>
        </p:nvPicPr>
        <p:blipFill rotWithShape="1">
          <a:blip r:embed="rId6">
            <a:alphaModFix/>
          </a:blip>
          <a:srcRect l="14438" r="14438"/>
          <a:stretch/>
        </p:blipFill>
        <p:spPr>
          <a:xfrm>
            <a:off x="-715330" y="288404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89" name="Google Shape;489;p40"/>
          <p:cNvGrpSpPr/>
          <p:nvPr/>
        </p:nvGrpSpPr>
        <p:grpSpPr>
          <a:xfrm rot="-2230191" flipH="1">
            <a:off x="-869415" y="2490121"/>
            <a:ext cx="770944" cy="673321"/>
            <a:chOff x="4318300" y="2960450"/>
            <a:chExt cx="161050" cy="106625"/>
          </a:xfrm>
        </p:grpSpPr>
        <p:sp>
          <p:nvSpPr>
            <p:cNvPr id="490" name="Google Shape;490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40"/>
          <p:cNvSpPr/>
          <p:nvPr/>
        </p:nvSpPr>
        <p:spPr>
          <a:xfrm>
            <a:off x="-854105" y="390147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40"/>
          <p:cNvSpPr/>
          <p:nvPr/>
        </p:nvSpPr>
        <p:spPr>
          <a:xfrm>
            <a:off x="6509376" y="674625"/>
            <a:ext cx="31890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46;p39">
            <a:extLst>
              <a:ext uri="{FF2B5EF4-FFF2-40B4-BE49-F238E27FC236}">
                <a16:creationId xmlns:a16="http://schemas.microsoft.com/office/drawing/2014/main" xmlns="" id="{E6C544C4-1AD6-4192-B3F9-03265EF72F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1743" y="656454"/>
            <a:ext cx="721146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Montserrat Medium" panose="00000600000000000000" pitchFamily="2" charset="-52"/>
              </a:rPr>
              <a:t>ЗАКРЫТЫЕ ПОЗЫ</a:t>
            </a:r>
            <a:endParaRPr sz="2400" dirty="0"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61349084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p5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ИНТОНАЦИЯ</a:t>
            </a:r>
            <a:endParaRPr dirty="0">
              <a:latin typeface="Montserrat Medium" panose="00000600000000000000" pitchFamily="2" charset="-52"/>
            </a:endParaRPr>
          </a:p>
        </p:txBody>
      </p:sp>
      <p:pic>
        <p:nvPicPr>
          <p:cNvPr id="1281" name="Google Shape;1281;p53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440788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282" name="Google Shape;1282;p53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174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283" name="Google Shape;1283;p53"/>
          <p:cNvPicPr preferRelativeResize="0"/>
          <p:nvPr/>
        </p:nvPicPr>
        <p:blipFill rotWithShape="1">
          <a:blip r:embed="rId4">
            <a:alphaModFix/>
          </a:blip>
          <a:srcRect l="29" r="29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284" name="Google Shape;1284;p53"/>
          <p:cNvPicPr preferRelativeResize="0"/>
          <p:nvPr/>
        </p:nvPicPr>
        <p:blipFill rotWithShape="1">
          <a:blip r:embed="rId5">
            <a:alphaModFix/>
          </a:blip>
          <a:srcRect l="2353" r="2363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1285" name="Google Shape;1285;p53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1286" name="Google Shape;1286;p5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5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8" name="Google Shape;1288;p53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1289" name="Google Shape;1289;p5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5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1" name="Google Shape;1291;p53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2" name="Google Shape;1292;p53"/>
          <p:cNvPicPr preferRelativeResize="0"/>
          <p:nvPr/>
        </p:nvPicPr>
        <p:blipFill rotWithShape="1">
          <a:blip r:embed="rId6">
            <a:alphaModFix/>
          </a:blip>
          <a:srcRect t="35705" b="35707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1293" name="Google Shape;1293;p53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1294" name="Google Shape;1294;p5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5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6" name="Google Shape;1296;p53"/>
          <p:cNvSpPr/>
          <p:nvPr/>
        </p:nvSpPr>
        <p:spPr>
          <a:xfrm>
            <a:off x="428750" y="-87500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53"/>
          <p:cNvSpPr/>
          <p:nvPr/>
        </p:nvSpPr>
        <p:spPr>
          <a:xfrm>
            <a:off x="509538" y="3659125"/>
            <a:ext cx="332100" cy="332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8" name="Google Shape;1298;p53"/>
          <p:cNvPicPr preferRelativeResize="0"/>
          <p:nvPr/>
        </p:nvPicPr>
        <p:blipFill rotWithShape="1">
          <a:blip r:embed="rId6">
            <a:alphaModFix/>
          </a:blip>
          <a:srcRect t="4299" b="67113"/>
          <a:stretch/>
        </p:blipFill>
        <p:spPr>
          <a:xfrm>
            <a:off x="8150500" y="4375225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1299" name="Google Shape;1299;p53"/>
          <p:cNvGrpSpPr/>
          <p:nvPr/>
        </p:nvGrpSpPr>
        <p:grpSpPr>
          <a:xfrm rot="-2230191" flipH="1">
            <a:off x="8920590" y="4019451"/>
            <a:ext cx="770944" cy="673321"/>
            <a:chOff x="4318300" y="2960450"/>
            <a:chExt cx="161050" cy="106625"/>
          </a:xfrm>
        </p:grpSpPr>
        <p:sp>
          <p:nvSpPr>
            <p:cNvPr id="1300" name="Google Shape;1300;p5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2" name="Google Shape;1302;p53"/>
          <p:cNvGrpSpPr/>
          <p:nvPr/>
        </p:nvGrpSpPr>
        <p:grpSpPr>
          <a:xfrm rot="-4477941" flipH="1">
            <a:off x="7954632" y="4184386"/>
            <a:ext cx="770939" cy="673322"/>
            <a:chOff x="4318300" y="2960450"/>
            <a:chExt cx="161050" cy="106625"/>
          </a:xfrm>
        </p:grpSpPr>
        <p:sp>
          <p:nvSpPr>
            <p:cNvPr id="1303" name="Google Shape;1303;p5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3EE5AD8-3DAE-4DF4-9EB2-5353F6CED4F1}"/>
              </a:ext>
            </a:extLst>
          </p:cNvPr>
          <p:cNvSpPr txBox="1"/>
          <p:nvPr/>
        </p:nvSpPr>
        <p:spPr>
          <a:xfrm>
            <a:off x="1085581" y="1190898"/>
            <a:ext cx="69664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18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Интонация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 (лат. </a:t>
            </a:r>
            <a:r>
              <a:rPr lang="ru-RU" sz="1800" dirty="0" err="1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intonō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 «громко произношу») — совокупность просодических характеристик предложения тона (мелодики речи), громкости, темпа речи и её отдельных отрезков, ритмики, особенностей фонации. Вместе с ударением образует просодическую систему язык.</a:t>
            </a:r>
            <a:r>
              <a:rPr lang="ru-RU" sz="18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 </a:t>
            </a:r>
          </a:p>
          <a:p>
            <a:pPr algn="just">
              <a:buNone/>
            </a:pPr>
            <a:endParaRPr lang="ru-RU" sz="1800" dirty="0">
              <a:latin typeface="Montserrat Medium" panose="00000600000000000000" pitchFamily="2" charset="-5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Основные </a:t>
            </a:r>
            <a:r>
              <a:rPr lang="ru-RU" sz="180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элементы </a:t>
            </a:r>
            <a:r>
              <a:rPr lang="ru-RU" sz="1800" smtClean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интонации- это 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логическое ударение, тон речи, повышение и понижение голоса, пауза, тембр, ритм.</a:t>
            </a:r>
          </a:p>
          <a:p>
            <a:endParaRPr lang="ru-RU" sz="1800" dirty="0"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5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Montserrat Medium" panose="00000600000000000000" pitchFamily="2" charset="-52"/>
              </a:rPr>
              <a:t>ПРАВИЛА НЕВЕРБАЛЬНОГО ОБЩЕНИЯ</a:t>
            </a:r>
            <a:endParaRPr sz="2000" dirty="0">
              <a:latin typeface="Montserrat Medium" panose="00000600000000000000" pitchFamily="2" charset="-52"/>
            </a:endParaRPr>
          </a:p>
        </p:txBody>
      </p:sp>
      <p:pic>
        <p:nvPicPr>
          <p:cNvPr id="1239" name="Google Shape;1239;p51"/>
          <p:cNvPicPr preferRelativeResize="0"/>
          <p:nvPr/>
        </p:nvPicPr>
        <p:blipFill rotWithShape="1">
          <a:blip r:embed="rId3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240" name="Google Shape;1240;p51"/>
          <p:cNvPicPr preferRelativeResize="0"/>
          <p:nvPr/>
        </p:nvPicPr>
        <p:blipFill rotWithShape="1">
          <a:blip r:embed="rId4">
            <a:alphaModFix/>
          </a:blip>
          <a:srcRect t="42775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241" name="Google Shape;1241;p51"/>
          <p:cNvSpPr/>
          <p:nvPr/>
        </p:nvSpPr>
        <p:spPr>
          <a:xfrm>
            <a:off x="360675" y="754275"/>
            <a:ext cx="483000" cy="483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51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43" name="Google Shape;1243;p51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1244" name="Google Shape;1244;p5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5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6" name="Google Shape;1246;p51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1247" name="Google Shape;1247;p51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51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49" name="Google Shape;1249;p51"/>
          <p:cNvPicPr preferRelativeResize="0"/>
          <p:nvPr/>
        </p:nvPicPr>
        <p:blipFill rotWithShape="1">
          <a:blip r:embed="rId5">
            <a:alphaModFix/>
          </a:blip>
          <a:srcRect l="16122" r="17639"/>
          <a:stretch/>
        </p:blipFill>
        <p:spPr>
          <a:xfrm>
            <a:off x="8592750" y="-110825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250" name="Google Shape;1250;p51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B89DF9C-C3FF-4C69-A9F6-0F05148DB560}"/>
              </a:ext>
            </a:extLst>
          </p:cNvPr>
          <p:cNvSpPr txBox="1"/>
          <p:nvPr/>
        </p:nvSpPr>
        <p:spPr>
          <a:xfrm>
            <a:off x="1043448" y="899652"/>
            <a:ext cx="705710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Постарайтесь не держать все время руки на коленях, не держитесь за край стула или стола – это является сигналом к прекращению беседы.</a:t>
            </a:r>
          </a:p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Следите за своей походкой – она должна быть умеренно быстрой, с ровным шагом. Руки желательно держать в расслабленном состоянии – если они будут находиться в карманах, это выдаст ваше угнетенное настроение, а если вы будете держать их за спиной, окружающие увидят вашу озабоченность каким-либо вопросом.</a:t>
            </a:r>
          </a:p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Ваша мимика также может о многом рассказать: опущенные уголки губ вряд ли сделают вас приятным собеседником – скорее вы будете производить несколько удручающее впечатление. Другая крайность в виде широкой улыбки также нежелательна – это выглядит наигранно и ненатурально. </a:t>
            </a:r>
          </a:p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  <a:cs typeface="Times New Roman" pitchFamily="18" charset="0"/>
              </a:rPr>
              <a:t>Желательно смотреть собеседнику в глаза, однако ваш взгляд не должен быть пристальным. Не стоит смотреть в глаза, не отрываясь, более 5 секунд. </a:t>
            </a:r>
            <a:endParaRPr lang="ru-RU" dirty="0"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50"/>
          <p:cNvSpPr txBox="1">
            <a:spLocks noGrp="1"/>
          </p:cNvSpPr>
          <p:nvPr>
            <p:ph type="ctrTitle"/>
          </p:nvPr>
        </p:nvSpPr>
        <p:spPr>
          <a:xfrm>
            <a:off x="287559" y="1490480"/>
            <a:ext cx="4204122" cy="22204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latin typeface="Montserrat Medium" panose="00000600000000000000" pitchFamily="2" charset="-52"/>
              </a:rPr>
              <a:t>СПАСИБО ЗА </a:t>
            </a:r>
            <a:r>
              <a:rPr lang="ru-RU" sz="4400" dirty="0" smtClean="0">
                <a:latin typeface="Montserrat Medium" panose="00000600000000000000" pitchFamily="2" charset="-52"/>
              </a:rPr>
              <a:t>ВНИМАНИЕ!</a:t>
            </a:r>
            <a:endParaRPr sz="4400" dirty="0">
              <a:latin typeface="Montserrat Medium" panose="00000600000000000000" pitchFamily="2" charset="-52"/>
            </a:endParaRPr>
          </a:p>
        </p:txBody>
      </p:sp>
      <p:sp>
        <p:nvSpPr>
          <p:cNvPr id="829" name="Google Shape;829;p50"/>
          <p:cNvSpPr/>
          <p:nvPr/>
        </p:nvSpPr>
        <p:spPr>
          <a:xfrm flipH="1">
            <a:off x="8548725" y="639250"/>
            <a:ext cx="615000" cy="45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50"/>
          <p:cNvSpPr/>
          <p:nvPr/>
        </p:nvSpPr>
        <p:spPr>
          <a:xfrm flipH="1">
            <a:off x="6163275" y="188425"/>
            <a:ext cx="2248800" cy="129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1" name="Google Shape;831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777950" y="754725"/>
            <a:ext cx="3196425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32" name="Google Shape;832;p50"/>
          <p:cNvPicPr preferRelativeResize="0"/>
          <p:nvPr/>
        </p:nvPicPr>
        <p:blipFill rotWithShape="1">
          <a:blip r:embed="rId4">
            <a:alphaModFix/>
          </a:blip>
          <a:srcRect t="17648"/>
          <a:stretch/>
        </p:blipFill>
        <p:spPr>
          <a:xfrm flipH="1">
            <a:off x="7098176" y="3849001"/>
            <a:ext cx="171334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833" name="Google Shape;833;p50"/>
          <p:cNvGrpSpPr/>
          <p:nvPr/>
        </p:nvGrpSpPr>
        <p:grpSpPr>
          <a:xfrm rot="4412243">
            <a:off x="7025283" y="2059760"/>
            <a:ext cx="770954" cy="673325"/>
            <a:chOff x="4318300" y="2960450"/>
            <a:chExt cx="161050" cy="106625"/>
          </a:xfrm>
        </p:grpSpPr>
        <p:sp>
          <p:nvSpPr>
            <p:cNvPr id="834" name="Google Shape;834;p5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5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6" name="Google Shape;836;p50"/>
          <p:cNvGrpSpPr/>
          <p:nvPr/>
        </p:nvGrpSpPr>
        <p:grpSpPr>
          <a:xfrm rot="6994513">
            <a:off x="8423473" y="3978211"/>
            <a:ext cx="770957" cy="673324"/>
            <a:chOff x="4318300" y="2960450"/>
            <a:chExt cx="161050" cy="106625"/>
          </a:xfrm>
        </p:grpSpPr>
        <p:sp>
          <p:nvSpPr>
            <p:cNvPr id="837" name="Google Shape;837;p5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5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39" name="Google Shape;839;p50"/>
          <p:cNvPicPr preferRelativeResize="0"/>
          <p:nvPr/>
        </p:nvPicPr>
        <p:blipFill rotWithShape="1">
          <a:blip r:embed="rId5">
            <a:alphaModFix/>
          </a:blip>
          <a:srcRect t="23886" b="23891"/>
          <a:stretch/>
        </p:blipFill>
        <p:spPr>
          <a:xfrm flipH="1">
            <a:off x="4636636" y="2281313"/>
            <a:ext cx="230148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840" name="Google Shape;840;p50"/>
          <p:cNvGrpSpPr/>
          <p:nvPr/>
        </p:nvGrpSpPr>
        <p:grpSpPr>
          <a:xfrm rot="-212416">
            <a:off x="4255512" y="1981376"/>
            <a:ext cx="770952" cy="673321"/>
            <a:chOff x="4318300" y="2960450"/>
            <a:chExt cx="161050" cy="106625"/>
          </a:xfrm>
        </p:grpSpPr>
        <p:sp>
          <p:nvSpPr>
            <p:cNvPr id="841" name="Google Shape;841;p5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5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3" name="Google Shape;843;p50"/>
          <p:cNvSpPr/>
          <p:nvPr/>
        </p:nvSpPr>
        <p:spPr>
          <a:xfrm flipH="1">
            <a:off x="6881850" y="4542275"/>
            <a:ext cx="362100" cy="362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50"/>
          <p:cNvSpPr/>
          <p:nvPr/>
        </p:nvSpPr>
        <p:spPr>
          <a:xfrm flipH="1">
            <a:off x="4115325" y="994275"/>
            <a:ext cx="4554000" cy="74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845;p50"/>
          <p:cNvSpPr/>
          <p:nvPr/>
        </p:nvSpPr>
        <p:spPr>
          <a:xfrm flipH="1">
            <a:off x="5519900" y="41462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46" name="Google Shape;846;p50"/>
          <p:cNvPicPr preferRelativeResize="0"/>
          <p:nvPr/>
        </p:nvPicPr>
        <p:blipFill rotWithShape="1">
          <a:blip r:embed="rId6">
            <a:alphaModFix/>
          </a:blip>
          <a:srcRect l="12023" t="13931" r="12023" b="33236"/>
          <a:stretch/>
        </p:blipFill>
        <p:spPr>
          <a:xfrm flipH="1">
            <a:off x="7098174" y="131975"/>
            <a:ext cx="1713351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847" name="Google Shape;847;p50"/>
          <p:cNvGrpSpPr/>
          <p:nvPr/>
        </p:nvGrpSpPr>
        <p:grpSpPr>
          <a:xfrm rot="6994513">
            <a:off x="8423473" y="236936"/>
            <a:ext cx="770957" cy="673324"/>
            <a:chOff x="4318300" y="2960450"/>
            <a:chExt cx="161050" cy="106625"/>
          </a:xfrm>
        </p:grpSpPr>
        <p:sp>
          <p:nvSpPr>
            <p:cNvPr id="848" name="Google Shape;848;p5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5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272;p52">
            <a:extLst>
              <a:ext uri="{FF2B5EF4-FFF2-40B4-BE49-F238E27FC236}">
                <a16:creationId xmlns:a16="http://schemas.microsoft.com/office/drawing/2014/main" xmlns="" id="{26A02CF9-03C1-4385-8C39-21F0AEC583B0}"/>
              </a:ext>
            </a:extLst>
          </p:cNvPr>
          <p:cNvSpPr/>
          <p:nvPr/>
        </p:nvSpPr>
        <p:spPr>
          <a:xfrm>
            <a:off x="423793" y="3698472"/>
            <a:ext cx="3517652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4"/>
          <p:cNvSpPr/>
          <p:nvPr/>
        </p:nvSpPr>
        <p:spPr>
          <a:xfrm>
            <a:off x="-241500" y="487896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/>
          </p:nvPr>
        </p:nvSpPr>
        <p:spPr>
          <a:xfrm>
            <a:off x="338173" y="891375"/>
            <a:ext cx="4551086" cy="3360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ru-RU" sz="1600" b="1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Общение</a:t>
            </a:r>
            <a:r>
              <a:rPr lang="ru-RU" sz="1600" dirty="0">
                <a:latin typeface="Montserrat Medium" panose="00000600000000000000" pitchFamily="2" charset="-52"/>
                <a:cs typeface="Times New Roman" panose="02020603050405020304" pitchFamily="18" charset="0"/>
              </a:rPr>
              <a:t> — сложный многоплановый процесс установления и развития контактов между людьми (межличностное общение) и группами (межгрупповое общение), порождаемый потребностями совместной деятельности и включающий в себя как минимум три различных процесса: коммуникацию (обмен информацией), интеракцию (обмен действиями) и социальную перцепцию (восприятие и понимание партнера). </a:t>
            </a:r>
          </a:p>
        </p:txBody>
      </p:sp>
      <p:sp>
        <p:nvSpPr>
          <p:cNvPr id="307" name="Google Shape;307;p34"/>
          <p:cNvSpPr/>
          <p:nvPr/>
        </p:nvSpPr>
        <p:spPr>
          <a:xfrm flipH="1">
            <a:off x="9005925" y="639250"/>
            <a:ext cx="615000" cy="3256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34"/>
          <p:cNvSpPr/>
          <p:nvPr/>
        </p:nvSpPr>
        <p:spPr>
          <a:xfrm flipH="1">
            <a:off x="6620475" y="188425"/>
            <a:ext cx="2248800" cy="129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235150" y="754725"/>
            <a:ext cx="3196425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10" name="Google Shape;310;p34"/>
          <p:cNvPicPr preferRelativeResize="0"/>
          <p:nvPr/>
        </p:nvPicPr>
        <p:blipFill rotWithShape="1">
          <a:blip r:embed="rId4">
            <a:alphaModFix/>
          </a:blip>
          <a:srcRect t="17648"/>
          <a:stretch/>
        </p:blipFill>
        <p:spPr>
          <a:xfrm flipH="1">
            <a:off x="8440576" y="3794951"/>
            <a:ext cx="1713349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11" name="Google Shape;311;p34"/>
          <p:cNvPicPr preferRelativeResize="0"/>
          <p:nvPr/>
        </p:nvPicPr>
        <p:blipFill rotWithShape="1">
          <a:blip r:embed="rId5">
            <a:alphaModFix/>
          </a:blip>
          <a:srcRect l="27623" r="27627"/>
          <a:stretch/>
        </p:blipFill>
        <p:spPr>
          <a:xfrm flipH="1">
            <a:off x="7858175" y="-134975"/>
            <a:ext cx="1713351" cy="25525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12" name="Google Shape;312;p34"/>
          <p:cNvGrpSpPr/>
          <p:nvPr/>
        </p:nvGrpSpPr>
        <p:grpSpPr>
          <a:xfrm rot="4412243">
            <a:off x="7482483" y="2059760"/>
            <a:ext cx="770954" cy="673325"/>
            <a:chOff x="4318300" y="2960450"/>
            <a:chExt cx="161050" cy="106625"/>
          </a:xfrm>
        </p:grpSpPr>
        <p:sp>
          <p:nvSpPr>
            <p:cNvPr id="313" name="Google Shape;313;p3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315;p34"/>
          <p:cNvGrpSpPr/>
          <p:nvPr/>
        </p:nvGrpSpPr>
        <p:grpSpPr>
          <a:xfrm rot="6994513">
            <a:off x="8026573" y="4086261"/>
            <a:ext cx="770957" cy="673324"/>
            <a:chOff x="4318300" y="2960450"/>
            <a:chExt cx="161050" cy="106625"/>
          </a:xfrm>
        </p:grpSpPr>
        <p:sp>
          <p:nvSpPr>
            <p:cNvPr id="316" name="Google Shape;316;p3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8" name="Google Shape;318;p34"/>
          <p:cNvPicPr preferRelativeResize="0"/>
          <p:nvPr/>
        </p:nvPicPr>
        <p:blipFill rotWithShape="1">
          <a:blip r:embed="rId6">
            <a:alphaModFix/>
          </a:blip>
          <a:srcRect t="13012" b="13012"/>
          <a:stretch/>
        </p:blipFill>
        <p:spPr>
          <a:xfrm flipH="1">
            <a:off x="5358760" y="3531000"/>
            <a:ext cx="2301490" cy="134855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19" name="Google Shape;319;p34"/>
          <p:cNvGrpSpPr/>
          <p:nvPr/>
        </p:nvGrpSpPr>
        <p:grpSpPr>
          <a:xfrm rot="-212416">
            <a:off x="4977637" y="3231064"/>
            <a:ext cx="770952" cy="673321"/>
            <a:chOff x="4318300" y="2960450"/>
            <a:chExt cx="161050" cy="106625"/>
          </a:xfrm>
        </p:grpSpPr>
        <p:sp>
          <p:nvSpPr>
            <p:cNvPr id="320" name="Google Shape;320;p34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" name="Google Shape;322;p34"/>
          <p:cNvSpPr/>
          <p:nvPr/>
        </p:nvSpPr>
        <p:spPr>
          <a:xfrm flipH="1">
            <a:off x="8170550" y="3531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34"/>
          <p:cNvSpPr/>
          <p:nvPr/>
        </p:nvSpPr>
        <p:spPr>
          <a:xfrm flipH="1">
            <a:off x="5358850" y="1466025"/>
            <a:ext cx="3963900" cy="74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4"/>
          <p:cNvSpPr/>
          <p:nvPr/>
        </p:nvSpPr>
        <p:spPr>
          <a:xfrm flipH="1">
            <a:off x="5971525" y="48715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 txBox="1">
            <a:spLocks noGrp="1"/>
          </p:cNvSpPr>
          <p:nvPr>
            <p:ph type="title"/>
          </p:nvPr>
        </p:nvSpPr>
        <p:spPr>
          <a:xfrm>
            <a:off x="720000" y="1557044"/>
            <a:ext cx="7704000" cy="22256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Общение считается одной из главных форм социальной активности человека. В процессе общения то, что раньше знал человек, становиться достояние множеств людей.</a:t>
            </a:r>
            <a:b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В научном понимании общение представляет собой взаимодействие людей и обмен информацией при этом взаимодействии</a:t>
            </a:r>
            <a:endParaRPr sz="1800" dirty="0">
              <a:latin typeface="Montserrat Medium" panose="00000600000000000000" pitchFamily="2" charset="-52"/>
            </a:endParaRPr>
          </a:p>
        </p:txBody>
      </p:sp>
      <p:pic>
        <p:nvPicPr>
          <p:cNvPr id="288" name="Google Shape;288;p33"/>
          <p:cNvPicPr preferRelativeResize="0"/>
          <p:nvPr/>
        </p:nvPicPr>
        <p:blipFill rotWithShape="1">
          <a:blip r:embed="rId3">
            <a:alphaModFix/>
          </a:blip>
          <a:srcRect l="23224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3">
            <a:alphaModFix/>
          </a:blip>
          <a:srcRect l="23222" r="12361"/>
          <a:stretch/>
        </p:blipFill>
        <p:spPr>
          <a:xfrm>
            <a:off x="-1343750" y="-8180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0" name="Google Shape;290;p33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1" name="Google Shape;291;p33"/>
          <p:cNvPicPr preferRelativeResize="0"/>
          <p:nvPr/>
        </p:nvPicPr>
        <p:blipFill rotWithShape="1">
          <a:blip r:embed="rId5">
            <a:alphaModFix/>
          </a:blip>
          <a:srcRect l="10551" r="21679"/>
          <a:stretch/>
        </p:blipFill>
        <p:spPr>
          <a:xfrm>
            <a:off x="-536425" y="3028775"/>
            <a:ext cx="1123449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292" name="Google Shape;292;p33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293" name="Google Shape;293;p3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296" name="Google Shape;296;p3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" name="Google Shape;298;p33"/>
          <p:cNvSpPr/>
          <p:nvPr/>
        </p:nvSpPr>
        <p:spPr>
          <a:xfrm>
            <a:off x="297025" y="447120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33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324;p34">
            <a:extLst>
              <a:ext uri="{FF2B5EF4-FFF2-40B4-BE49-F238E27FC236}">
                <a16:creationId xmlns:a16="http://schemas.microsoft.com/office/drawing/2014/main" xmlns="" id="{C702BB1C-97E9-470A-A1FA-1CF88FD249AA}"/>
              </a:ext>
            </a:extLst>
          </p:cNvPr>
          <p:cNvSpPr/>
          <p:nvPr/>
        </p:nvSpPr>
        <p:spPr>
          <a:xfrm flipH="1">
            <a:off x="8295665" y="4929575"/>
            <a:ext cx="337835" cy="32385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7"/>
          <p:cNvSpPr txBox="1">
            <a:spLocks noGrp="1"/>
          </p:cNvSpPr>
          <p:nvPr>
            <p:ph type="subTitle" idx="1"/>
          </p:nvPr>
        </p:nvSpPr>
        <p:spPr>
          <a:xfrm>
            <a:off x="1970761" y="1280125"/>
            <a:ext cx="2180400" cy="74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Вербальное</a:t>
            </a:r>
            <a:endParaRPr dirty="0"/>
          </a:p>
        </p:txBody>
      </p:sp>
      <p:sp>
        <p:nvSpPr>
          <p:cNvPr id="377" name="Google Shape;377;p37"/>
          <p:cNvSpPr txBox="1">
            <a:spLocks noGrp="1"/>
          </p:cNvSpPr>
          <p:nvPr>
            <p:ph type="subTitle" idx="6"/>
          </p:nvPr>
        </p:nvSpPr>
        <p:spPr>
          <a:xfrm>
            <a:off x="5182254" y="1280125"/>
            <a:ext cx="2180400" cy="74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Невербальное</a:t>
            </a:r>
            <a:endParaRPr dirty="0"/>
          </a:p>
        </p:txBody>
      </p:sp>
      <p:sp>
        <p:nvSpPr>
          <p:cNvPr id="378" name="Google Shape;378;p37"/>
          <p:cNvSpPr txBox="1">
            <a:spLocks noGrp="1"/>
          </p:cNvSpPr>
          <p:nvPr>
            <p:ph type="title"/>
          </p:nvPr>
        </p:nvSpPr>
        <p:spPr>
          <a:xfrm>
            <a:off x="720000" y="445024"/>
            <a:ext cx="7704000" cy="9809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Выделяют две группы способов, которыми может осуществляться взаимодействие между людьми: </a:t>
            </a:r>
            <a:b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C00000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вербальное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 и </a:t>
            </a:r>
            <a:r>
              <a:rPr lang="ru-RU" sz="1800" dirty="0">
                <a:solidFill>
                  <a:srgbClr val="C00000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невербальное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 общения</a:t>
            </a:r>
            <a:endParaRPr sz="1800" dirty="0">
              <a:latin typeface="Montserrat Medium" panose="00000600000000000000" pitchFamily="2" charset="-52"/>
            </a:endParaRPr>
          </a:p>
        </p:txBody>
      </p:sp>
      <p:pic>
        <p:nvPicPr>
          <p:cNvPr id="382" name="Google Shape;382;p37"/>
          <p:cNvPicPr preferRelativeResize="0"/>
          <p:nvPr/>
        </p:nvPicPr>
        <p:blipFill rotWithShape="1">
          <a:blip r:embed="rId3">
            <a:alphaModFix/>
          </a:blip>
          <a:srcRect l="11615" r="11615"/>
          <a:stretch/>
        </p:blipFill>
        <p:spPr>
          <a:xfrm>
            <a:off x="8559375" y="440788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3" name="Google Shape;383;p37"/>
          <p:cNvPicPr preferRelativeResize="0"/>
          <p:nvPr/>
        </p:nvPicPr>
        <p:blipFill rotWithShape="1">
          <a:blip r:embed="rId3">
            <a:alphaModFix/>
          </a:blip>
          <a:srcRect l="17797" r="17790"/>
          <a:stretch/>
        </p:blipFill>
        <p:spPr>
          <a:xfrm>
            <a:off x="-1343750" y="2174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4" name="Google Shape;384;p37"/>
          <p:cNvPicPr preferRelativeResize="0"/>
          <p:nvPr/>
        </p:nvPicPr>
        <p:blipFill rotWithShape="1">
          <a:blip r:embed="rId4">
            <a:alphaModFix/>
          </a:blip>
          <a:srcRect l="29" r="29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5">
            <a:alphaModFix/>
          </a:blip>
          <a:srcRect l="2353" r="2363"/>
          <a:stretch/>
        </p:blipFill>
        <p:spPr>
          <a:xfrm>
            <a:off x="-536425" y="3028775"/>
            <a:ext cx="1123450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86" name="Google Shape;386;p37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387" name="Google Shape;387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p37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390" name="Google Shape;390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37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3" name="Google Shape;393;p37"/>
          <p:cNvPicPr preferRelativeResize="0"/>
          <p:nvPr/>
        </p:nvPicPr>
        <p:blipFill rotWithShape="1">
          <a:blip r:embed="rId6">
            <a:alphaModFix/>
          </a:blip>
          <a:srcRect t="35705" b="35707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94" name="Google Shape;394;p37"/>
          <p:cNvGrpSpPr/>
          <p:nvPr/>
        </p:nvGrpSpPr>
        <p:grpSpPr>
          <a:xfrm rot="-2230191" flipH="1">
            <a:off x="380815" y="4184376"/>
            <a:ext cx="770944" cy="673321"/>
            <a:chOff x="4318300" y="2960450"/>
            <a:chExt cx="161050" cy="106625"/>
          </a:xfrm>
        </p:grpSpPr>
        <p:sp>
          <p:nvSpPr>
            <p:cNvPr id="395" name="Google Shape;395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37"/>
          <p:cNvSpPr/>
          <p:nvPr/>
        </p:nvSpPr>
        <p:spPr>
          <a:xfrm>
            <a:off x="428750" y="-87500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37"/>
          <p:cNvSpPr/>
          <p:nvPr/>
        </p:nvSpPr>
        <p:spPr>
          <a:xfrm>
            <a:off x="509538" y="3659125"/>
            <a:ext cx="332100" cy="332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9" name="Google Shape;399;p37"/>
          <p:cNvPicPr preferRelativeResize="0"/>
          <p:nvPr/>
        </p:nvPicPr>
        <p:blipFill rotWithShape="1">
          <a:blip r:embed="rId6">
            <a:alphaModFix/>
          </a:blip>
          <a:srcRect t="4299" b="67113"/>
          <a:stretch/>
        </p:blipFill>
        <p:spPr>
          <a:xfrm>
            <a:off x="8150500" y="4375225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00" name="Google Shape;400;p37"/>
          <p:cNvGrpSpPr/>
          <p:nvPr/>
        </p:nvGrpSpPr>
        <p:grpSpPr>
          <a:xfrm rot="-2230191" flipH="1">
            <a:off x="8920590" y="4019451"/>
            <a:ext cx="770944" cy="673321"/>
            <a:chOff x="4318300" y="2960450"/>
            <a:chExt cx="161050" cy="106625"/>
          </a:xfrm>
        </p:grpSpPr>
        <p:sp>
          <p:nvSpPr>
            <p:cNvPr id="401" name="Google Shape;401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" name="Google Shape;403;p37"/>
          <p:cNvGrpSpPr/>
          <p:nvPr/>
        </p:nvGrpSpPr>
        <p:grpSpPr>
          <a:xfrm rot="-4477941" flipH="1">
            <a:off x="7954632" y="4184386"/>
            <a:ext cx="770939" cy="673322"/>
            <a:chOff x="4318300" y="2960450"/>
            <a:chExt cx="161050" cy="106625"/>
          </a:xfrm>
        </p:grpSpPr>
        <p:sp>
          <p:nvSpPr>
            <p:cNvPr id="404" name="Google Shape;404;p37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7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2" name="Рисунок 51" descr="Выше рассмотрите концепцию социальных сетей с элементами">
            <a:extLst>
              <a:ext uri="{FF2B5EF4-FFF2-40B4-BE49-F238E27FC236}">
                <a16:creationId xmlns:a16="http://schemas.microsoft.com/office/drawing/2014/main" xmlns="" id="{7E9FCA7F-1506-4567-BAB0-336E5E31C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2" r="1023" b="11731"/>
          <a:stretch/>
        </p:blipFill>
        <p:spPr bwMode="auto">
          <a:xfrm>
            <a:off x="1871792" y="2100517"/>
            <a:ext cx="2378337" cy="2468419"/>
          </a:xfrm>
          <a:custGeom>
            <a:avLst/>
            <a:gdLst>
              <a:gd name="connsiteX0" fmla="*/ 1186727 w 2378337"/>
              <a:gd name="connsiteY0" fmla="*/ 0 h 2468419"/>
              <a:gd name="connsiteX1" fmla="*/ 2378337 w 2378337"/>
              <a:gd name="connsiteY1" fmla="*/ 1234210 h 2468419"/>
              <a:gd name="connsiteX2" fmla="*/ 1308562 w 2378337"/>
              <a:gd name="connsiteY2" fmla="*/ 2462048 h 2468419"/>
              <a:gd name="connsiteX3" fmla="*/ 1186747 w 2378337"/>
              <a:gd name="connsiteY3" fmla="*/ 2468419 h 2468419"/>
              <a:gd name="connsiteX4" fmla="*/ 1186707 w 2378337"/>
              <a:gd name="connsiteY4" fmla="*/ 2468419 h 2468419"/>
              <a:gd name="connsiteX5" fmla="*/ 1064892 w 2378337"/>
              <a:gd name="connsiteY5" fmla="*/ 2462048 h 2468419"/>
              <a:gd name="connsiteX6" fmla="*/ 1269 w 2378337"/>
              <a:gd name="connsiteY6" fmla="*/ 1360401 h 2468419"/>
              <a:gd name="connsiteX7" fmla="*/ 0 w 2378337"/>
              <a:gd name="connsiteY7" fmla="*/ 1334369 h 2468419"/>
              <a:gd name="connsiteX8" fmla="*/ 0 w 2378337"/>
              <a:gd name="connsiteY8" fmla="*/ 1134052 h 2468419"/>
              <a:gd name="connsiteX9" fmla="*/ 1269 w 2378337"/>
              <a:gd name="connsiteY9" fmla="*/ 1108019 h 2468419"/>
              <a:gd name="connsiteX10" fmla="*/ 1186727 w 2378337"/>
              <a:gd name="connsiteY10" fmla="*/ 0 h 246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8337" h="2468419">
                <a:moveTo>
                  <a:pt x="1186727" y="0"/>
                </a:moveTo>
                <a:cubicBezTo>
                  <a:pt x="1844835" y="0"/>
                  <a:pt x="2378337" y="552575"/>
                  <a:pt x="2378337" y="1234210"/>
                </a:cubicBezTo>
                <a:cubicBezTo>
                  <a:pt x="2378337" y="1873243"/>
                  <a:pt x="1909439" y="2398844"/>
                  <a:pt x="1308562" y="2462048"/>
                </a:cubicBezTo>
                <a:lnTo>
                  <a:pt x="1186747" y="2468419"/>
                </a:lnTo>
                <a:lnTo>
                  <a:pt x="1186707" y="2468419"/>
                </a:lnTo>
                <a:lnTo>
                  <a:pt x="1064892" y="2462048"/>
                </a:lnTo>
                <a:cubicBezTo>
                  <a:pt x="504074" y="2403058"/>
                  <a:pt x="58223" y="1941268"/>
                  <a:pt x="1269" y="1360401"/>
                </a:cubicBezTo>
                <a:lnTo>
                  <a:pt x="0" y="1334369"/>
                </a:lnTo>
                <a:lnTo>
                  <a:pt x="0" y="1134052"/>
                </a:lnTo>
                <a:lnTo>
                  <a:pt x="1269" y="1108019"/>
                </a:lnTo>
                <a:cubicBezTo>
                  <a:pt x="62292" y="485662"/>
                  <a:pt x="569751" y="0"/>
                  <a:pt x="118672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Рисунок 50" descr="Жесты рук, выражающие эмоции">
            <a:extLst>
              <a:ext uri="{FF2B5EF4-FFF2-40B4-BE49-F238E27FC236}">
                <a16:creationId xmlns:a16="http://schemas.microsoft.com/office/drawing/2014/main" xmlns="" id="{292AC53F-39D2-4115-A508-CBCC7BF8F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0" b="5689"/>
          <a:stretch>
            <a:fillRect/>
          </a:stretch>
        </p:blipFill>
        <p:spPr bwMode="auto">
          <a:xfrm>
            <a:off x="5080845" y="2100516"/>
            <a:ext cx="2383218" cy="2468420"/>
          </a:xfrm>
          <a:custGeom>
            <a:avLst/>
            <a:gdLst>
              <a:gd name="connsiteX0" fmla="*/ 1191609 w 2383218"/>
              <a:gd name="connsiteY0" fmla="*/ 0 h 2468420"/>
              <a:gd name="connsiteX1" fmla="*/ 2377067 w 2383218"/>
              <a:gd name="connsiteY1" fmla="*/ 1108019 h 2468420"/>
              <a:gd name="connsiteX2" fmla="*/ 2383218 w 2383218"/>
              <a:gd name="connsiteY2" fmla="*/ 1234190 h 2468420"/>
              <a:gd name="connsiteX3" fmla="*/ 2383218 w 2383218"/>
              <a:gd name="connsiteY3" fmla="*/ 1234231 h 2468420"/>
              <a:gd name="connsiteX4" fmla="*/ 2377067 w 2383218"/>
              <a:gd name="connsiteY4" fmla="*/ 1360401 h 2468420"/>
              <a:gd name="connsiteX5" fmla="*/ 1191609 w 2383218"/>
              <a:gd name="connsiteY5" fmla="*/ 2468420 h 2468420"/>
              <a:gd name="connsiteX6" fmla="*/ 6151 w 2383218"/>
              <a:gd name="connsiteY6" fmla="*/ 1360401 h 2468420"/>
              <a:gd name="connsiteX7" fmla="*/ 0 w 2383218"/>
              <a:gd name="connsiteY7" fmla="*/ 1234231 h 2468420"/>
              <a:gd name="connsiteX8" fmla="*/ 0 w 2383218"/>
              <a:gd name="connsiteY8" fmla="*/ 1234190 h 2468420"/>
              <a:gd name="connsiteX9" fmla="*/ 6151 w 2383218"/>
              <a:gd name="connsiteY9" fmla="*/ 1108019 h 2468420"/>
              <a:gd name="connsiteX10" fmla="*/ 1191609 w 2383218"/>
              <a:gd name="connsiteY10" fmla="*/ 0 h 246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218" h="2468420">
                <a:moveTo>
                  <a:pt x="1191609" y="0"/>
                </a:moveTo>
                <a:cubicBezTo>
                  <a:pt x="1808585" y="0"/>
                  <a:pt x="2316045" y="485662"/>
                  <a:pt x="2377067" y="1108019"/>
                </a:cubicBezTo>
                <a:lnTo>
                  <a:pt x="2383218" y="1234190"/>
                </a:lnTo>
                <a:lnTo>
                  <a:pt x="2383218" y="1234231"/>
                </a:lnTo>
                <a:lnTo>
                  <a:pt x="2377067" y="1360401"/>
                </a:lnTo>
                <a:cubicBezTo>
                  <a:pt x="2316045" y="1982759"/>
                  <a:pt x="1808585" y="2468420"/>
                  <a:pt x="1191609" y="2468420"/>
                </a:cubicBezTo>
                <a:cubicBezTo>
                  <a:pt x="574633" y="2468420"/>
                  <a:pt x="67174" y="1982759"/>
                  <a:pt x="6151" y="1360401"/>
                </a:cubicBezTo>
                <a:lnTo>
                  <a:pt x="0" y="1234231"/>
                </a:lnTo>
                <a:lnTo>
                  <a:pt x="0" y="1234190"/>
                </a:lnTo>
                <a:lnTo>
                  <a:pt x="6151" y="1108019"/>
                </a:lnTo>
                <a:cubicBezTo>
                  <a:pt x="67174" y="485662"/>
                  <a:pt x="574633" y="0"/>
                  <a:pt x="11916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57852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0"/>
          <p:cNvSpPr/>
          <p:nvPr/>
        </p:nvSpPr>
        <p:spPr>
          <a:xfrm>
            <a:off x="2365013" y="936519"/>
            <a:ext cx="347400" cy="35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40"/>
          <p:cNvSpPr txBox="1">
            <a:spLocks noGrp="1"/>
          </p:cNvSpPr>
          <p:nvPr>
            <p:ph type="subTitle" idx="1"/>
          </p:nvPr>
        </p:nvSpPr>
        <p:spPr>
          <a:xfrm>
            <a:off x="2523779" y="1567561"/>
            <a:ext cx="5699558" cy="19797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/>
            <a:r>
              <a:rPr lang="ru-RU" sz="1800" b="1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itchFamily="18" charset="0"/>
              </a:rPr>
              <a:t>Вербальное общение</a:t>
            </a:r>
            <a:r>
              <a:rPr lang="ru-RU" sz="1800" dirty="0">
                <a:solidFill>
                  <a:schemeClr val="tx1"/>
                </a:solidFill>
                <a:latin typeface="Montserrat Medium" panose="00000600000000000000" pitchFamily="2" charset="-52"/>
                <a:cs typeface="Times New Roman" pitchFamily="18" charset="0"/>
              </a:rPr>
              <a:t>  - (знаковое) осуществляется с помощью слов. К нему относится человеческая речь. Специалистами по общению подсчитано, что современный человек за день произносит примерно 30 тыс. слов, или более 3 тыс. слов в час.</a:t>
            </a:r>
            <a:endParaRPr sz="2000" dirty="0">
              <a:latin typeface="Montserrat Medium" panose="00000600000000000000" pitchFamily="2" charset="-52"/>
            </a:endParaRPr>
          </a:p>
        </p:txBody>
      </p:sp>
      <p:pic>
        <p:nvPicPr>
          <p:cNvPr id="476" name="Google Shape;476;p40"/>
          <p:cNvPicPr preferRelativeResize="0"/>
          <p:nvPr/>
        </p:nvPicPr>
        <p:blipFill rotWithShape="1">
          <a:blip r:embed="rId3">
            <a:alphaModFix/>
          </a:blip>
          <a:srcRect l="8821" r="21170"/>
          <a:stretch/>
        </p:blipFill>
        <p:spPr>
          <a:xfrm>
            <a:off x="204075" y="535000"/>
            <a:ext cx="22783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7" name="Google Shape;477;p40"/>
          <p:cNvPicPr preferRelativeResize="0"/>
          <p:nvPr/>
        </p:nvPicPr>
        <p:blipFill rotWithShape="1">
          <a:blip r:embed="rId4">
            <a:alphaModFix/>
          </a:blip>
          <a:srcRect t="6680" b="6671"/>
          <a:stretch/>
        </p:blipFill>
        <p:spPr>
          <a:xfrm>
            <a:off x="-185275" y="2174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78" name="Google Shape;478;p40"/>
          <p:cNvPicPr preferRelativeResize="0"/>
          <p:nvPr/>
        </p:nvPicPr>
        <p:blipFill rotWithShape="1">
          <a:blip r:embed="rId5">
            <a:alphaModFix/>
          </a:blip>
          <a:srcRect t="21412" b="21412"/>
          <a:stretch/>
        </p:blipFill>
        <p:spPr>
          <a:xfrm>
            <a:off x="-389275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79" name="Google Shape;479;p40"/>
          <p:cNvSpPr/>
          <p:nvPr/>
        </p:nvSpPr>
        <p:spPr>
          <a:xfrm>
            <a:off x="434088" y="919850"/>
            <a:ext cx="483000" cy="48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40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1" name="Google Shape;481;p40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482" name="Google Shape;482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4" name="Google Shape;484;p40"/>
          <p:cNvGrpSpPr/>
          <p:nvPr/>
        </p:nvGrpSpPr>
        <p:grpSpPr>
          <a:xfrm rot="-2230191" flipH="1">
            <a:off x="-18935" y="4158476"/>
            <a:ext cx="770944" cy="673321"/>
            <a:chOff x="4318300" y="2960450"/>
            <a:chExt cx="161050" cy="106625"/>
          </a:xfrm>
        </p:grpSpPr>
        <p:sp>
          <p:nvSpPr>
            <p:cNvPr id="485" name="Google Shape;485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87" name="Google Shape;487;p40"/>
          <p:cNvPicPr preferRelativeResize="0"/>
          <p:nvPr/>
        </p:nvPicPr>
        <p:blipFill rotWithShape="1">
          <a:blip r:embed="rId3">
            <a:alphaModFix/>
          </a:blip>
          <a:srcRect l="16877" r="16884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88" name="Google Shape;488;p40"/>
          <p:cNvPicPr preferRelativeResize="0"/>
          <p:nvPr/>
        </p:nvPicPr>
        <p:blipFill rotWithShape="1">
          <a:blip r:embed="rId6">
            <a:alphaModFix/>
          </a:blip>
          <a:srcRect l="14438" r="14438"/>
          <a:stretch/>
        </p:blipFill>
        <p:spPr>
          <a:xfrm>
            <a:off x="8611550" y="2838321"/>
            <a:ext cx="1021126" cy="152125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489" name="Google Shape;489;p40"/>
          <p:cNvGrpSpPr/>
          <p:nvPr/>
        </p:nvGrpSpPr>
        <p:grpSpPr>
          <a:xfrm rot="-2230191" flipH="1">
            <a:off x="8457465" y="2444401"/>
            <a:ext cx="770944" cy="673321"/>
            <a:chOff x="4318300" y="2960450"/>
            <a:chExt cx="161050" cy="106625"/>
          </a:xfrm>
        </p:grpSpPr>
        <p:sp>
          <p:nvSpPr>
            <p:cNvPr id="490" name="Google Shape;490;p40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0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40"/>
          <p:cNvSpPr/>
          <p:nvPr/>
        </p:nvSpPr>
        <p:spPr>
          <a:xfrm>
            <a:off x="8472775" y="3855750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40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4" name="Google Shape;664;p46"/>
          <p:cNvCxnSpPr>
            <a:stCxn id="665" idx="2"/>
            <a:endCxn id="666" idx="0"/>
          </p:cNvCxnSpPr>
          <p:nvPr/>
        </p:nvCxnSpPr>
        <p:spPr>
          <a:xfrm rot="16200000" flipH="1">
            <a:off x="4935611" y="833885"/>
            <a:ext cx="489566" cy="154753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667" name="Google Shape;667;p46"/>
          <p:cNvCxnSpPr>
            <a:stCxn id="668" idx="0"/>
            <a:endCxn id="665" idx="2"/>
          </p:cNvCxnSpPr>
          <p:nvPr/>
        </p:nvCxnSpPr>
        <p:spPr>
          <a:xfrm rot="5400000" flipH="1" flipV="1">
            <a:off x="3389885" y="835693"/>
            <a:ext cx="489566" cy="1543918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673" name="Google Shape;673;p46"/>
          <p:cNvCxnSpPr>
            <a:stCxn id="666" idx="2"/>
            <a:endCxn id="674" idx="0"/>
          </p:cNvCxnSpPr>
          <p:nvPr/>
        </p:nvCxnSpPr>
        <p:spPr>
          <a:xfrm rot="16200000" flipH="1">
            <a:off x="6054279" y="2123117"/>
            <a:ext cx="528034" cy="72827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675" name="Google Shape;675;p46"/>
          <p:cNvCxnSpPr>
            <a:stCxn id="676" idx="0"/>
            <a:endCxn id="666" idx="2"/>
          </p:cNvCxnSpPr>
          <p:nvPr/>
        </p:nvCxnSpPr>
        <p:spPr>
          <a:xfrm rot="5400000" flipH="1" flipV="1">
            <a:off x="5315923" y="2113032"/>
            <a:ext cx="528034" cy="74844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685" name="Google Shape;685;p46"/>
          <p:cNvCxnSpPr>
            <a:cxnSpLocks/>
            <a:stCxn id="682" idx="0"/>
            <a:endCxn id="68" idx="2"/>
          </p:cNvCxnSpPr>
          <p:nvPr/>
        </p:nvCxnSpPr>
        <p:spPr>
          <a:xfrm rot="5400000" flipH="1" flipV="1">
            <a:off x="3466237" y="3386988"/>
            <a:ext cx="532069" cy="223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grpSp>
        <p:nvGrpSpPr>
          <p:cNvPr id="687" name="Google Shape;687;p46"/>
          <p:cNvGrpSpPr/>
          <p:nvPr/>
        </p:nvGrpSpPr>
        <p:grpSpPr>
          <a:xfrm>
            <a:off x="3573386" y="860194"/>
            <a:ext cx="1562986" cy="502675"/>
            <a:chOff x="3804235" y="1072775"/>
            <a:chExt cx="1440912" cy="502675"/>
          </a:xfrm>
        </p:grpSpPr>
        <p:sp>
          <p:nvSpPr>
            <p:cNvPr id="688" name="Google Shape;688;p46"/>
            <p:cNvSpPr/>
            <p:nvPr/>
          </p:nvSpPr>
          <p:spPr>
            <a:xfrm>
              <a:off x="3804235" y="1072775"/>
              <a:ext cx="199500" cy="447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65" name="Google Shape;665;p46"/>
            <p:cNvSpPr txBox="1"/>
            <p:nvPr/>
          </p:nvSpPr>
          <p:spPr>
            <a:xfrm>
              <a:off x="3899647" y="1204650"/>
              <a:ext cx="13455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Вербальное общение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89" name="Google Shape;689;p46"/>
          <p:cNvGrpSpPr/>
          <p:nvPr/>
        </p:nvGrpSpPr>
        <p:grpSpPr>
          <a:xfrm>
            <a:off x="2001672" y="1744219"/>
            <a:ext cx="1589643" cy="479016"/>
            <a:chOff x="2232521" y="1956800"/>
            <a:chExt cx="1465487" cy="479016"/>
          </a:xfrm>
        </p:grpSpPr>
        <p:sp>
          <p:nvSpPr>
            <p:cNvPr id="690" name="Google Shape;690;p46"/>
            <p:cNvSpPr/>
            <p:nvPr/>
          </p:nvSpPr>
          <p:spPr>
            <a:xfrm>
              <a:off x="2232521" y="1956800"/>
              <a:ext cx="249900" cy="249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68" name="Google Shape;668;p46"/>
            <p:cNvSpPr txBox="1"/>
            <p:nvPr/>
          </p:nvSpPr>
          <p:spPr>
            <a:xfrm>
              <a:off x="2354608" y="2065016"/>
              <a:ext cx="13434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Передача мыслей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91" name="Google Shape;691;p46"/>
          <p:cNvGrpSpPr/>
          <p:nvPr/>
        </p:nvGrpSpPr>
        <p:grpSpPr>
          <a:xfrm>
            <a:off x="5102350" y="1744219"/>
            <a:ext cx="1580417" cy="479016"/>
            <a:chOff x="5333200" y="1956800"/>
            <a:chExt cx="1456982" cy="479016"/>
          </a:xfrm>
        </p:grpSpPr>
        <p:sp>
          <p:nvSpPr>
            <p:cNvPr id="692" name="Google Shape;692;p46"/>
            <p:cNvSpPr/>
            <p:nvPr/>
          </p:nvSpPr>
          <p:spPr>
            <a:xfrm>
              <a:off x="5333200" y="1956800"/>
              <a:ext cx="249900" cy="249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66" name="Google Shape;666;p46"/>
            <p:cNvSpPr txBox="1"/>
            <p:nvPr/>
          </p:nvSpPr>
          <p:spPr>
            <a:xfrm>
              <a:off x="5446782" y="2065016"/>
              <a:ext cx="13434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Преднамеренно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93" name="Google Shape;693;p46"/>
          <p:cNvGrpSpPr/>
          <p:nvPr/>
        </p:nvGrpSpPr>
        <p:grpSpPr>
          <a:xfrm>
            <a:off x="5956676" y="2715019"/>
            <a:ext cx="1363895" cy="407050"/>
            <a:chOff x="6187525" y="2927600"/>
            <a:chExt cx="1257371" cy="407050"/>
          </a:xfrm>
        </p:grpSpPr>
        <p:sp>
          <p:nvSpPr>
            <p:cNvPr id="694" name="Google Shape;694;p46"/>
            <p:cNvSpPr/>
            <p:nvPr/>
          </p:nvSpPr>
          <p:spPr>
            <a:xfrm>
              <a:off x="6187525" y="2927600"/>
              <a:ext cx="199500" cy="7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74" name="Google Shape;674;p46"/>
            <p:cNvSpPr txBox="1"/>
            <p:nvPr/>
          </p:nvSpPr>
          <p:spPr>
            <a:xfrm>
              <a:off x="6268296" y="2963850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Реконструкция смысла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95" name="Google Shape;695;p46"/>
          <p:cNvGrpSpPr/>
          <p:nvPr/>
        </p:nvGrpSpPr>
        <p:grpSpPr>
          <a:xfrm>
            <a:off x="4484026" y="2715019"/>
            <a:ext cx="1359834" cy="407050"/>
            <a:chOff x="4714875" y="2927600"/>
            <a:chExt cx="1253627" cy="407050"/>
          </a:xfrm>
        </p:grpSpPr>
        <p:sp>
          <p:nvSpPr>
            <p:cNvPr id="696" name="Google Shape;696;p46"/>
            <p:cNvSpPr/>
            <p:nvPr/>
          </p:nvSpPr>
          <p:spPr>
            <a:xfrm>
              <a:off x="4714875" y="2927600"/>
              <a:ext cx="199500" cy="7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76" name="Google Shape;676;p46"/>
            <p:cNvSpPr txBox="1"/>
            <p:nvPr/>
          </p:nvSpPr>
          <p:spPr>
            <a:xfrm>
              <a:off x="4791902" y="2963850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Передача слов</a:t>
              </a:r>
            </a:p>
          </p:txBody>
        </p:sp>
      </p:grpSp>
      <p:grpSp>
        <p:nvGrpSpPr>
          <p:cNvPr id="701" name="Google Shape;701;p46"/>
          <p:cNvGrpSpPr/>
          <p:nvPr/>
        </p:nvGrpSpPr>
        <p:grpSpPr>
          <a:xfrm>
            <a:off x="4478432" y="3591444"/>
            <a:ext cx="1365669" cy="429458"/>
            <a:chOff x="5380325" y="3804025"/>
            <a:chExt cx="1259006" cy="429458"/>
          </a:xfrm>
        </p:grpSpPr>
        <p:sp>
          <p:nvSpPr>
            <p:cNvPr id="702" name="Google Shape;702;p46"/>
            <p:cNvSpPr/>
            <p:nvPr/>
          </p:nvSpPr>
          <p:spPr>
            <a:xfrm>
              <a:off x="5380325" y="3804025"/>
              <a:ext cx="153900" cy="159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84" name="Google Shape;684;p46"/>
            <p:cNvSpPr txBox="1"/>
            <p:nvPr/>
          </p:nvSpPr>
          <p:spPr>
            <a:xfrm>
              <a:off x="5462731" y="3862683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Восприятие слов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703" name="Google Shape;703;p46"/>
          <p:cNvGrpSpPr/>
          <p:nvPr/>
        </p:nvGrpSpPr>
        <p:grpSpPr>
          <a:xfrm>
            <a:off x="3007632" y="3595480"/>
            <a:ext cx="1361663" cy="429458"/>
            <a:chOff x="3907625" y="3804025"/>
            <a:chExt cx="1255313" cy="429458"/>
          </a:xfrm>
        </p:grpSpPr>
        <p:sp>
          <p:nvSpPr>
            <p:cNvPr id="704" name="Google Shape;704;p46"/>
            <p:cNvSpPr/>
            <p:nvPr/>
          </p:nvSpPr>
          <p:spPr>
            <a:xfrm>
              <a:off x="3907625" y="3804025"/>
              <a:ext cx="153900" cy="159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82" name="Google Shape;682;p46"/>
            <p:cNvSpPr txBox="1"/>
            <p:nvPr/>
          </p:nvSpPr>
          <p:spPr>
            <a:xfrm>
              <a:off x="3986338" y="3862683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Облечение идеи в слова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709" name="Google Shape;709;p46"/>
          <p:cNvGrpSpPr/>
          <p:nvPr/>
        </p:nvGrpSpPr>
        <p:grpSpPr>
          <a:xfrm>
            <a:off x="5954161" y="3583831"/>
            <a:ext cx="1362032" cy="429458"/>
            <a:chOff x="6861200" y="3804025"/>
            <a:chExt cx="1254525" cy="429458"/>
          </a:xfrm>
        </p:grpSpPr>
        <p:sp>
          <p:nvSpPr>
            <p:cNvPr id="710" name="Google Shape;710;p46"/>
            <p:cNvSpPr/>
            <p:nvPr/>
          </p:nvSpPr>
          <p:spPr>
            <a:xfrm>
              <a:off x="6861200" y="3804025"/>
              <a:ext cx="153900" cy="159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86" name="Google Shape;686;p46"/>
            <p:cNvSpPr txBox="1"/>
            <p:nvPr/>
          </p:nvSpPr>
          <p:spPr>
            <a:xfrm>
              <a:off x="6939125" y="3862683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Подтверждение слов</a:t>
              </a:r>
              <a:endParaRPr sz="1000" b="1" dirty="0">
                <a:solidFill>
                  <a:schemeClr val="dk1"/>
                </a:solidFill>
                <a:latin typeface="Montserrat Medium" panose="00000600000000000000" pitchFamily="2" charset="-52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711" name="Google Shape;711;p46"/>
          <p:cNvPicPr preferRelativeResize="0"/>
          <p:nvPr/>
        </p:nvPicPr>
        <p:blipFill rotWithShape="1">
          <a:blip r:embed="rId3">
            <a:alphaModFix/>
          </a:blip>
          <a:srcRect t="12319" r="18817"/>
          <a:stretch/>
        </p:blipFill>
        <p:spPr>
          <a:xfrm>
            <a:off x="-327150" y="98825"/>
            <a:ext cx="780624" cy="9460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12" name="Google Shape;712;p46"/>
          <p:cNvPicPr preferRelativeResize="0"/>
          <p:nvPr/>
        </p:nvPicPr>
        <p:blipFill rotWithShape="1">
          <a:blip r:embed="rId4">
            <a:alphaModFix/>
          </a:blip>
          <a:srcRect t="42775"/>
          <a:stretch/>
        </p:blipFill>
        <p:spPr>
          <a:xfrm>
            <a:off x="-822200" y="45401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13" name="Google Shape;713;p46"/>
          <p:cNvSpPr/>
          <p:nvPr/>
        </p:nvSpPr>
        <p:spPr>
          <a:xfrm>
            <a:off x="360675" y="754275"/>
            <a:ext cx="483000" cy="48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46"/>
          <p:cNvSpPr/>
          <p:nvPr/>
        </p:nvSpPr>
        <p:spPr>
          <a:xfrm>
            <a:off x="811625" y="4839125"/>
            <a:ext cx="3189000" cy="7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5" name="Google Shape;715;p46"/>
          <p:cNvGrpSpPr/>
          <p:nvPr/>
        </p:nvGrpSpPr>
        <p:grpSpPr>
          <a:xfrm rot="212416" flipH="1">
            <a:off x="52661" y="-226611"/>
            <a:ext cx="770952" cy="673321"/>
            <a:chOff x="4318300" y="2960450"/>
            <a:chExt cx="161050" cy="106625"/>
          </a:xfrm>
        </p:grpSpPr>
        <p:sp>
          <p:nvSpPr>
            <p:cNvPr id="716" name="Google Shape;716;p4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4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8" name="Google Shape;718;p46"/>
          <p:cNvGrpSpPr/>
          <p:nvPr/>
        </p:nvGrpSpPr>
        <p:grpSpPr>
          <a:xfrm rot="-2230191" flipH="1">
            <a:off x="-52110" y="4184376"/>
            <a:ext cx="770944" cy="673321"/>
            <a:chOff x="4318300" y="2960450"/>
            <a:chExt cx="161050" cy="106625"/>
          </a:xfrm>
        </p:grpSpPr>
        <p:sp>
          <p:nvSpPr>
            <p:cNvPr id="719" name="Google Shape;719;p4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4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21" name="Google Shape;721;p46"/>
          <p:cNvPicPr preferRelativeResize="0"/>
          <p:nvPr/>
        </p:nvPicPr>
        <p:blipFill rotWithShape="1">
          <a:blip r:embed="rId5">
            <a:alphaModFix/>
          </a:blip>
          <a:srcRect l="16122" r="17639"/>
          <a:stretch/>
        </p:blipFill>
        <p:spPr>
          <a:xfrm>
            <a:off x="8478575" y="-1117350"/>
            <a:ext cx="2155725" cy="43393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722" name="Google Shape;722;p46"/>
          <p:cNvGrpSpPr/>
          <p:nvPr/>
        </p:nvGrpSpPr>
        <p:grpSpPr>
          <a:xfrm rot="-2230191" flipH="1">
            <a:off x="8180965" y="2885576"/>
            <a:ext cx="770944" cy="673321"/>
            <a:chOff x="4318300" y="2960450"/>
            <a:chExt cx="161050" cy="106625"/>
          </a:xfrm>
        </p:grpSpPr>
        <p:sp>
          <p:nvSpPr>
            <p:cNvPr id="723" name="Google Shape;723;p46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46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5" name="Google Shape;725;p46"/>
          <p:cNvSpPr/>
          <p:nvPr/>
        </p:nvSpPr>
        <p:spPr>
          <a:xfrm>
            <a:off x="8420338" y="3570475"/>
            <a:ext cx="292200" cy="29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46"/>
          <p:cNvSpPr/>
          <p:nvPr/>
        </p:nvSpPr>
        <p:spPr>
          <a:xfrm>
            <a:off x="6066925" y="217425"/>
            <a:ext cx="3189000" cy="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oogle Shape;693;p46">
            <a:extLst>
              <a:ext uri="{FF2B5EF4-FFF2-40B4-BE49-F238E27FC236}">
                <a16:creationId xmlns:a16="http://schemas.microsoft.com/office/drawing/2014/main" xmlns="" id="{6E96FD8E-AB3F-4BB5-A254-AAA8E32554B8}"/>
              </a:ext>
            </a:extLst>
          </p:cNvPr>
          <p:cNvGrpSpPr/>
          <p:nvPr/>
        </p:nvGrpSpPr>
        <p:grpSpPr>
          <a:xfrm>
            <a:off x="3007632" y="2715019"/>
            <a:ext cx="1363895" cy="407050"/>
            <a:chOff x="6187525" y="2927600"/>
            <a:chExt cx="1257371" cy="407050"/>
          </a:xfrm>
        </p:grpSpPr>
        <p:sp>
          <p:nvSpPr>
            <p:cNvPr id="67" name="Google Shape;694;p46">
              <a:extLst>
                <a:ext uri="{FF2B5EF4-FFF2-40B4-BE49-F238E27FC236}">
                  <a16:creationId xmlns:a16="http://schemas.microsoft.com/office/drawing/2014/main" xmlns="" id="{8264CAC0-DC0C-4FEB-BADC-FB896E7E4D2C}"/>
                </a:ext>
              </a:extLst>
            </p:cNvPr>
            <p:cNvSpPr/>
            <p:nvPr/>
          </p:nvSpPr>
          <p:spPr>
            <a:xfrm>
              <a:off x="6187525" y="2927600"/>
              <a:ext cx="199500" cy="7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 panose="00000600000000000000" pitchFamily="2" charset="-52"/>
              </a:endParaRPr>
            </a:p>
          </p:txBody>
        </p:sp>
        <p:sp>
          <p:nvSpPr>
            <p:cNvPr id="68" name="Google Shape;674;p46">
              <a:extLst>
                <a:ext uri="{FF2B5EF4-FFF2-40B4-BE49-F238E27FC236}">
                  <a16:creationId xmlns:a16="http://schemas.microsoft.com/office/drawing/2014/main" xmlns="" id="{8A9EA8D8-AFCA-4C32-8649-9330CE7376F2}"/>
                </a:ext>
              </a:extLst>
            </p:cNvPr>
            <p:cNvSpPr txBox="1"/>
            <p:nvPr/>
          </p:nvSpPr>
          <p:spPr>
            <a:xfrm>
              <a:off x="6268296" y="2963850"/>
              <a:ext cx="1176600" cy="370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ru-RU" sz="1000" b="1" dirty="0">
                  <a:solidFill>
                    <a:schemeClr val="dk1"/>
                  </a:solidFill>
                  <a:latin typeface="Montserrat Medium" panose="00000600000000000000" pitchFamily="2" charset="-52"/>
                  <a:ea typeface="Open Sans"/>
                  <a:cs typeface="Open Sans"/>
                  <a:sym typeface="Open Sans"/>
                </a:rPr>
                <a:t>Формирование идеи</a:t>
              </a:r>
            </a:p>
          </p:txBody>
        </p:sp>
      </p:grpSp>
      <p:cxnSp>
        <p:nvCxnSpPr>
          <p:cNvPr id="69" name="Google Shape;675;p46">
            <a:extLst>
              <a:ext uri="{FF2B5EF4-FFF2-40B4-BE49-F238E27FC236}">
                <a16:creationId xmlns:a16="http://schemas.microsoft.com/office/drawing/2014/main" xmlns="" id="{6C214A16-64D4-488B-8976-8A16C2D132F6}"/>
              </a:ext>
            </a:extLst>
          </p:cNvPr>
          <p:cNvCxnSpPr>
            <a:cxnSpLocks/>
            <a:stCxn id="68" idx="0"/>
            <a:endCxn id="666" idx="2"/>
          </p:cNvCxnSpPr>
          <p:nvPr/>
        </p:nvCxnSpPr>
        <p:spPr>
          <a:xfrm rot="5400000" flipH="1" flipV="1">
            <a:off x="4579757" y="1376865"/>
            <a:ext cx="528034" cy="222077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75" name="Google Shape;685;p46">
            <a:extLst>
              <a:ext uri="{FF2B5EF4-FFF2-40B4-BE49-F238E27FC236}">
                <a16:creationId xmlns:a16="http://schemas.microsoft.com/office/drawing/2014/main" xmlns="" id="{F9B5DE58-25EF-4AD2-8C9C-8797E4243F0E}"/>
              </a:ext>
            </a:extLst>
          </p:cNvPr>
          <p:cNvCxnSpPr>
            <a:cxnSpLocks/>
            <a:stCxn id="684" idx="0"/>
            <a:endCxn id="676" idx="2"/>
          </p:cNvCxnSpPr>
          <p:nvPr/>
        </p:nvCxnSpPr>
        <p:spPr>
          <a:xfrm rot="16200000" flipV="1">
            <a:off x="4941824" y="3385966"/>
            <a:ext cx="528033" cy="24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96" name="Google Shape;685;p46">
            <a:extLst>
              <a:ext uri="{FF2B5EF4-FFF2-40B4-BE49-F238E27FC236}">
                <a16:creationId xmlns:a16="http://schemas.microsoft.com/office/drawing/2014/main" xmlns="" id="{2AE7C41F-13B7-463D-90BE-421B9E545948}"/>
              </a:ext>
            </a:extLst>
          </p:cNvPr>
          <p:cNvCxnSpPr>
            <a:cxnSpLocks/>
          </p:cNvCxnSpPr>
          <p:nvPr/>
        </p:nvCxnSpPr>
        <p:spPr>
          <a:xfrm rot="16200000" flipV="1">
            <a:off x="6414156" y="3384049"/>
            <a:ext cx="528033" cy="24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</p:cxn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3"/>
          <p:cNvSpPr/>
          <p:nvPr/>
        </p:nvSpPr>
        <p:spPr>
          <a:xfrm>
            <a:off x="6771875" y="1270325"/>
            <a:ext cx="199500" cy="447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3"/>
          <p:cNvSpPr/>
          <p:nvPr/>
        </p:nvSpPr>
        <p:spPr>
          <a:xfrm>
            <a:off x="4152625" y="2928432"/>
            <a:ext cx="483000" cy="483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9" name="Google Shape;269;p33"/>
          <p:cNvGrpSpPr/>
          <p:nvPr/>
        </p:nvGrpSpPr>
        <p:grpSpPr>
          <a:xfrm rot="212416" flipH="1">
            <a:off x="2055797" y="2897364"/>
            <a:ext cx="770952" cy="673321"/>
            <a:chOff x="4318300" y="2960450"/>
            <a:chExt cx="161050" cy="106625"/>
          </a:xfrm>
        </p:grpSpPr>
        <p:sp>
          <p:nvSpPr>
            <p:cNvPr id="270" name="Google Shape;270;p3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272;p33"/>
          <p:cNvSpPr/>
          <p:nvPr/>
        </p:nvSpPr>
        <p:spPr>
          <a:xfrm>
            <a:off x="7163286" y="3109050"/>
            <a:ext cx="536100" cy="530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3"/>
          <p:cNvSpPr/>
          <p:nvPr/>
        </p:nvSpPr>
        <p:spPr>
          <a:xfrm>
            <a:off x="3919950" y="1661525"/>
            <a:ext cx="1304100" cy="7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3"/>
          <p:cNvSpPr/>
          <p:nvPr/>
        </p:nvSpPr>
        <p:spPr>
          <a:xfrm>
            <a:off x="1935336" y="128035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Montserrat Medium" panose="00000600000000000000" pitchFamily="2" charset="-52"/>
              </a:rPr>
              <a:t>ВЕРБАЛЬНЫЕ СРЕДСТВА ОБЩЕНИЯ</a:t>
            </a:r>
            <a:endParaRPr sz="2400" dirty="0">
              <a:latin typeface="Montserrat Medium" panose="00000600000000000000" pitchFamily="2" charset="-52"/>
            </a:endParaRPr>
          </a:p>
        </p:txBody>
      </p:sp>
      <p:sp>
        <p:nvSpPr>
          <p:cNvPr id="276" name="Google Shape;276;p33"/>
          <p:cNvSpPr txBox="1">
            <a:spLocks noGrp="1"/>
          </p:cNvSpPr>
          <p:nvPr>
            <p:ph type="title" idx="2"/>
          </p:nvPr>
        </p:nvSpPr>
        <p:spPr>
          <a:xfrm>
            <a:off x="1625236" y="1480875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01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77" name="Google Shape;277;p33"/>
          <p:cNvSpPr txBox="1">
            <a:spLocks noGrp="1"/>
          </p:cNvSpPr>
          <p:nvPr>
            <p:ph type="title" idx="3"/>
          </p:nvPr>
        </p:nvSpPr>
        <p:spPr>
          <a:xfrm>
            <a:off x="1625236" y="3105072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04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78" name="Google Shape;278;p33"/>
          <p:cNvSpPr txBox="1">
            <a:spLocks noGrp="1"/>
          </p:cNvSpPr>
          <p:nvPr>
            <p:ph type="title" idx="4"/>
          </p:nvPr>
        </p:nvSpPr>
        <p:spPr>
          <a:xfrm>
            <a:off x="4110285" y="1480875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02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79" name="Google Shape;279;p33"/>
          <p:cNvSpPr txBox="1">
            <a:spLocks noGrp="1"/>
          </p:cNvSpPr>
          <p:nvPr>
            <p:ph type="title" idx="5"/>
          </p:nvPr>
        </p:nvSpPr>
        <p:spPr>
          <a:xfrm>
            <a:off x="4110285" y="3105072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05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80" name="Google Shape;280;p33"/>
          <p:cNvSpPr txBox="1">
            <a:spLocks noGrp="1"/>
          </p:cNvSpPr>
          <p:nvPr>
            <p:ph type="title" idx="6"/>
          </p:nvPr>
        </p:nvSpPr>
        <p:spPr>
          <a:xfrm>
            <a:off x="6599231" y="1480875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03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81" name="Google Shape;281;p33"/>
          <p:cNvSpPr txBox="1">
            <a:spLocks noGrp="1"/>
          </p:cNvSpPr>
          <p:nvPr>
            <p:ph type="title" idx="7"/>
          </p:nvPr>
        </p:nvSpPr>
        <p:spPr>
          <a:xfrm>
            <a:off x="6599231" y="3105072"/>
            <a:ext cx="923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Medium" panose="00000600000000000000" pitchFamily="2" charset="-52"/>
              </a:rPr>
              <a:t>06</a:t>
            </a:r>
            <a:endParaRPr>
              <a:latin typeface="Montserrat Medium" panose="00000600000000000000" pitchFamily="2" charset="-52"/>
            </a:endParaRPr>
          </a:p>
        </p:txBody>
      </p:sp>
      <p:sp>
        <p:nvSpPr>
          <p:cNvPr id="282" name="Google Shape;282;p33"/>
          <p:cNvSpPr txBox="1">
            <a:spLocks noGrp="1"/>
          </p:cNvSpPr>
          <p:nvPr>
            <p:ph type="subTitle" idx="1"/>
          </p:nvPr>
        </p:nvSpPr>
        <p:spPr>
          <a:xfrm>
            <a:off x="1222036" y="1932701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Устная речь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283" name="Google Shape;283;p33"/>
          <p:cNvSpPr txBox="1">
            <a:spLocks noGrp="1"/>
          </p:cNvSpPr>
          <p:nvPr>
            <p:ph type="subTitle" idx="8"/>
          </p:nvPr>
        </p:nvSpPr>
        <p:spPr>
          <a:xfrm>
            <a:off x="3707085" y="1932701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Письменная речь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284" name="Google Shape;284;p33"/>
          <p:cNvSpPr txBox="1">
            <a:spLocks noGrp="1"/>
          </p:cNvSpPr>
          <p:nvPr>
            <p:ph type="subTitle" idx="9"/>
          </p:nvPr>
        </p:nvSpPr>
        <p:spPr>
          <a:xfrm>
            <a:off x="6083846" y="1932701"/>
            <a:ext cx="1954469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Правильность речи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285" name="Google Shape;285;p33"/>
          <p:cNvSpPr txBox="1">
            <a:spLocks noGrp="1"/>
          </p:cNvSpPr>
          <p:nvPr>
            <p:ph type="subTitle" idx="13"/>
          </p:nvPr>
        </p:nvSpPr>
        <p:spPr>
          <a:xfrm>
            <a:off x="1044213" y="3556957"/>
            <a:ext cx="2081849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Эффективность речи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286" name="Google Shape;286;p33"/>
          <p:cNvSpPr txBox="1">
            <a:spLocks noGrp="1"/>
          </p:cNvSpPr>
          <p:nvPr>
            <p:ph type="subTitle" idx="14"/>
          </p:nvPr>
        </p:nvSpPr>
        <p:spPr>
          <a:xfrm>
            <a:off x="3707085" y="3556957"/>
            <a:ext cx="1730100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Ораторское искусство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287" name="Google Shape;287;p33"/>
          <p:cNvSpPr txBox="1">
            <a:spLocks noGrp="1"/>
          </p:cNvSpPr>
          <p:nvPr>
            <p:ph type="subTitle" idx="15"/>
          </p:nvPr>
        </p:nvSpPr>
        <p:spPr>
          <a:xfrm>
            <a:off x="6196030" y="3556957"/>
            <a:ext cx="1800239" cy="7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Уместность речи</a:t>
            </a:r>
            <a:endParaRPr dirty="0">
              <a:latin typeface="Montserrat Medium" panose="00000600000000000000" pitchFamily="2" charset="-52"/>
            </a:endParaRPr>
          </a:p>
        </p:txBody>
      </p:sp>
      <p:pic>
        <p:nvPicPr>
          <p:cNvPr id="288" name="Google Shape;288;p33"/>
          <p:cNvPicPr preferRelativeResize="0"/>
          <p:nvPr/>
        </p:nvPicPr>
        <p:blipFill rotWithShape="1">
          <a:blip r:embed="rId3">
            <a:alphaModFix/>
          </a:blip>
          <a:srcRect l="23224"/>
          <a:stretch/>
        </p:blipFill>
        <p:spPr>
          <a:xfrm>
            <a:off x="8559375" y="1177125"/>
            <a:ext cx="2453974" cy="426192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3">
            <a:alphaModFix/>
          </a:blip>
          <a:srcRect l="23222" r="12361"/>
          <a:stretch/>
        </p:blipFill>
        <p:spPr>
          <a:xfrm>
            <a:off x="-1343750" y="-818025"/>
            <a:ext cx="2058900" cy="426192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0" name="Google Shape;290;p33"/>
          <p:cNvPicPr preferRelativeResize="0"/>
          <p:nvPr/>
        </p:nvPicPr>
        <p:blipFill rotWithShape="1">
          <a:blip r:embed="rId4">
            <a:alphaModFix/>
          </a:blip>
          <a:srcRect t="14317"/>
          <a:stretch/>
        </p:blipFill>
        <p:spPr>
          <a:xfrm>
            <a:off x="8424000" y="134600"/>
            <a:ext cx="1123449" cy="1346276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1" name="Google Shape;291;p33"/>
          <p:cNvPicPr preferRelativeResize="0"/>
          <p:nvPr/>
        </p:nvPicPr>
        <p:blipFill rotWithShape="1">
          <a:blip r:embed="rId5">
            <a:alphaModFix/>
          </a:blip>
          <a:srcRect l="10551" r="21679"/>
          <a:stretch/>
        </p:blipFill>
        <p:spPr>
          <a:xfrm>
            <a:off x="-536425" y="3028775"/>
            <a:ext cx="1123449" cy="1756500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292" name="Google Shape;292;p33"/>
          <p:cNvGrpSpPr/>
          <p:nvPr/>
        </p:nvGrpSpPr>
        <p:grpSpPr>
          <a:xfrm rot="212416" flipH="1">
            <a:off x="114761" y="2699214"/>
            <a:ext cx="770952" cy="673321"/>
            <a:chOff x="4318300" y="2960450"/>
            <a:chExt cx="161050" cy="106625"/>
          </a:xfrm>
        </p:grpSpPr>
        <p:sp>
          <p:nvSpPr>
            <p:cNvPr id="293" name="Google Shape;293;p3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 rot="212416" flipH="1">
            <a:off x="8205936" y="1040889"/>
            <a:ext cx="770952" cy="673321"/>
            <a:chOff x="4318300" y="2960450"/>
            <a:chExt cx="161050" cy="106625"/>
          </a:xfrm>
        </p:grpSpPr>
        <p:sp>
          <p:nvSpPr>
            <p:cNvPr id="296" name="Google Shape;296;p33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3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" name="Google Shape;298;p33"/>
          <p:cNvSpPr/>
          <p:nvPr/>
        </p:nvSpPr>
        <p:spPr>
          <a:xfrm>
            <a:off x="297025" y="4471200"/>
            <a:ext cx="672300" cy="67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33"/>
          <p:cNvSpPr/>
          <p:nvPr/>
        </p:nvSpPr>
        <p:spPr>
          <a:xfrm>
            <a:off x="8150500" y="52000"/>
            <a:ext cx="483000" cy="483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5"/>
          <p:cNvSpPr/>
          <p:nvPr/>
        </p:nvSpPr>
        <p:spPr>
          <a:xfrm>
            <a:off x="6895200" y="0"/>
            <a:ext cx="2248800" cy="1292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5"/>
          <p:cNvSpPr txBox="1">
            <a:spLocks noGrp="1"/>
          </p:cNvSpPr>
          <p:nvPr>
            <p:ph type="title"/>
          </p:nvPr>
        </p:nvSpPr>
        <p:spPr>
          <a:xfrm>
            <a:off x="720000" y="137840"/>
            <a:ext cx="4549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Medium" panose="00000600000000000000" pitchFamily="2" charset="-52"/>
              </a:rPr>
              <a:t>Устная речь</a:t>
            </a:r>
            <a:endParaRPr dirty="0">
              <a:latin typeface="Montserrat Medium" panose="00000600000000000000" pitchFamily="2" charset="-52"/>
            </a:endParaRPr>
          </a:p>
        </p:txBody>
      </p:sp>
      <p:sp>
        <p:nvSpPr>
          <p:cNvPr id="331" name="Google Shape;331;p35"/>
          <p:cNvSpPr txBox="1">
            <a:spLocks noGrp="1"/>
          </p:cNvSpPr>
          <p:nvPr>
            <p:ph type="body" idx="1"/>
          </p:nvPr>
        </p:nvSpPr>
        <p:spPr>
          <a:xfrm>
            <a:off x="364331" y="794337"/>
            <a:ext cx="5012365" cy="34725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buNone/>
            </a:pPr>
            <a:r>
              <a:rPr lang="ru-RU" dirty="0">
                <a:latin typeface="Montserrat Medium" panose="00000600000000000000" pitchFamily="2" charset="-52"/>
              </a:rPr>
              <a:t>Устная речь — форма речевой деятельности, включающая понимание звучащей речи и осуществление речевых высказываний в звуковой форме (говорение).</a:t>
            </a:r>
          </a:p>
          <a:p>
            <a:pPr marL="0" indent="0" algn="just">
              <a:buNone/>
            </a:pPr>
            <a:endParaRPr lang="ru-RU" dirty="0">
              <a:latin typeface="Montserrat Medium" panose="00000600000000000000" pitchFamily="2" charset="-52"/>
            </a:endParaRPr>
          </a:p>
          <a:p>
            <a:pPr marL="0" lvl="0" indent="0" algn="just">
              <a:buNone/>
            </a:pPr>
            <a:r>
              <a:rPr lang="ru-RU" dirty="0">
                <a:latin typeface="Montserrat Medium" panose="00000600000000000000" pitchFamily="2" charset="-52"/>
              </a:rPr>
              <a:t>Устная речь может осуществляться при непосредственном контакте собеседников или может быть опосредована техническим средством (телефоном и т. п.), если общение происходит на значительном расстоянии.</a:t>
            </a:r>
          </a:p>
          <a:p>
            <a:pPr marL="0" lvl="0" indent="0" algn="just">
              <a:buNone/>
            </a:pPr>
            <a:endParaRPr lang="ru-RU" dirty="0">
              <a:latin typeface="Montserrat Medium" panose="00000600000000000000" pitchFamily="2" charset="-52"/>
            </a:endParaRPr>
          </a:p>
          <a:p>
            <a:pPr marL="0" indent="0" algn="just">
              <a:buNone/>
            </a:pPr>
            <a:r>
              <a:rPr lang="ru-RU" dirty="0">
                <a:latin typeface="Montserrat Medium" panose="00000600000000000000" pitchFamily="2" charset="-52"/>
              </a:rPr>
              <a:t>Для устной речи, в отличие от письменной, характерны:</a:t>
            </a:r>
          </a:p>
          <a:p>
            <a:pPr marL="0" indent="0" algn="just">
              <a:buNone/>
            </a:pPr>
            <a:endParaRPr lang="ru-RU" dirty="0">
              <a:latin typeface="Montserrat Medium" panose="00000600000000000000" pitchFamily="2" charset="-52"/>
            </a:endParaRPr>
          </a:p>
          <a:p>
            <a:pPr marL="0" lvl="1" indent="0" algn="just">
              <a:buClr>
                <a:schemeClr val="tx2"/>
              </a:buClr>
              <a:buFont typeface="Arial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</a:rPr>
              <a:t> избыточность (наличие повторов, уточнений, пояснений);</a:t>
            </a:r>
          </a:p>
          <a:p>
            <a:pPr marL="0" lvl="1" indent="0" algn="just">
              <a:buClr>
                <a:schemeClr val="tx2"/>
              </a:buClr>
              <a:buNone/>
            </a:pPr>
            <a:endParaRPr lang="ru-RU" dirty="0">
              <a:latin typeface="Montserrat Medium" panose="00000600000000000000" pitchFamily="2" charset="-52"/>
            </a:endParaRPr>
          </a:p>
          <a:p>
            <a:pPr marL="0" lvl="1" indent="0" algn="just">
              <a:buClr>
                <a:schemeClr val="tx2"/>
              </a:buClr>
              <a:buFont typeface="Arial" pitchFamily="34" charset="0"/>
              <a:buChar char="•"/>
            </a:pPr>
            <a:r>
              <a:rPr lang="ru-RU" dirty="0">
                <a:latin typeface="Montserrat Medium" panose="00000600000000000000" pitchFamily="2" charset="-52"/>
              </a:rPr>
              <a:t> использование невербальных средств общения (жестов, мимики), экономия речевых высказываний, эллипсисы (говорящий может не называть, пропускать то, о чем можно легко догадаться).</a:t>
            </a:r>
          </a:p>
          <a:p>
            <a:pPr marL="152400" lvl="0" indent="0">
              <a:buNone/>
            </a:pPr>
            <a:endParaRPr dirty="0">
              <a:latin typeface="Montserrat Medium" panose="00000600000000000000" pitchFamily="2" charset="-52"/>
            </a:endParaRPr>
          </a:p>
        </p:txBody>
      </p:sp>
      <p:pic>
        <p:nvPicPr>
          <p:cNvPr id="332" name="Google Shape;332;p3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462" r="4471"/>
          <a:stretch/>
        </p:blipFill>
        <p:spPr>
          <a:xfrm>
            <a:off x="5726125" y="202925"/>
            <a:ext cx="3235800" cy="4737650"/>
          </a:xfrm>
          <a:prstGeom prst="rect">
            <a:avLst/>
          </a:prstGeom>
        </p:spPr>
      </p:pic>
      <p:grpSp>
        <p:nvGrpSpPr>
          <p:cNvPr id="333" name="Google Shape;333;p35"/>
          <p:cNvGrpSpPr/>
          <p:nvPr/>
        </p:nvGrpSpPr>
        <p:grpSpPr>
          <a:xfrm rot="212416" flipH="1">
            <a:off x="8504861" y="-108311"/>
            <a:ext cx="770952" cy="673321"/>
            <a:chOff x="4318300" y="2960450"/>
            <a:chExt cx="161050" cy="106625"/>
          </a:xfrm>
        </p:grpSpPr>
        <p:sp>
          <p:nvSpPr>
            <p:cNvPr id="334" name="Google Shape;334;p3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336;p35"/>
          <p:cNvGrpSpPr/>
          <p:nvPr/>
        </p:nvGrpSpPr>
        <p:grpSpPr>
          <a:xfrm rot="212416" flipH="1">
            <a:off x="5392686" y="4587939"/>
            <a:ext cx="770952" cy="673321"/>
            <a:chOff x="4318300" y="2960450"/>
            <a:chExt cx="161050" cy="106625"/>
          </a:xfrm>
        </p:grpSpPr>
        <p:sp>
          <p:nvSpPr>
            <p:cNvPr id="337" name="Google Shape;337;p3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39" name="Google Shape;339;p35"/>
          <p:cNvPicPr preferRelativeResize="0"/>
          <p:nvPr/>
        </p:nvPicPr>
        <p:blipFill rotWithShape="1">
          <a:blip r:embed="rId4">
            <a:alphaModFix/>
          </a:blip>
          <a:srcRect t="42775"/>
          <a:stretch/>
        </p:blipFill>
        <p:spPr>
          <a:xfrm>
            <a:off x="7549625" y="4279250"/>
            <a:ext cx="2129724" cy="811774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grpSp>
        <p:nvGrpSpPr>
          <p:cNvPr id="340" name="Google Shape;340;p35"/>
          <p:cNvGrpSpPr/>
          <p:nvPr/>
        </p:nvGrpSpPr>
        <p:grpSpPr>
          <a:xfrm rot="-2230191" flipH="1">
            <a:off x="8319715" y="3923476"/>
            <a:ext cx="770944" cy="673321"/>
            <a:chOff x="4318300" y="2960450"/>
            <a:chExt cx="161050" cy="106625"/>
          </a:xfrm>
        </p:grpSpPr>
        <p:sp>
          <p:nvSpPr>
            <p:cNvPr id="341" name="Google Shape;341;p35"/>
            <p:cNvSpPr/>
            <p:nvPr/>
          </p:nvSpPr>
          <p:spPr>
            <a:xfrm>
              <a:off x="4318300" y="2960450"/>
              <a:ext cx="153675" cy="106625"/>
            </a:xfrm>
            <a:custGeom>
              <a:avLst/>
              <a:gdLst/>
              <a:ahLst/>
              <a:cxnLst/>
              <a:rect l="l" t="t" r="r" b="b"/>
              <a:pathLst>
                <a:path w="6147" h="4265" extrusionOk="0">
                  <a:moveTo>
                    <a:pt x="5586" y="1"/>
                  </a:moveTo>
                  <a:lnTo>
                    <a:pt x="3888" y="785"/>
                  </a:lnTo>
                  <a:lnTo>
                    <a:pt x="3205" y="1100"/>
                  </a:lnTo>
                  <a:lnTo>
                    <a:pt x="6146" y="1100"/>
                  </a:lnTo>
                  <a:lnTo>
                    <a:pt x="6126" y="1079"/>
                  </a:lnTo>
                  <a:lnTo>
                    <a:pt x="6106" y="856"/>
                  </a:lnTo>
                  <a:lnTo>
                    <a:pt x="5862" y="663"/>
                  </a:lnTo>
                  <a:lnTo>
                    <a:pt x="5932" y="469"/>
                  </a:lnTo>
                  <a:lnTo>
                    <a:pt x="5719" y="388"/>
                  </a:lnTo>
                  <a:lnTo>
                    <a:pt x="5821" y="235"/>
                  </a:lnTo>
                  <a:lnTo>
                    <a:pt x="5647" y="134"/>
                  </a:lnTo>
                  <a:lnTo>
                    <a:pt x="5586" y="1"/>
                  </a:lnTo>
                  <a:close/>
                  <a:moveTo>
                    <a:pt x="1547" y="1863"/>
                  </a:moveTo>
                  <a:lnTo>
                    <a:pt x="1" y="2585"/>
                  </a:lnTo>
                  <a:lnTo>
                    <a:pt x="62" y="2718"/>
                  </a:lnTo>
                  <a:lnTo>
                    <a:pt x="21" y="2911"/>
                  </a:lnTo>
                  <a:lnTo>
                    <a:pt x="214" y="2931"/>
                  </a:lnTo>
                  <a:lnTo>
                    <a:pt x="133" y="3145"/>
                  </a:lnTo>
                  <a:lnTo>
                    <a:pt x="326" y="3216"/>
                  </a:lnTo>
                  <a:lnTo>
                    <a:pt x="316" y="3532"/>
                  </a:lnTo>
                  <a:lnTo>
                    <a:pt x="479" y="3695"/>
                  </a:lnTo>
                  <a:lnTo>
                    <a:pt x="479" y="3888"/>
                  </a:lnTo>
                  <a:lnTo>
                    <a:pt x="632" y="4000"/>
                  </a:lnTo>
                  <a:lnTo>
                    <a:pt x="652" y="4265"/>
                  </a:lnTo>
                  <a:lnTo>
                    <a:pt x="1547" y="3847"/>
                  </a:lnTo>
                  <a:lnTo>
                    <a:pt x="1547" y="1863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5"/>
            <p:cNvSpPr/>
            <p:nvPr/>
          </p:nvSpPr>
          <p:spPr>
            <a:xfrm>
              <a:off x="4356975" y="2987925"/>
              <a:ext cx="122375" cy="68725"/>
            </a:xfrm>
            <a:custGeom>
              <a:avLst/>
              <a:gdLst/>
              <a:ahLst/>
              <a:cxnLst/>
              <a:rect l="l" t="t" r="r" b="b"/>
              <a:pathLst>
                <a:path w="4895" h="2749" extrusionOk="0">
                  <a:moveTo>
                    <a:pt x="1658" y="1"/>
                  </a:moveTo>
                  <a:lnTo>
                    <a:pt x="153" y="703"/>
                  </a:lnTo>
                  <a:lnTo>
                    <a:pt x="0" y="764"/>
                  </a:lnTo>
                  <a:lnTo>
                    <a:pt x="0" y="2748"/>
                  </a:lnTo>
                  <a:lnTo>
                    <a:pt x="905" y="2331"/>
                  </a:lnTo>
                  <a:lnTo>
                    <a:pt x="3094" y="1314"/>
                  </a:lnTo>
                  <a:lnTo>
                    <a:pt x="4894" y="479"/>
                  </a:lnTo>
                  <a:lnTo>
                    <a:pt x="4701" y="296"/>
                  </a:lnTo>
                  <a:lnTo>
                    <a:pt x="4722" y="113"/>
                  </a:lnTo>
                  <a:lnTo>
                    <a:pt x="4599" y="1"/>
                  </a:lnTo>
                  <a:close/>
                </a:path>
              </a:pathLst>
            </a:custGeom>
            <a:solidFill>
              <a:srgbClr val="E4D3C5">
                <a:alpha val="67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3" name="Google Shape;343;p35"/>
          <p:cNvSpPr/>
          <p:nvPr/>
        </p:nvSpPr>
        <p:spPr>
          <a:xfrm>
            <a:off x="5466925" y="3912513"/>
            <a:ext cx="483000" cy="483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Psychology Newsletter by Slidesgo">
  <a:themeElements>
    <a:clrScheme name="Simple Light">
      <a:dk1>
        <a:srgbClr val="191919"/>
      </a:dk1>
      <a:lt1>
        <a:srgbClr val="FFFFFF"/>
      </a:lt1>
      <a:dk2>
        <a:srgbClr val="5D82A7"/>
      </a:dk2>
      <a:lt2>
        <a:srgbClr val="D84C50"/>
      </a:lt2>
      <a:accent1>
        <a:srgbClr val="FFC733"/>
      </a:accent1>
      <a:accent2>
        <a:srgbClr val="FFB55C"/>
      </a:accent2>
      <a:accent3>
        <a:srgbClr val="7F9864"/>
      </a:accent3>
      <a:accent4>
        <a:srgbClr val="E4D3C5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1127</Words>
  <Application>Microsoft Office PowerPoint</Application>
  <PresentationFormat>Экран (16:9)</PresentationFormat>
  <Paragraphs>120</Paragraphs>
  <Slides>27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Psychology Newsletter by Slidesgo</vt:lpstr>
      <vt:lpstr>МИНИСТЕРСТВО НАУКИ И ВЫСШЕГО ОБРАЗОВАНИЯ  ФГБОУ ВО «Брянский государственный технический университет» (БГТУ) Политехнический колледж </vt:lpstr>
      <vt:lpstr>Презентация PowerPoint</vt:lpstr>
      <vt:lpstr>Общение — сложный многоплановый процесс установления и развития контактов между людьми (межличностное общение) и группами (межгрупповое общение), порождаемый потребностями совместной деятельности и включающий в себя как минимум три различных процесса: коммуникацию (обмен информацией), интеракцию (обмен действиями) и социальную перцепцию (восприятие и понимание партнера). </vt:lpstr>
      <vt:lpstr>Общение считается одной из главных форм социальной активности человека. В процессе общения то, что раньше знал человек, становиться достояние множеств людей.  В научном понимании общение представляет собой взаимодействие людей и обмен информацией при этом взаимодействии</vt:lpstr>
      <vt:lpstr>Выделяют две группы способов, которыми может осуществляться взаимодействие между людьми:  вербальное и невербальное общения</vt:lpstr>
      <vt:lpstr>Презентация PowerPoint</vt:lpstr>
      <vt:lpstr>Презентация PowerPoint</vt:lpstr>
      <vt:lpstr>ВЕРБАЛЬНЫЕ СРЕДСТВА ОБЩЕНИЯ</vt:lpstr>
      <vt:lpstr>Устная речь</vt:lpstr>
      <vt:lpstr>УСТНАЯ РЕЧЬ делится на</vt:lpstr>
      <vt:lpstr>ПИСЬМЕННАЯ РЕЧЬ</vt:lpstr>
      <vt:lpstr>Презентация PowerPoint</vt:lpstr>
      <vt:lpstr>«Неправильное употребление слов ведет за собой ошибки в области мысли и потом в практике жизни».      Д.И.Писарев</vt:lpstr>
      <vt:lpstr>Эффективность речи –  это свойство речи,  свидетельствующее о том, насколько речь достигла поставленной задачи.   Красота речи – это умение говорить красиво, убедительно, умение заинтересовать человека своей речью, ораторские способности.  </vt:lpstr>
      <vt:lpstr>ПРАВИЛА ВЕРБАЛЬНОГО ОБЩЕНИЯ</vt:lpstr>
      <vt:lpstr>Презентация PowerPoint</vt:lpstr>
      <vt:lpstr>Презентация PowerPoint</vt:lpstr>
      <vt:lpstr>Презентация PowerPoint</vt:lpstr>
      <vt:lpstr>Мимика    (от греч. mimikos — подражательный) </vt:lpstr>
      <vt:lpstr>Пантомимика- от греч. рantоmimоs - все воспроизводящий подражанием. </vt:lpstr>
      <vt:lpstr>Презентация PowerPoint</vt:lpstr>
      <vt:lpstr>ПОЗЫ</vt:lpstr>
      <vt:lpstr>ОТКРЫТЫЕ ПОЗЫ</vt:lpstr>
      <vt:lpstr>ЗАКРЫТЫЕ ПОЗЫ</vt:lpstr>
      <vt:lpstr>ИНТОНАЦИЯ</vt:lpstr>
      <vt:lpstr>ПРАВИЛА НЕВЕРБАЛЬНОГО ОБЩЕНИЯ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PSYCHOLOGY NEWSLETTER</dc:title>
  <dc:creator>Daniel Black</dc:creator>
  <cp:lastModifiedBy>Master</cp:lastModifiedBy>
  <cp:revision>11</cp:revision>
  <dcterms:modified xsi:type="dcterms:W3CDTF">2024-02-27T19:10:42Z</dcterms:modified>
</cp:coreProperties>
</file>