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0" r:id="rId2"/>
    <p:sldId id="292" r:id="rId3"/>
    <p:sldId id="257" r:id="rId4"/>
    <p:sldId id="293" r:id="rId5"/>
    <p:sldId id="298" r:id="rId6"/>
    <p:sldId id="300" r:id="rId7"/>
    <p:sldId id="297" r:id="rId8"/>
    <p:sldId id="294" r:id="rId9"/>
    <p:sldId id="295" r:id="rId10"/>
    <p:sldId id="296" r:id="rId11"/>
    <p:sldId id="262" r:id="rId12"/>
    <p:sldId id="283" r:id="rId13"/>
    <p:sldId id="261" r:id="rId14"/>
  </p:sldIdLst>
  <p:sldSz cx="18288000" cy="10287000"/>
  <p:notesSz cx="6797675" cy="9926638"/>
  <p:embeddedFontLst>
    <p:embeddedFont>
      <p:font typeface="Calibri" pitchFamily="34" charset="0"/>
      <p:regular r:id="rId15"/>
      <p:bold r:id="rId16"/>
      <p:italic r:id="rId17"/>
      <p:boldItalic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3" d="100"/>
          <a:sy n="43" d="100"/>
        </p:scale>
        <p:origin x="-918" y="-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s://speakenglishwell.ru/kartochki-dlya-izucheniya-anglijskih-slov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49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2341579"/>
            <a:ext cx="18290080" cy="5603842"/>
            <a:chOff x="0" y="0"/>
            <a:chExt cx="6313636" cy="193441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13636" cy="1934416"/>
            </a:xfrm>
            <a:custGeom>
              <a:avLst/>
              <a:gdLst/>
              <a:ahLst/>
              <a:cxnLst/>
              <a:rect l="l" t="t" r="r" b="b"/>
              <a:pathLst>
                <a:path w="6313636" h="1934416">
                  <a:moveTo>
                    <a:pt x="0" y="0"/>
                  </a:moveTo>
                  <a:lnTo>
                    <a:pt x="6313636" y="0"/>
                  </a:lnTo>
                  <a:lnTo>
                    <a:pt x="6313636" y="1934416"/>
                  </a:lnTo>
                  <a:lnTo>
                    <a:pt x="0" y="1934416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990600" y="2628901"/>
            <a:ext cx="16192500" cy="53347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411"/>
              </a:lnSpc>
            </a:pPr>
            <a:r>
              <a:rPr lang="ru-RU" sz="8000" b="1" i="1" dirty="0" smtClean="0">
                <a:solidFill>
                  <a:srgbClr val="000000"/>
                </a:solidFill>
                <a:latin typeface="Cy Grotesk Wide Bold"/>
              </a:rPr>
              <a:t>Приёмы сингапурской методики как средство повышения учебной мотивации </a:t>
            </a:r>
            <a:r>
              <a:rPr lang="ru-RU" sz="8000" b="1" i="1" dirty="0" smtClean="0">
                <a:solidFill>
                  <a:srgbClr val="000000"/>
                </a:solidFill>
                <a:latin typeface="Cy Grotesk Wide Bold"/>
              </a:rPr>
              <a:t>обучающихся</a:t>
            </a:r>
            <a:endParaRPr lang="en-US" sz="8000" b="1" i="1" dirty="0">
              <a:solidFill>
                <a:srgbClr val="000000"/>
              </a:solidFill>
              <a:latin typeface="Cy Grotesk Wide Bold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6535400" y="266700"/>
            <a:ext cx="1351136" cy="1842309"/>
          </a:xfrm>
          <a:custGeom>
            <a:avLst/>
            <a:gdLst/>
            <a:ahLst/>
            <a:cxnLst/>
            <a:rect l="l" t="t" r="r" b="b"/>
            <a:pathLst>
              <a:path w="1351136" h="1842309">
                <a:moveTo>
                  <a:pt x="0" y="0"/>
                </a:moveTo>
                <a:lnTo>
                  <a:pt x="1351136" y="0"/>
                </a:lnTo>
                <a:lnTo>
                  <a:pt x="1351136" y="1842309"/>
                </a:lnTo>
                <a:lnTo>
                  <a:pt x="0" y="184230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/>
            <a:stretch>
              <a:fillRect/>
            </a:stretch>
          </a:blipFill>
        </p:spPr>
      </p:sp>
      <p:sp>
        <p:nvSpPr>
          <p:cNvPr id="6" name="Прямоугольник 5"/>
          <p:cNvSpPr/>
          <p:nvPr/>
        </p:nvSpPr>
        <p:spPr>
          <a:xfrm>
            <a:off x="3581400" y="800100"/>
            <a:ext cx="108204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3629"/>
              </a:lnSpc>
            </a:pPr>
            <a:r>
              <a:rPr lang="en-US" sz="4000" spc="69" dirty="0" smtClean="0">
                <a:solidFill>
                  <a:srgbClr val="FFFFFF"/>
                </a:solidFill>
                <a:latin typeface="Cy Grotesk Wide Bold"/>
              </a:rPr>
              <a:t>МАОУ “«</a:t>
            </a:r>
            <a:r>
              <a:rPr lang="en-US" sz="4000" spc="69" dirty="0" err="1" smtClean="0">
                <a:solidFill>
                  <a:srgbClr val="FFFFFF"/>
                </a:solidFill>
                <a:latin typeface="Cy Grotesk Wide Bold"/>
              </a:rPr>
              <a:t>Усть-Качкинская</a:t>
            </a:r>
            <a:r>
              <a:rPr lang="en-US" sz="4000" spc="69" dirty="0" smtClean="0">
                <a:solidFill>
                  <a:srgbClr val="FFFFFF"/>
                </a:solidFill>
                <a:latin typeface="Cy Grotesk Wide Bold"/>
              </a:rPr>
              <a:t> </a:t>
            </a:r>
            <a:r>
              <a:rPr lang="en-US" sz="4000" spc="69" dirty="0" err="1" smtClean="0">
                <a:solidFill>
                  <a:srgbClr val="FFFFFF"/>
                </a:solidFill>
                <a:latin typeface="Cy Grotesk Wide Bold"/>
              </a:rPr>
              <a:t>средняя</a:t>
            </a:r>
            <a:r>
              <a:rPr lang="en-US" sz="4000" spc="69" dirty="0" smtClean="0">
                <a:solidFill>
                  <a:srgbClr val="FFFFFF"/>
                </a:solidFill>
                <a:latin typeface="Cy Grotesk Wide Bold"/>
              </a:rPr>
              <a:t> </a:t>
            </a:r>
            <a:r>
              <a:rPr lang="en-US" sz="4000" spc="69" dirty="0" err="1" smtClean="0">
                <a:solidFill>
                  <a:srgbClr val="FFFFFF"/>
                </a:solidFill>
                <a:latin typeface="Cy Grotesk Wide Bold"/>
              </a:rPr>
              <a:t>школа</a:t>
            </a:r>
            <a:r>
              <a:rPr lang="en-US" sz="4000" spc="69" dirty="0" smtClean="0">
                <a:solidFill>
                  <a:srgbClr val="FFFFFF"/>
                </a:solidFill>
                <a:latin typeface="Cy Grotesk Wide Bold"/>
              </a:rPr>
              <a:t>”</a:t>
            </a:r>
            <a:endParaRPr lang="en-US" sz="4000" spc="69" dirty="0">
              <a:solidFill>
                <a:srgbClr val="FFFFFF"/>
              </a:solidFill>
              <a:latin typeface="Cy Grotesk Wide Bold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686800" y="8343900"/>
            <a:ext cx="9144000" cy="127214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4643"/>
              </a:lnSpc>
            </a:pPr>
            <a:r>
              <a:rPr lang="ru-RU" sz="4000" spc="88" dirty="0" err="1" smtClean="0">
                <a:solidFill>
                  <a:srgbClr val="FFFFFF"/>
                </a:solidFill>
                <a:latin typeface="Cy Grotesk Wide Bold"/>
              </a:rPr>
              <a:t>Русинова</a:t>
            </a:r>
            <a:r>
              <a:rPr lang="ru-RU" sz="4000" spc="88" dirty="0" smtClean="0">
                <a:solidFill>
                  <a:srgbClr val="FFFFFF"/>
                </a:solidFill>
                <a:latin typeface="Cy Grotesk Wide Bold"/>
              </a:rPr>
              <a:t> Л.Н., </a:t>
            </a:r>
          </a:p>
          <a:p>
            <a:pPr algn="just">
              <a:lnSpc>
                <a:spcPts val="4643"/>
              </a:lnSpc>
            </a:pPr>
            <a:r>
              <a:rPr lang="ru-RU" sz="4000" spc="88" dirty="0" smtClean="0">
                <a:solidFill>
                  <a:srgbClr val="FFFFFF"/>
                </a:solidFill>
                <a:latin typeface="Cy Grotesk Wide Bold"/>
              </a:rPr>
              <a:t>учитель иностранного языка</a:t>
            </a:r>
            <a:endParaRPr lang="en-US" sz="4000" spc="88" dirty="0">
              <a:solidFill>
                <a:srgbClr val="FFFFFF"/>
              </a:solidFill>
              <a:latin typeface="Cy Grotesk Wide Bold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4400" y="1104900"/>
            <a:ext cx="17373600" cy="15621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КОНЭРС (</a:t>
            </a:r>
            <a:r>
              <a:rPr lang="ru-RU" b="1" dirty="0" err="1" smtClean="0"/>
              <a:t>Corners</a:t>
            </a:r>
            <a:r>
              <a:rPr lang="ru-RU" b="1" dirty="0" smtClean="0"/>
              <a:t>)</a:t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– «углы» - обучающая структура, в которой ученики распределяются по разным углам в зависимости от выбранного ими варианта ответа.</a:t>
            </a:r>
            <a:endParaRPr lang="ru-RU" u="sng" dirty="0">
              <a:latin typeface="Cy Grotesk Wide Bold" charset="-52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6553200" y="4152900"/>
            <a:ext cx="10363200" cy="6781800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AutoNum type="arabicPeriod"/>
            </a:pPr>
            <a:r>
              <a:rPr lang="ru-RU" sz="4800" i="1" dirty="0" smtClean="0"/>
              <a:t>Методика понравилась, обязательно буду использовать  её структуры на уроке.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sz="4800" i="1" dirty="0" smtClean="0"/>
              <a:t>Методика понравилась, но вряд ли найдёт применение на моих уроках.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sz="4800" i="1" dirty="0" smtClean="0"/>
              <a:t>Методика не понравилась, но, возможно, найдёт своё применение на моих уроках.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sz="4800" i="1" dirty="0" smtClean="0"/>
              <a:t>Не понравилась и не готов применять.</a:t>
            </a:r>
          </a:p>
          <a:p>
            <a:pPr marL="0" indent="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 marL="514350" indent="-514350">
              <a:buAutoNum type="arabicPeriod"/>
            </a:pP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70000" t="38542" r="4118" b="26042"/>
          <a:stretch>
            <a:fillRect/>
          </a:stretch>
        </p:blipFill>
        <p:spPr bwMode="auto">
          <a:xfrm>
            <a:off x="838200" y="4838700"/>
            <a:ext cx="4634753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 flipH="1">
            <a:off x="9163050" y="1937189"/>
            <a:ext cx="19009" cy="6488821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28391" t="13542" r="28235" b="27083"/>
          <a:stretch>
            <a:fillRect/>
          </a:stretch>
        </p:blipFill>
        <p:spPr bwMode="auto">
          <a:xfrm>
            <a:off x="2286000" y="0"/>
            <a:ext cx="13106400" cy="10417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3400" y="1333500"/>
            <a:ext cx="17373600" cy="1562100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u="sng" dirty="0">
              <a:latin typeface="Cy Grotesk Wide Bold" charset="-52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276600" y="4457700"/>
            <a:ext cx="12115800" cy="4525963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21176" t="20833" r="23530" b="8333"/>
          <a:stretch>
            <a:fillRect/>
          </a:stretch>
        </p:blipFill>
        <p:spPr bwMode="auto">
          <a:xfrm>
            <a:off x="31376" y="1"/>
            <a:ext cx="14141824" cy="10263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49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2341579"/>
            <a:ext cx="18290080" cy="5603842"/>
            <a:chOff x="0" y="0"/>
            <a:chExt cx="6313636" cy="193441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13636" cy="1934416"/>
            </a:xfrm>
            <a:custGeom>
              <a:avLst/>
              <a:gdLst/>
              <a:ahLst/>
              <a:cxnLst/>
              <a:rect l="l" t="t" r="r" b="b"/>
              <a:pathLst>
                <a:path w="6313636" h="1934416">
                  <a:moveTo>
                    <a:pt x="0" y="0"/>
                  </a:moveTo>
                  <a:lnTo>
                    <a:pt x="6313636" y="0"/>
                  </a:lnTo>
                  <a:lnTo>
                    <a:pt x="6313636" y="1934416"/>
                  </a:lnTo>
                  <a:lnTo>
                    <a:pt x="0" y="1934416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3124200" y="4076700"/>
            <a:ext cx="11687467" cy="30781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985"/>
              </a:lnSpc>
            </a:pPr>
            <a:r>
              <a:rPr lang="ru-RU" sz="8800" b="1" dirty="0" smtClean="0">
                <a:solidFill>
                  <a:srgbClr val="000000"/>
                </a:solidFill>
                <a:latin typeface="Cy Grotesk Wide Bold"/>
              </a:rPr>
              <a:t>Спасибо за</a:t>
            </a:r>
          </a:p>
          <a:p>
            <a:pPr algn="ctr">
              <a:lnSpc>
                <a:spcPts val="7985"/>
              </a:lnSpc>
            </a:pPr>
            <a:endParaRPr lang="ru-RU" sz="8800" b="1" dirty="0" smtClean="0">
              <a:solidFill>
                <a:srgbClr val="000000"/>
              </a:solidFill>
              <a:latin typeface="Cy Grotesk Wide Bold"/>
            </a:endParaRPr>
          </a:p>
          <a:p>
            <a:pPr algn="ctr">
              <a:lnSpc>
                <a:spcPts val="7985"/>
              </a:lnSpc>
            </a:pPr>
            <a:r>
              <a:rPr lang="ru-RU" sz="8800" b="1" dirty="0" smtClean="0">
                <a:solidFill>
                  <a:srgbClr val="000000"/>
                </a:solidFill>
                <a:latin typeface="Cy Grotesk Wide Bold"/>
              </a:rPr>
              <a:t> внимание!</a:t>
            </a:r>
            <a:endParaRPr lang="en-US" sz="8800" b="1" dirty="0">
              <a:solidFill>
                <a:srgbClr val="000000"/>
              </a:solidFill>
              <a:latin typeface="Cy Grotesk Wide Bold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304800" y="266700"/>
            <a:ext cx="1351136" cy="1842309"/>
          </a:xfrm>
          <a:custGeom>
            <a:avLst/>
            <a:gdLst/>
            <a:ahLst/>
            <a:cxnLst/>
            <a:rect l="l" t="t" r="r" b="b"/>
            <a:pathLst>
              <a:path w="1351136" h="1842309">
                <a:moveTo>
                  <a:pt x="0" y="0"/>
                </a:moveTo>
                <a:lnTo>
                  <a:pt x="1351136" y="0"/>
                </a:lnTo>
                <a:lnTo>
                  <a:pt x="1351136" y="1842309"/>
                </a:lnTo>
                <a:lnTo>
                  <a:pt x="0" y="184230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/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11176" t="16667" r="36139" b="13542"/>
          <a:stretch>
            <a:fillRect/>
          </a:stretch>
        </p:blipFill>
        <p:spPr bwMode="auto">
          <a:xfrm>
            <a:off x="0" y="0"/>
            <a:ext cx="14249400" cy="10323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1409700"/>
            <a:ext cx="18290080" cy="8877301"/>
            <a:chOff x="0" y="0"/>
            <a:chExt cx="6313636" cy="229252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13636" cy="2292522"/>
            </a:xfrm>
            <a:custGeom>
              <a:avLst/>
              <a:gdLst/>
              <a:ahLst/>
              <a:cxnLst/>
              <a:rect l="l" t="t" r="r" b="b"/>
              <a:pathLst>
                <a:path w="6313636" h="2292522">
                  <a:moveTo>
                    <a:pt x="0" y="0"/>
                  </a:moveTo>
                  <a:lnTo>
                    <a:pt x="6313636" y="0"/>
                  </a:lnTo>
                  <a:lnTo>
                    <a:pt x="6313636" y="2292522"/>
                  </a:lnTo>
                  <a:lnTo>
                    <a:pt x="0" y="2292522"/>
                  </a:lnTo>
                  <a:lnTo>
                    <a:pt x="0" y="0"/>
                  </a:lnTo>
                </a:path>
              </a:pathLst>
            </a:custGeom>
            <a:solidFill>
              <a:srgbClr val="849BFF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297154" y="3848100"/>
            <a:ext cx="17992926" cy="256467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endParaRPr lang="ru-RU" sz="5499" b="1" spc="126" dirty="0" smtClean="0">
              <a:solidFill>
                <a:srgbClr val="FFFFFF"/>
              </a:solidFill>
              <a:latin typeface="Cy Grotesk Wide Bold"/>
            </a:endParaRPr>
          </a:p>
          <a:p>
            <a:pPr>
              <a:lnSpc>
                <a:spcPts val="6654"/>
              </a:lnSpc>
            </a:pPr>
            <a:endParaRPr lang="en-US" sz="5499" spc="126" dirty="0">
              <a:solidFill>
                <a:srgbClr val="FFFFFF"/>
              </a:solidFill>
              <a:latin typeface="Cy Grotesk Wide Bold"/>
            </a:endParaRPr>
          </a:p>
          <a:p>
            <a:pPr marL="0" lvl="0" indent="0">
              <a:lnSpc>
                <a:spcPts val="6654"/>
              </a:lnSpc>
              <a:spcBef>
                <a:spcPct val="0"/>
              </a:spcBef>
            </a:pPr>
            <a:endParaRPr dirty="0"/>
          </a:p>
        </p:txBody>
      </p:sp>
      <p:sp>
        <p:nvSpPr>
          <p:cNvPr id="6" name="TextBox 6"/>
          <p:cNvSpPr txBox="1"/>
          <p:nvPr/>
        </p:nvSpPr>
        <p:spPr>
          <a:xfrm>
            <a:off x="1143000" y="342900"/>
            <a:ext cx="13639800" cy="8806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7685"/>
              </a:lnSpc>
            </a:pPr>
            <a:r>
              <a:rPr lang="ru-RU" sz="4800" b="1" dirty="0" smtClean="0">
                <a:solidFill>
                  <a:srgbClr val="000000"/>
                </a:solidFill>
                <a:latin typeface="Cy Grotesk Wide Bold"/>
              </a:rPr>
              <a:t>Преимущества сингапурской методики</a:t>
            </a:r>
            <a:endParaRPr lang="en-US" sz="4800" b="1" dirty="0">
              <a:solidFill>
                <a:srgbClr val="000000"/>
              </a:solidFill>
              <a:latin typeface="Cy Grotesk Wide Bold"/>
            </a:endParaRPr>
          </a:p>
        </p:txBody>
      </p:sp>
      <p:sp>
        <p:nvSpPr>
          <p:cNvPr id="7" name="Freeform 5"/>
          <p:cNvSpPr/>
          <p:nvPr/>
        </p:nvSpPr>
        <p:spPr>
          <a:xfrm>
            <a:off x="16383000" y="342900"/>
            <a:ext cx="1562100" cy="2057400"/>
          </a:xfrm>
          <a:custGeom>
            <a:avLst/>
            <a:gdLst/>
            <a:ahLst/>
            <a:cxnLst/>
            <a:rect l="l" t="t" r="r" b="b"/>
            <a:pathLst>
              <a:path w="1351136" h="1842309">
                <a:moveTo>
                  <a:pt x="0" y="0"/>
                </a:moveTo>
                <a:lnTo>
                  <a:pt x="1351136" y="0"/>
                </a:lnTo>
                <a:lnTo>
                  <a:pt x="1351136" y="1842309"/>
                </a:lnTo>
                <a:lnTo>
                  <a:pt x="0" y="184230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/>
            <a:stretch>
              <a:fillRect/>
            </a:stretch>
          </a:blipFill>
        </p:spPr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17647" t="24621" r="41711" b="22349"/>
          <a:stretch>
            <a:fillRect/>
          </a:stretch>
        </p:blipFill>
        <p:spPr bwMode="auto">
          <a:xfrm>
            <a:off x="2590800" y="1638300"/>
            <a:ext cx="11266714" cy="8301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14706" t="16666" r="32941" b="15625"/>
          <a:stretch>
            <a:fillRect/>
          </a:stretch>
        </p:blipFill>
        <p:spPr bwMode="auto">
          <a:xfrm>
            <a:off x="2971800" y="1670836"/>
            <a:ext cx="11277600" cy="823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143000" y="342900"/>
            <a:ext cx="15011400" cy="1143000"/>
          </a:xfrm>
        </p:spPr>
        <p:txBody>
          <a:bodyPr>
            <a:normAutofit fontScale="90000"/>
          </a:bodyPr>
          <a:lstStyle/>
          <a:p>
            <a:r>
              <a:rPr lang="en-US" sz="6000" b="1" dirty="0" smtClean="0">
                <a:latin typeface="Cy Grotesk Wide Bold"/>
              </a:rPr>
              <a:t>Manage Mat</a:t>
            </a:r>
            <a:r>
              <a:rPr lang="ru-RU" sz="6000" b="1" dirty="0" smtClean="0">
                <a:latin typeface="Cy Grotesk Wide Bold"/>
              </a:rPr>
              <a:t/>
            </a:r>
            <a:br>
              <a:rPr lang="ru-RU" sz="6000" b="1" dirty="0" smtClean="0">
                <a:latin typeface="Cy Grotesk Wide Bold"/>
              </a:rPr>
            </a:br>
            <a:r>
              <a:rPr lang="en-US" sz="6000" b="1" dirty="0" smtClean="0">
                <a:latin typeface="Cy Grotesk Wide Bold"/>
              </a:rPr>
              <a:t> </a:t>
            </a:r>
            <a:r>
              <a:rPr lang="ru-RU" dirty="0" smtClean="0">
                <a:latin typeface="Cy Grotesk Wide Bold"/>
              </a:rPr>
              <a:t>- </a:t>
            </a:r>
            <a:r>
              <a:rPr lang="ru-RU" sz="3100" dirty="0" smtClean="0">
                <a:latin typeface="Cy Grotesk Wide Bold"/>
              </a:rPr>
              <a:t>инструмент для управления командой</a:t>
            </a:r>
            <a:endParaRPr lang="ru-RU" sz="3100" dirty="0">
              <a:latin typeface="Cy Grotesk Wide Bold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3400" y="1943100"/>
            <a:ext cx="17373600" cy="15621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ЭЙ АР ГАЙД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 (</a:t>
            </a:r>
            <a:r>
              <a:rPr lang="ru-RU" b="1" dirty="0" err="1" smtClean="0"/>
              <a:t>Anticipation-Reaction</a:t>
            </a:r>
            <a:r>
              <a:rPr lang="ru-RU" b="1" dirty="0" smtClean="0"/>
              <a:t> </a:t>
            </a:r>
            <a:r>
              <a:rPr lang="ru-RU" b="1" dirty="0" err="1" smtClean="0"/>
              <a:t>Guide</a:t>
            </a:r>
            <a:r>
              <a:rPr lang="en-US" b="1" dirty="0" smtClean="0"/>
              <a:t> </a:t>
            </a:r>
            <a:br>
              <a:rPr lang="en-US" b="1" dirty="0" smtClean="0"/>
            </a:br>
            <a:r>
              <a:rPr lang="ru-RU" b="1" dirty="0" smtClean="0"/>
              <a:t>«Руководство предположения/реакции»)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- обучающая структура, в которой сравниваются знания и точки зрения учеников по теме до и после выполнения «упражнения-раздражителя» для активизации мышления (видео, картинка, рассказ и т.д.).</a:t>
            </a:r>
            <a:endParaRPr lang="ru-RU" u="sng" dirty="0">
              <a:latin typeface="Cy Grotesk Wide Bold" charset="-52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181600" y="5143500"/>
            <a:ext cx="12115800" cy="4525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</a:t>
            </a:r>
            <a:r>
              <a:rPr lang="ru-RU" dirty="0" smtClean="0"/>
              <a:t>-Учитель-главный источник знаний</a:t>
            </a:r>
          </a:p>
          <a:p>
            <a:pPr>
              <a:buFontTx/>
              <a:buChar char="-"/>
            </a:pPr>
            <a:r>
              <a:rPr lang="ru-RU" dirty="0" smtClean="0"/>
              <a:t>Ученики разбиваются на группы по 8 чел.</a:t>
            </a:r>
          </a:p>
          <a:p>
            <a:pPr>
              <a:buFontTx/>
              <a:buChar char="-"/>
            </a:pPr>
            <a:r>
              <a:rPr lang="ru-RU" dirty="0" smtClean="0"/>
              <a:t>Состав групп не имеет значения</a:t>
            </a:r>
          </a:p>
          <a:p>
            <a:pPr>
              <a:buFontTx/>
              <a:buChar char="-"/>
            </a:pPr>
            <a:r>
              <a:rPr lang="ru-RU" dirty="0" smtClean="0"/>
              <a:t>Множество разнообразных структур</a:t>
            </a:r>
          </a:p>
          <a:p>
            <a:pPr>
              <a:buFontTx/>
              <a:buChar char="-"/>
            </a:pPr>
            <a:r>
              <a:rPr lang="ru-RU" dirty="0" smtClean="0"/>
              <a:t>Результаты не обсуждаются участниками процесса</a:t>
            </a:r>
          </a:p>
          <a:p>
            <a:pPr>
              <a:buFontTx/>
              <a:buChar char="-"/>
            </a:pPr>
            <a:r>
              <a:rPr lang="ru-RU" dirty="0" smtClean="0"/>
              <a:t>К сожалению, при сингапурской методике не</a:t>
            </a:r>
            <a:r>
              <a:rPr lang="en-US" dirty="0" smtClean="0"/>
              <a:t> </a:t>
            </a:r>
            <a:r>
              <a:rPr lang="ru-RU" dirty="0" smtClean="0"/>
              <a:t>соблюдается технология </a:t>
            </a:r>
            <a:r>
              <a:rPr lang="ru-RU" dirty="0" err="1" smtClean="0"/>
              <a:t>здоровьесбережения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 l="59412" t="35417" r="7059" b="21875"/>
          <a:stretch>
            <a:fillRect/>
          </a:stretch>
        </p:blipFill>
        <p:spPr bwMode="auto">
          <a:xfrm>
            <a:off x="381000" y="5448300"/>
            <a:ext cx="43434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5800" y="800100"/>
            <a:ext cx="1584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ЭЙ АР ГАЙД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 (</a:t>
            </a:r>
            <a:r>
              <a:rPr lang="ru-RU" b="1" dirty="0" err="1" smtClean="0"/>
              <a:t>Anticipation-Reaction</a:t>
            </a:r>
            <a:r>
              <a:rPr lang="ru-RU" b="1" dirty="0" smtClean="0"/>
              <a:t> </a:t>
            </a:r>
            <a:r>
              <a:rPr lang="ru-RU" b="1" dirty="0" err="1" smtClean="0"/>
              <a:t>Guide</a:t>
            </a:r>
            <a:r>
              <a:rPr lang="en-US" b="1" dirty="0" smtClean="0"/>
              <a:t> </a:t>
            </a:r>
            <a:br>
              <a:rPr lang="en-US" b="1" dirty="0" smtClean="0"/>
            </a:br>
            <a:r>
              <a:rPr lang="ru-RU" b="1" dirty="0" smtClean="0"/>
              <a:t>«Руководство предположения/реакции»)</a:t>
            </a:r>
            <a:br>
              <a:rPr lang="ru-RU" b="1" dirty="0" smtClean="0"/>
            </a:br>
            <a:r>
              <a:rPr lang="ru-RU" b="1" dirty="0" smtClean="0"/>
              <a:t>Да/Нет-Верю/Не верю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838200" y="3009900"/>
            <a:ext cx="17068800" cy="6324600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en-US" dirty="0" smtClean="0"/>
              <a:t> </a:t>
            </a:r>
            <a:r>
              <a:rPr lang="ru-RU" dirty="0" smtClean="0"/>
              <a:t>1</a:t>
            </a:r>
            <a:r>
              <a:rPr lang="ru-RU" sz="5400" dirty="0" smtClean="0"/>
              <a:t>-Учитель-главный источник знаний</a:t>
            </a:r>
          </a:p>
          <a:p>
            <a:pPr marL="0" indent="0" algn="just">
              <a:buNone/>
            </a:pPr>
            <a:r>
              <a:rPr lang="ru-RU" sz="5400" dirty="0" smtClean="0"/>
              <a:t>2-Ученики разбиваются на группы по 8 чел.</a:t>
            </a:r>
          </a:p>
          <a:p>
            <a:pPr marL="0" indent="0" algn="just">
              <a:buNone/>
            </a:pPr>
            <a:r>
              <a:rPr lang="ru-RU" sz="5400" dirty="0" smtClean="0"/>
              <a:t>3-Состав групп не имеет значения</a:t>
            </a:r>
          </a:p>
          <a:p>
            <a:pPr marL="0" indent="0" algn="just">
              <a:buNone/>
            </a:pPr>
            <a:r>
              <a:rPr lang="ru-RU" sz="5400" dirty="0" smtClean="0"/>
              <a:t>4-Множество разнообразных структур</a:t>
            </a:r>
          </a:p>
          <a:p>
            <a:pPr marL="0" indent="0" algn="just">
              <a:buNone/>
            </a:pPr>
            <a:r>
              <a:rPr lang="ru-RU" sz="5400" dirty="0" smtClean="0"/>
              <a:t>5-Результаты не обсуждаются участниками процесса</a:t>
            </a:r>
          </a:p>
          <a:p>
            <a:pPr marL="0" indent="0" algn="just">
              <a:buNone/>
            </a:pPr>
            <a:r>
              <a:rPr lang="ru-RU" sz="5400" dirty="0" smtClean="0"/>
              <a:t>6-К сожалению, при сингапурской методике не</a:t>
            </a:r>
            <a:r>
              <a:rPr lang="en-US" sz="5400" dirty="0" smtClean="0"/>
              <a:t> </a:t>
            </a:r>
            <a:r>
              <a:rPr lang="ru-RU" sz="5400" dirty="0" smtClean="0"/>
              <a:t>предусмотрена </a:t>
            </a:r>
            <a:r>
              <a:rPr lang="ru-RU" sz="5400" dirty="0" err="1" smtClean="0"/>
              <a:t>здоровьесберегающая</a:t>
            </a:r>
            <a:r>
              <a:rPr lang="ru-RU" sz="5400" dirty="0" smtClean="0"/>
              <a:t> деятельность</a:t>
            </a:r>
            <a:endParaRPr lang="ru-RU" sz="5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09600" y="1562100"/>
            <a:ext cx="17373600" cy="15621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КУИЗ-КУИЗ-ТРЭЙД (</a:t>
            </a:r>
            <a:r>
              <a:rPr lang="ru-RU" b="1" dirty="0" err="1" smtClean="0"/>
              <a:t>Quiz-Quiz-Trade</a:t>
            </a:r>
            <a:r>
              <a:rPr lang="ru-RU" b="1" dirty="0" smtClean="0"/>
              <a:t>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раздаются </a:t>
            </a:r>
            <a:r>
              <a:rPr lang="ru-RU" u="sng" dirty="0" smtClean="0">
                <a:hlinkClick r:id="rId2"/>
              </a:rPr>
              <a:t>карточки</a:t>
            </a:r>
            <a:r>
              <a:rPr lang="ru-RU" dirty="0" smtClean="0"/>
              <a:t> с подготовленными вопросами и ответами к ним. Учащиеся должны проверить знания друг друга, пояснить непонятые моменты и поменяться карточками.</a:t>
            </a:r>
            <a:endParaRPr lang="ru-RU" dirty="0"/>
          </a:p>
        </p:txBody>
      </p:sp>
      <p:pic>
        <p:nvPicPr>
          <p:cNvPr id="5" name="Объект 4" descr="Сингапурские технологии в начальной школе презентация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4533900"/>
            <a:ext cx="80772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09600" y="1562100"/>
            <a:ext cx="17373600" cy="15621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ДЖОТ ТОТС (</a:t>
            </a:r>
            <a:r>
              <a:rPr lang="ru-RU" b="1" dirty="0" err="1" smtClean="0"/>
              <a:t>Jot</a:t>
            </a:r>
            <a:r>
              <a:rPr lang="ru-RU" b="1" dirty="0" smtClean="0"/>
              <a:t> </a:t>
            </a:r>
            <a:r>
              <a:rPr lang="ru-RU" b="1" dirty="0" err="1" smtClean="0"/>
              <a:t>Thoughts</a:t>
            </a:r>
            <a:r>
              <a:rPr lang="ru-RU" b="1" dirty="0" smtClean="0"/>
              <a:t>) –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«запишите мысли» - обучающая структура, в которой участники громко проговаривают придуманное слово по данной теме, записывают его на листочек и кладут в центр стола лицевой стороной вверх. Не соблюдая очередности, каждый участник должен заполнить 4 листочка, следовательно, в центре стола окажутся 16 листочков.</a:t>
            </a:r>
            <a:endParaRPr lang="ru-RU" u="sng" dirty="0">
              <a:latin typeface="Cy Grotesk Wide Bold" charset="-52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6934200" y="4762500"/>
            <a:ext cx="8229600" cy="4343400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7200" b="1" dirty="0" smtClean="0"/>
              <a:t>Тема: «Сингапурская методика»</a:t>
            </a:r>
          </a:p>
          <a:p>
            <a:pPr algn="ctr">
              <a:buNone/>
            </a:pPr>
            <a:endParaRPr lang="ru-RU" sz="7200" b="1" dirty="0" smtClean="0"/>
          </a:p>
          <a:p>
            <a:pPr algn="ctr">
              <a:buNone/>
            </a:pPr>
            <a:r>
              <a:rPr lang="ru-RU" b="1" dirty="0" smtClean="0"/>
              <a:t>*</a:t>
            </a:r>
            <a:r>
              <a:rPr lang="ru-RU" dirty="0" smtClean="0"/>
              <a:t> Учитель дает 1 минуту, чтобы обсудить какие 9 дробей они оставят на столе.</a:t>
            </a:r>
            <a:br>
              <a:rPr lang="ru-RU" dirty="0" smtClean="0"/>
            </a:br>
            <a:r>
              <a:rPr lang="ru-RU" dirty="0" smtClean="0"/>
              <a:t>Перемешивают листочки и перемещают  9 листочков в формате 3x3.</a:t>
            </a:r>
            <a:endParaRPr lang="ru-RU" sz="3500" b="1" dirty="0" smtClean="0"/>
          </a:p>
          <a:p>
            <a:pPr algn="ctr">
              <a:buNone/>
            </a:pPr>
            <a:endParaRPr lang="ru-RU" sz="1200" b="1" dirty="0" smtClean="0"/>
          </a:p>
          <a:p>
            <a:pPr algn="ctr">
              <a:buNone/>
            </a:pPr>
            <a:endParaRPr lang="ru-RU" sz="1300" b="1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62835" t="37040" r="12445" b="29288"/>
          <a:stretch>
            <a:fillRect/>
          </a:stretch>
        </p:blipFill>
        <p:spPr bwMode="auto">
          <a:xfrm>
            <a:off x="533400" y="5067300"/>
            <a:ext cx="4953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81000" y="2019300"/>
            <a:ext cx="17373600" cy="15621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ТИК-ТЭК-ТОУ (</a:t>
            </a:r>
            <a:r>
              <a:rPr lang="ru-RU" b="1" dirty="0" err="1" smtClean="0"/>
              <a:t>Tic-Tac-Toe</a:t>
            </a:r>
            <a:r>
              <a:rPr lang="ru-RU" b="1" dirty="0" smtClean="0"/>
              <a:t>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- «крестики-нолики» - обучающая структура, используемая для развития критического и </a:t>
            </a:r>
            <a:r>
              <a:rPr lang="ru-RU" dirty="0" err="1" smtClean="0"/>
              <a:t>креативного</a:t>
            </a:r>
            <a:r>
              <a:rPr lang="ru-RU" dirty="0" smtClean="0"/>
              <a:t> мышления, в которой участники составляют предложения, используя три слова, расположенных в любом ряду по вертикали, горизонтали и диагонали.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u="sng" dirty="0">
              <a:latin typeface="Cy Grotesk Wide Bold" charset="-52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7162800" y="6819900"/>
            <a:ext cx="8915400" cy="2239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* Группе необходимо выбрать одно, наиболее удачное и представить его классу (зачитывает участник стола под №2).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l="77647" t="50000" r="4706" b="18750"/>
          <a:stretch>
            <a:fillRect/>
          </a:stretch>
        </p:blipFill>
        <p:spPr bwMode="auto">
          <a:xfrm>
            <a:off x="990600" y="4229100"/>
            <a:ext cx="47244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829</TotalTime>
  <Words>214</Words>
  <Application>Microsoft Office PowerPoint</Application>
  <PresentationFormat>Произвольный</PresentationFormat>
  <Paragraphs>41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Cy Grotesk Wide Bold</vt:lpstr>
      <vt:lpstr>Calibri</vt:lpstr>
      <vt:lpstr>Office Theme</vt:lpstr>
      <vt:lpstr>Слайд 1</vt:lpstr>
      <vt:lpstr>Слайд 2</vt:lpstr>
      <vt:lpstr>Слайд 3</vt:lpstr>
      <vt:lpstr>Manage Mat  - инструмент для управления командой</vt:lpstr>
      <vt:lpstr>ЭЙ АР ГАЙД  (Anticipation-Reaction Guide  «Руководство предположения/реакции»)   - обучающая структура, в которой сравниваются знания и точки зрения учеников по теме до и после выполнения «упражнения-раздражителя» для активизации мышления (видео, картинка, рассказ и т.д.).</vt:lpstr>
      <vt:lpstr>ЭЙ АР ГАЙД  (Anticipation-Reaction Guide  «Руководство предположения/реакции») Да/Нет-Верю/Не верю</vt:lpstr>
      <vt:lpstr>КУИЗ-КУИЗ-ТРЭЙД (Quiz-Quiz-Trade)  раздаются карточки с подготовленными вопросами и ответами к ним. Учащиеся должны проверить знания друг друга, пояснить непонятые моменты и поменяться карточками.</vt:lpstr>
      <vt:lpstr>ДЖОТ ТОТС (Jot Thoughts) –   «запишите мысли» - обучающая структура, в которой участники громко проговаривают придуманное слово по данной теме, записывают его на листочек и кладут в центр стола лицевой стороной вверх. Не соблюдая очередности, каждый участник должен заполнить 4 листочка, следовательно, в центре стола окажутся 16 листочков.</vt:lpstr>
      <vt:lpstr>ТИК-ТЭК-ТОУ (Tic-Tac-Toe)   - «крестики-нолики» - обучающая структура, используемая для развития критического и креативного мышления, в которой участники составляют предложения, используя три слова, расположенных в любом ряду по вертикали, горизонтали и диагонали.  </vt:lpstr>
      <vt:lpstr>КОНЭРС (Corners)   – «углы» - обучающая структура, в которой ученики распределяются по разным углам в зависимости от выбранного ими варианта ответа.</vt:lpstr>
      <vt:lpstr>Слайд 11</vt:lpstr>
      <vt:lpstr> </vt:lpstr>
      <vt:lpstr>Слайд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Розовый Синий и Оранжевый Оживленный Швейцарский Праздничный Набор Личные Победы Презентация</dc:title>
  <cp:lastModifiedBy>User</cp:lastModifiedBy>
  <cp:revision>77</cp:revision>
  <cp:lastPrinted>2023-08-30T03:43:03Z</cp:lastPrinted>
  <dcterms:created xsi:type="dcterms:W3CDTF">2006-08-16T00:00:00Z</dcterms:created>
  <dcterms:modified xsi:type="dcterms:W3CDTF">2024-03-16T18:36:32Z</dcterms:modified>
  <dc:identifier>DAFs6v3bzB0</dc:identifier>
</cp:coreProperties>
</file>